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5" r:id="rId5"/>
    <p:sldId id="266" r:id="rId6"/>
    <p:sldId id="263" r:id="rId7"/>
    <p:sldId id="261" r:id="rId8"/>
    <p:sldId id="262" r:id="rId9"/>
    <p:sldId id="260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9BF3397-2D78-42AE-A96F-BA76413BABC0}" type="datetimeFigureOut">
              <a:rPr lang="en-US" smtClean="0"/>
              <a:pPr/>
              <a:t>5/17/2008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726FB5A-AE2C-495B-A2AB-4BAAF2982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cast.org/" TargetMode="External"/><Relationship Id="rId2" Type="http://schemas.openxmlformats.org/officeDocument/2006/relationships/hyperlink" Target="http://www.gnuware.com/icecast/chap_0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HTTP Pseudo-streaming with </a:t>
            </a:r>
            <a:r>
              <a:rPr lang="en-US" dirty="0" err="1" smtClean="0"/>
              <a:t>Shoutcast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Nathan Archer</a:t>
            </a:r>
          </a:p>
          <a:p>
            <a:r>
              <a:rPr lang="en-US" dirty="0" smtClean="0"/>
              <a:t>CS 525 Spring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Abridged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Details on </a:t>
            </a:r>
            <a:r>
              <a:rPr lang="en-US" dirty="0" err="1" smtClean="0"/>
              <a:t>Shoutcast</a:t>
            </a:r>
            <a:r>
              <a:rPr lang="en-US" dirty="0" smtClean="0"/>
              <a:t> metadata parsing:</a:t>
            </a:r>
          </a:p>
          <a:p>
            <a:pPr lvl="1"/>
            <a:r>
              <a:rPr lang="en-US" dirty="0" smtClean="0"/>
              <a:t>www.smackfu.com/stuff/programming/shoutcast.html</a:t>
            </a:r>
          </a:p>
          <a:p>
            <a:endParaRPr lang="en-US" dirty="0" smtClean="0"/>
          </a:p>
          <a:p>
            <a:r>
              <a:rPr lang="en-US" dirty="0" err="1" smtClean="0"/>
              <a:t>Shoutcast</a:t>
            </a:r>
            <a:r>
              <a:rPr lang="en-US" dirty="0" smtClean="0"/>
              <a:t> DNAS server download &amp; setup:</a:t>
            </a:r>
          </a:p>
          <a:p>
            <a:pPr lvl="1"/>
            <a:r>
              <a:rPr lang="en-US" dirty="0" smtClean="0"/>
              <a:t>www.shoutcast.com/download/serve.phtml</a:t>
            </a:r>
          </a:p>
          <a:p>
            <a:endParaRPr lang="en-US" dirty="0" smtClean="0"/>
          </a:p>
          <a:p>
            <a:r>
              <a:rPr lang="en-US" dirty="0" smtClean="0"/>
              <a:t>Cox, Kerry.  “</a:t>
            </a:r>
            <a:r>
              <a:rPr lang="en-US" dirty="0" err="1" smtClean="0"/>
              <a:t>Icecast</a:t>
            </a:r>
            <a:r>
              <a:rPr lang="en-US" dirty="0" smtClean="0"/>
              <a:t> Installation and Management”</a:t>
            </a:r>
          </a:p>
          <a:p>
            <a:pPr lvl="1"/>
            <a:r>
              <a:rPr lang="en-US" dirty="0" smtClean="0">
                <a:hlinkClick r:id="rId2"/>
              </a:rPr>
              <a:t>www.gnuware.com/icecast/chap_01.html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Icecast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3"/>
              </a:rPr>
              <a:t>www.icecast.org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Comparison of streaming media systems:</a:t>
            </a:r>
          </a:p>
          <a:p>
            <a:pPr lvl="1"/>
            <a:r>
              <a:rPr lang="en-US" dirty="0" smtClean="0"/>
              <a:t>en.wikipedia.org/wiki/</a:t>
            </a:r>
            <a:r>
              <a:rPr lang="en-US" dirty="0" err="1" smtClean="0"/>
              <a:t>Comparison_of_streaming_media_systems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following port in your web browser: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75.70.160.163:8000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Click “Listen” to load an automatically-generated playlist with a reference to the stream.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 Secure, scalable media broadcast </a:t>
            </a:r>
          </a:p>
          <a:p>
            <a:endParaRPr lang="en-US" dirty="0" smtClean="0"/>
          </a:p>
          <a:p>
            <a:r>
              <a:rPr lang="en-US" dirty="0" smtClean="0"/>
              <a:t>Real-time oriented solutions:</a:t>
            </a:r>
          </a:p>
          <a:p>
            <a:pPr lvl="2"/>
            <a:r>
              <a:rPr lang="en-US" dirty="0" smtClean="0"/>
              <a:t>RTP, RTSP, etc. over UDP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Reliable-delivery solutions:</a:t>
            </a:r>
          </a:p>
          <a:p>
            <a:pPr lvl="2"/>
            <a:r>
              <a:rPr lang="en-US" dirty="0" smtClean="0"/>
              <a:t>HTTP  Pseudo-streaming over TCP</a:t>
            </a:r>
          </a:p>
          <a:p>
            <a:pPr lvl="2"/>
            <a:r>
              <a:rPr lang="en-US" dirty="0" smtClean="0"/>
              <a:t>Includes </a:t>
            </a:r>
            <a:r>
              <a:rPr lang="en-US" dirty="0" err="1" smtClean="0"/>
              <a:t>SHOUTCast</a:t>
            </a:r>
            <a:r>
              <a:rPr lang="en-US" dirty="0" smtClean="0"/>
              <a:t>, </a:t>
            </a:r>
            <a:r>
              <a:rPr lang="en-US" dirty="0" err="1" smtClean="0"/>
              <a:t>Icecast</a:t>
            </a:r>
            <a:r>
              <a:rPr lang="en-US" dirty="0" smtClean="0"/>
              <a:t>, Helix, etc.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Shoutcast</a:t>
            </a:r>
            <a:r>
              <a:rPr lang="en-US" dirty="0" smtClean="0"/>
              <a:t>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191000" cy="452628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Developed by </a:t>
            </a:r>
            <a:r>
              <a:rPr lang="en-US" dirty="0" err="1" smtClean="0"/>
              <a:t>Nullsoft</a:t>
            </a:r>
            <a:r>
              <a:rPr lang="en-US" dirty="0" smtClean="0"/>
              <a:t> in 1998</a:t>
            </a:r>
          </a:p>
          <a:p>
            <a:endParaRPr lang="en-US" dirty="0" smtClean="0"/>
          </a:p>
          <a:p>
            <a:r>
              <a:rPr lang="en-US" dirty="0" smtClean="0"/>
              <a:t>Supports MP3, AAC audio, proprietary </a:t>
            </a:r>
            <a:r>
              <a:rPr lang="en-US" dirty="0" err="1" smtClean="0"/>
              <a:t>Nullsoft</a:t>
            </a:r>
            <a:r>
              <a:rPr lang="en-US" dirty="0" smtClean="0"/>
              <a:t> Video (NSV)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Free DNAS server supports distributed content sources</a:t>
            </a:r>
          </a:p>
          <a:p>
            <a:endParaRPr lang="en-US" dirty="0" smtClean="0"/>
          </a:p>
          <a:p>
            <a:r>
              <a:rPr lang="en-US" dirty="0" smtClean="0"/>
              <a:t>Uses ICY Protocol – a slight tweak of HTTP</a:t>
            </a:r>
            <a:endParaRPr lang="en-US" dirty="0"/>
          </a:p>
        </p:txBody>
      </p:sp>
      <p:pic>
        <p:nvPicPr>
          <p:cNvPr id="4" name="Picture 3" descr="DNAS_GU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777" y="1905000"/>
            <a:ext cx="4516223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Shoutcast</a:t>
            </a:r>
            <a:r>
              <a:rPr lang="en-US" dirty="0" smtClean="0"/>
              <a:t> Metadata (1/2)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76800" y="1447800"/>
            <a:ext cx="4267200" cy="464851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After the HTTP:GET’s ACK response, a header tells us: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Stream name: “</a:t>
            </a:r>
            <a:r>
              <a:rPr lang="en-US" dirty="0" err="1" smtClean="0"/>
              <a:t>ArchCast</a:t>
            </a:r>
            <a:r>
              <a:rPr lang="en-US" dirty="0" smtClean="0"/>
              <a:t> – Home Desktop PC”</a:t>
            </a:r>
          </a:p>
          <a:p>
            <a:pPr lvl="2"/>
            <a:r>
              <a:rPr lang="en-US" dirty="0" smtClean="0"/>
              <a:t>Media type: “mpeg”</a:t>
            </a:r>
          </a:p>
          <a:p>
            <a:pPr lvl="2"/>
            <a:r>
              <a:rPr lang="en-US" dirty="0" smtClean="0"/>
              <a:t>Metadata interval: “8192”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Indicating there will be a metadata packet after every 8192 bytes of audio to update textual information.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metadata_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1828800"/>
            <a:ext cx="533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Shoutcast</a:t>
            </a:r>
            <a:r>
              <a:rPr lang="en-US" dirty="0" smtClean="0"/>
              <a:t> Metadata (2/2)</a:t>
            </a:r>
            <a:endParaRPr lang="en-US" dirty="0"/>
          </a:p>
        </p:txBody>
      </p:sp>
      <p:pic>
        <p:nvPicPr>
          <p:cNvPr id="4" name="Content Placeholder 3" descr="metadat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524000"/>
            <a:ext cx="5287570" cy="4876800"/>
          </a:xfrm>
        </p:spPr>
      </p:pic>
      <p:sp>
        <p:nvSpPr>
          <p:cNvPr id="5" name="TextBox 4"/>
          <p:cNvSpPr txBox="1"/>
          <p:nvPr/>
        </p:nvSpPr>
        <p:spPr>
          <a:xfrm>
            <a:off x="5867400" y="1524000"/>
            <a:ext cx="304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promised, after 8192 bytes, a metadata tag says:</a:t>
            </a:r>
          </a:p>
          <a:p>
            <a:endParaRPr lang="en-US" dirty="0"/>
          </a:p>
          <a:p>
            <a:r>
              <a:rPr lang="en-US" dirty="0" err="1" smtClean="0"/>
              <a:t>StreamTitle</a:t>
            </a:r>
            <a:r>
              <a:rPr lang="en-US" dirty="0" smtClean="0"/>
              <a:t>=‘</a:t>
            </a:r>
            <a:r>
              <a:rPr lang="en-US" dirty="0" err="1" smtClean="0"/>
              <a:t>NeutralMilkHotel</a:t>
            </a:r>
            <a:r>
              <a:rPr lang="en-US" dirty="0" smtClean="0"/>
              <a:t> – April 8</a:t>
            </a:r>
            <a:r>
              <a:rPr lang="en-US" baseline="30000" dirty="0" smtClean="0"/>
              <a:t>th</a:t>
            </a:r>
            <a:r>
              <a:rPr lang="en-US" dirty="0" smtClean="0"/>
              <a:t>’;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(Sometimes the metadata tag is of length zero, so updates may be less often!)</a:t>
            </a:r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remaining data is an HTTP file transfer of the MP3 frames (not IDv3 tags!).</a:t>
            </a:r>
          </a:p>
          <a:p>
            <a:endParaRPr lang="en-US" dirty="0"/>
          </a:p>
          <a:p>
            <a:r>
              <a:rPr lang="en-US" dirty="0" smtClean="0"/>
              <a:t>The client streams the other (audio) payload bytes to the MP3 codec.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Content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2133600"/>
          </a:xfrm>
        </p:spPr>
        <p:txBody>
          <a:bodyPr/>
          <a:lstStyle/>
          <a:p>
            <a:r>
              <a:rPr lang="en-US" dirty="0" smtClean="0"/>
              <a:t>Central server bandwidth limits scalability</a:t>
            </a:r>
          </a:p>
          <a:p>
            <a:r>
              <a:rPr lang="en-US" dirty="0" smtClean="0"/>
              <a:t>Many content sources per server</a:t>
            </a:r>
          </a:p>
          <a:p>
            <a:r>
              <a:rPr lang="en-US" dirty="0" smtClean="0"/>
              <a:t>Typical MP3 audio broadcast:</a:t>
            </a:r>
          </a:p>
          <a:p>
            <a:pPr lvl="2"/>
            <a:r>
              <a:rPr lang="en-US" dirty="0" smtClean="0"/>
              <a:t> 50-150 kbps / stream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only ~20 listeners per T1!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8100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86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 1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3124200" y="4038600"/>
            <a:ext cx="2286000" cy="2057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05200" y="45720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Streaming Media Server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29400" y="39624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81800" y="4038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Listener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6629400" y="48768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81800" y="495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Listener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6629400" y="57150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81800" y="579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Listener</a:t>
            </a:r>
            <a:endParaRPr lang="en-US" b="1" dirty="0"/>
          </a:p>
        </p:txBody>
      </p:sp>
      <p:sp>
        <p:nvSpPr>
          <p:cNvPr id="29" name="Right Arrow 28"/>
          <p:cNvSpPr/>
          <p:nvPr/>
        </p:nvSpPr>
        <p:spPr>
          <a:xfrm rot="1107355">
            <a:off x="2162778" y="4336760"/>
            <a:ext cx="976571" cy="34299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20391851">
            <a:off x="2233798" y="5570915"/>
            <a:ext cx="989669" cy="3151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2209800" y="4876800"/>
            <a:ext cx="8382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107355">
            <a:off x="5512615" y="5482941"/>
            <a:ext cx="994100" cy="3271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5562600" y="4953000"/>
            <a:ext cx="9144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20391851">
            <a:off x="5516774" y="4353035"/>
            <a:ext cx="1004385" cy="3547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5800" y="47244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2000" y="4800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 2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685800" y="57150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62000" y="5791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 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Icecast</a:t>
            </a:r>
            <a:r>
              <a:rPr lang="en-US" dirty="0" smtClean="0"/>
              <a:t>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4267200" cy="44961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Icecast</a:t>
            </a:r>
            <a:r>
              <a:rPr lang="en-US" dirty="0" smtClean="0"/>
              <a:t> packets appear similar to </a:t>
            </a:r>
            <a:r>
              <a:rPr lang="en-US" dirty="0" err="1" smtClean="0"/>
              <a:t>Shoutcast’s</a:t>
            </a:r>
            <a:r>
              <a:rPr lang="en-US" dirty="0" smtClean="0"/>
              <a:t> ICY protocol (several identical fields)</a:t>
            </a:r>
          </a:p>
          <a:p>
            <a:endParaRPr lang="en-US" dirty="0" smtClean="0"/>
          </a:p>
          <a:p>
            <a:r>
              <a:rPr lang="en-US" dirty="0" smtClean="0"/>
              <a:t>Software available under GNU Public License for several platforms</a:t>
            </a:r>
          </a:p>
          <a:p>
            <a:pPr lvl="1"/>
            <a:r>
              <a:rPr lang="en-US" dirty="0" smtClean="0"/>
              <a:t>XMMS Player</a:t>
            </a:r>
          </a:p>
          <a:p>
            <a:pPr lvl="1"/>
            <a:r>
              <a:rPr lang="en-US" dirty="0" err="1" smtClean="0"/>
              <a:t>Oddcast</a:t>
            </a:r>
            <a:r>
              <a:rPr lang="en-US" dirty="0" smtClean="0"/>
              <a:t> </a:t>
            </a:r>
            <a:r>
              <a:rPr lang="en-US" dirty="0" err="1" smtClean="0"/>
              <a:t>Winamp</a:t>
            </a:r>
            <a:r>
              <a:rPr lang="en-US" dirty="0" smtClean="0"/>
              <a:t> plug-in</a:t>
            </a:r>
          </a:p>
          <a:p>
            <a:pPr lvl="1"/>
            <a:r>
              <a:rPr lang="en-US" dirty="0" err="1" smtClean="0"/>
              <a:t>Icecast</a:t>
            </a:r>
            <a:r>
              <a:rPr lang="en-US" dirty="0" smtClean="0"/>
              <a:t> Streaming Server </a:t>
            </a:r>
          </a:p>
          <a:p>
            <a:endParaRPr lang="en-US" dirty="0"/>
          </a:p>
        </p:txBody>
      </p:sp>
      <p:pic>
        <p:nvPicPr>
          <p:cNvPr id="4" name="Picture 3" descr="icecast_serv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905000"/>
            <a:ext cx="4133368" cy="396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Pseudo-streaming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Free &amp; easy-to-set-up (esp. Shoutcast)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Commonly available client software on all major platforms </a:t>
            </a:r>
          </a:p>
          <a:p>
            <a:pPr lvl="2"/>
            <a:r>
              <a:rPr lang="en-US" dirty="0" smtClean="0"/>
              <a:t>(iTunes, </a:t>
            </a:r>
            <a:r>
              <a:rPr lang="en-US" dirty="0" err="1" smtClean="0"/>
              <a:t>Winamp</a:t>
            </a:r>
            <a:r>
              <a:rPr lang="en-US" dirty="0" smtClean="0"/>
              <a:t>, Windows Media Player, XMMS)</a:t>
            </a:r>
          </a:p>
          <a:p>
            <a:endParaRPr lang="en-US" dirty="0" smtClean="0"/>
          </a:p>
          <a:p>
            <a:r>
              <a:rPr lang="en-US" dirty="0" smtClean="0"/>
              <a:t>Distributed content sources</a:t>
            </a:r>
          </a:p>
          <a:p>
            <a:endParaRPr lang="en-US" dirty="0" smtClean="0"/>
          </a:p>
          <a:p>
            <a:r>
              <a:rPr lang="en-US" dirty="0" smtClean="0"/>
              <a:t>Open source code (</a:t>
            </a:r>
            <a:r>
              <a:rPr lang="en-US" dirty="0" err="1" smtClean="0"/>
              <a:t>Icecast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8631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Disadvantages of Pseudo-streaming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HTTP does not scale content to bandwidth of connection</a:t>
            </a:r>
          </a:p>
          <a:p>
            <a:pPr lvl="1"/>
            <a:r>
              <a:rPr lang="en-US" dirty="0" smtClean="0"/>
              <a:t>Solution: offer several streams at varied bitrates.</a:t>
            </a:r>
          </a:p>
          <a:p>
            <a:endParaRPr lang="en-US" dirty="0" smtClean="0"/>
          </a:p>
          <a:p>
            <a:r>
              <a:rPr lang="en-US" dirty="0" smtClean="0"/>
              <a:t>No interactive / real-time features</a:t>
            </a:r>
          </a:p>
          <a:p>
            <a:endParaRPr lang="en-US" dirty="0" smtClean="0"/>
          </a:p>
          <a:p>
            <a:r>
              <a:rPr lang="en-US" dirty="0" smtClean="0"/>
              <a:t>Re-transmission of lost packets exacerbates effect of packet losses</a:t>
            </a:r>
          </a:p>
          <a:p>
            <a:pPr lvl="1"/>
            <a:r>
              <a:rPr lang="en-US" dirty="0" smtClean="0"/>
              <a:t>Solution: large receiver buffer (2-5 sec. delay on my LAN)</a:t>
            </a:r>
          </a:p>
          <a:p>
            <a:endParaRPr lang="en-US" dirty="0" smtClean="0"/>
          </a:p>
          <a:p>
            <a:r>
              <a:rPr lang="en-US" dirty="0" smtClean="0"/>
              <a:t>Lack of IP Multicast support</a:t>
            </a:r>
          </a:p>
          <a:p>
            <a:endParaRPr lang="en-US" dirty="0" smtClean="0"/>
          </a:p>
          <a:p>
            <a:r>
              <a:rPr lang="en-US" dirty="0" smtClean="0"/>
              <a:t>Weak security for DRM purposes</a:t>
            </a:r>
          </a:p>
          <a:p>
            <a:pPr lvl="1"/>
            <a:r>
              <a:rPr lang="en-US" dirty="0" smtClean="0"/>
              <a:t>AAC better than MP3, but both are </a:t>
            </a:r>
            <a:r>
              <a:rPr lang="en-US" dirty="0" err="1" smtClean="0"/>
              <a:t>crackable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869</TotalTime>
  <Words>426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HTTP Pseudo-streaming with Shoutcast</vt:lpstr>
      <vt:lpstr>Streaming Audio</vt:lpstr>
      <vt:lpstr>Shoutcast Streams</vt:lpstr>
      <vt:lpstr>Shoutcast Metadata (1/2)</vt:lpstr>
      <vt:lpstr>Shoutcast Metadata (2/2)</vt:lpstr>
      <vt:lpstr>Distributed Content Sources</vt:lpstr>
      <vt:lpstr>Icecast Streams</vt:lpstr>
      <vt:lpstr>Advantages of Pseudo-streaming</vt:lpstr>
      <vt:lpstr>Disadvantages of Pseudo-streaming</vt:lpstr>
      <vt:lpstr>Abridged References</vt:lpstr>
      <vt:lpstr>Demonstration</vt:lpstr>
    </vt:vector>
  </TitlesOfParts>
  <Company>DanaherTM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Archer</dc:creator>
  <cp:lastModifiedBy>Nathan J Archer</cp:lastModifiedBy>
  <cp:revision>141</cp:revision>
  <dcterms:created xsi:type="dcterms:W3CDTF">2008-05-12T03:01:56Z</dcterms:created>
  <dcterms:modified xsi:type="dcterms:W3CDTF">2008-05-18T04:45:22Z</dcterms:modified>
</cp:coreProperties>
</file>