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7" r:id="rId2"/>
    <p:sldId id="391" r:id="rId3"/>
    <p:sldId id="399" r:id="rId4"/>
    <p:sldId id="335" r:id="rId5"/>
    <p:sldId id="392" r:id="rId6"/>
    <p:sldId id="393" r:id="rId7"/>
    <p:sldId id="394" r:id="rId8"/>
    <p:sldId id="395"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2" r:id="rId22"/>
    <p:sldId id="396" r:id="rId23"/>
    <p:sldId id="398" r:id="rId24"/>
    <p:sldId id="400" r:id="rId25"/>
    <p:sldId id="401" r:id="rId26"/>
    <p:sldId id="397" r:id="rId27"/>
  </p:sldIdLst>
  <p:sldSz cx="9144000" cy="6858000" type="screen4x3"/>
  <p:notesSz cx="7010400" cy="9296400"/>
  <p:custDataLst>
    <p:tags r:id="rId30"/>
  </p:custDataLst>
  <p:defaultTextStyle>
    <a:defPPr>
      <a:defRPr lang="en-US"/>
    </a:defPPr>
    <a:lvl1pPr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ctr" rtl="0" eaLnBrk="0" fontAlgn="base" hangingPunct="0">
      <a:lnSpc>
        <a:spcPct val="85000"/>
      </a:lnSpc>
      <a:spcBef>
        <a:spcPct val="2000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176">
          <p15:clr>
            <a:srgbClr val="A4A3A4"/>
          </p15:clr>
        </p15:guide>
        <p15:guide id="3" orient="horz" pos="893">
          <p15:clr>
            <a:srgbClr val="A4A3A4"/>
          </p15:clr>
        </p15:guide>
        <p15:guide id="4" orient="horz" pos="1200">
          <p15:clr>
            <a:srgbClr val="A4A3A4"/>
          </p15:clr>
        </p15:guide>
        <p15:guide id="5" orient="horz" pos="1492">
          <p15:clr>
            <a:srgbClr val="A4A3A4"/>
          </p15:clr>
        </p15:guide>
        <p15:guide id="6" orient="horz" pos="2764">
          <p15:clr>
            <a:srgbClr val="A4A3A4"/>
          </p15:clr>
        </p15:guide>
        <p15:guide id="7" pos="240">
          <p15:clr>
            <a:srgbClr val="A4A3A4"/>
          </p15:clr>
        </p15:guide>
        <p15:guide id="8" pos="5627">
          <p15:clr>
            <a:srgbClr val="A4A3A4"/>
          </p15:clr>
        </p15:guide>
        <p15:guide id="9" pos="4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DFE"/>
    <a:srgbClr val="FFC8D3"/>
    <a:srgbClr val="000000"/>
    <a:srgbClr val="CC9900"/>
    <a:srgbClr val="FFFF99"/>
    <a:srgbClr val="FF0000"/>
    <a:srgbClr val="33CC33"/>
    <a:srgbClr val="CC00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0" autoAdjust="0"/>
    <p:restoredTop sz="94077" autoAdjust="0"/>
  </p:normalViewPr>
  <p:slideViewPr>
    <p:cSldViewPr snapToGrid="0">
      <p:cViewPr>
        <p:scale>
          <a:sx n="125" d="100"/>
          <a:sy n="125" d="100"/>
        </p:scale>
        <p:origin x="3008" y="1624"/>
      </p:cViewPr>
      <p:guideLst>
        <p:guide orient="horz" pos="144"/>
        <p:guide orient="horz" pos="4176"/>
        <p:guide orient="horz" pos="893"/>
        <p:guide orient="horz" pos="1200"/>
        <p:guide orient="horz" pos="1492"/>
        <p:guide orient="horz" pos="2764"/>
        <p:guide pos="240"/>
        <p:guide pos="5627"/>
        <p:guide pos="40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75" d="100"/>
          <a:sy n="75" d="100"/>
        </p:scale>
        <p:origin x="-1114" y="7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b="1">
                <a:effectLst/>
                <a:latin typeface="Segoe Semibold" pitchFamily="34" charset="0"/>
              </a:defRPr>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000">
                <a:effectLst/>
              </a:defRPr>
            </a:lvl1pPr>
          </a:lstStyle>
          <a:p>
            <a:fld id="{7C4A02B3-7D28-4283-AD1B-2157CF231E57}" type="datetime8">
              <a:rPr lang="en-US"/>
              <a:pPr/>
              <a:t>10/5/15 3:18 PM</a:t>
            </a:fld>
            <a:endParaRPr lang="en-US"/>
          </a:p>
        </p:txBody>
      </p:sp>
      <p:sp>
        <p:nvSpPr>
          <p:cNvPr id="19460" name="Rectangle 4"/>
          <p:cNvSpPr>
            <a:spLocks noGrp="1" noChangeArrowheads="1"/>
          </p:cNvSpPr>
          <p:nvPr>
            <p:ph type="ftr" sz="quarter" idx="2"/>
          </p:nvPr>
        </p:nvSpPr>
        <p:spPr bwMode="auto">
          <a:xfrm>
            <a:off x="0" y="8831263"/>
            <a:ext cx="632301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lnSpc>
                <a:spcPct val="100000"/>
              </a:lnSpc>
              <a:spcBef>
                <a:spcPct val="0"/>
              </a:spcBef>
              <a:defRPr sz="800">
                <a:effectLst/>
              </a:defRPr>
            </a:lvl1pPr>
          </a:lstStyle>
          <a:p>
            <a:endParaRPr lang="en-US"/>
          </a:p>
        </p:txBody>
      </p:sp>
      <p:sp>
        <p:nvSpPr>
          <p:cNvPr id="19461" name="Rectangle 5"/>
          <p:cNvSpPr>
            <a:spLocks noGrp="1" noChangeArrowheads="1"/>
          </p:cNvSpPr>
          <p:nvPr>
            <p:ph type="sldNum" sz="quarter" idx="3"/>
          </p:nvPr>
        </p:nvSpPr>
        <p:spPr bwMode="auto">
          <a:xfrm>
            <a:off x="6384925" y="8831263"/>
            <a:ext cx="625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b="1">
                <a:effectLst/>
                <a:latin typeface="Segoe Semibold" pitchFamily="34" charset="0"/>
              </a:defRPr>
            </a:lvl1pPr>
          </a:lstStyle>
          <a:p>
            <a:fld id="{DD457B1D-73F8-4A6E-8DBB-BAB367E17BEA}" type="slidenum">
              <a:rPr lang="en-US"/>
              <a:pPr/>
              <a:t>‹#›</a:t>
            </a:fld>
            <a:endParaRPr lang="en-US"/>
          </a:p>
        </p:txBody>
      </p:sp>
    </p:spTree>
    <p:extLst>
      <p:ext uri="{BB962C8B-B14F-4D97-AF65-F5344CB8AC3E}">
        <p14:creationId xmlns:p14="http://schemas.microsoft.com/office/powerpoint/2010/main" val="3915320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200">
                <a:effectLst/>
                <a:latin typeface="Times New Roman" pitchFamily="18" charset="0"/>
              </a:defRPr>
            </a:lvl1pPr>
          </a:lstStyle>
          <a:p>
            <a:fld id="{20A3EF14-F589-435C-83BC-40BAE6CE08AB}" type="datetime8">
              <a:rPr lang="en-US"/>
              <a:pPr/>
              <a:t>10/5/15 3:18 PM</a:t>
            </a:fld>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937625"/>
            <a:ext cx="5792788" cy="3571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lnSpc>
                <a:spcPct val="100000"/>
              </a:lnSpc>
              <a:spcBef>
                <a:spcPct val="0"/>
              </a:spcBef>
              <a:defRPr sz="800">
                <a:effectLst/>
                <a:cs typeface="Arial" charset="0"/>
              </a:defRPr>
            </a:lvl1pPr>
          </a:lstStyle>
          <a:p>
            <a:endParaRPr lang="en-US"/>
          </a:p>
        </p:txBody>
      </p:sp>
      <p:sp>
        <p:nvSpPr>
          <p:cNvPr id="29703" name="Rectangle 7"/>
          <p:cNvSpPr>
            <a:spLocks noGrp="1" noChangeArrowheads="1"/>
          </p:cNvSpPr>
          <p:nvPr>
            <p:ph type="sldNum" sz="quarter" idx="5"/>
          </p:nvPr>
        </p:nvSpPr>
        <p:spPr bwMode="auto">
          <a:xfrm>
            <a:off x="5707063" y="8829675"/>
            <a:ext cx="130175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a:effectLst/>
                <a:latin typeface="Times New Roman" pitchFamily="18" charset="0"/>
              </a:defRPr>
            </a:lvl1pPr>
          </a:lstStyle>
          <a:p>
            <a:fld id="{E9516E1B-70A2-475D-87CB-BD13E0E584E7}" type="slidenum">
              <a:rPr lang="en-US"/>
              <a:pPr/>
              <a:t>‹#›</a:t>
            </a:fld>
            <a:endParaRPr lang="en-US"/>
          </a:p>
        </p:txBody>
      </p:sp>
    </p:spTree>
    <p:extLst>
      <p:ext uri="{BB962C8B-B14F-4D97-AF65-F5344CB8AC3E}">
        <p14:creationId xmlns:p14="http://schemas.microsoft.com/office/powerpoint/2010/main" val="245786593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281FD83A-5030-46A4-B2F2-21EC35E083BE}" type="datetime8">
              <a:rPr lang="en-US"/>
              <a:pPr/>
              <a:t>10/5/15 3:18 PM</a:t>
            </a:fld>
            <a:endParaRPr lang="en-US"/>
          </a:p>
        </p:txBody>
      </p:sp>
      <p:sp>
        <p:nvSpPr>
          <p:cNvPr id="13315" name="Rectangle 7"/>
          <p:cNvSpPr>
            <a:spLocks noGrp="1" noChangeArrowheads="1"/>
          </p:cNvSpPr>
          <p:nvPr>
            <p:ph type="sldNum" sz="quarter" idx="5"/>
          </p:nvPr>
        </p:nvSpPr>
        <p:spPr>
          <a:noFill/>
        </p:spPr>
        <p:txBody>
          <a:bodyPr/>
          <a:lstStyle/>
          <a:p>
            <a:fld id="{B7237AF7-6155-49A0-BE57-BC537A8075D5}" type="slidenum">
              <a:rPr lang="en-US"/>
              <a:pPr/>
              <a:t>1</a:t>
            </a:fld>
            <a:endParaRPr lang="en-US"/>
          </a:p>
        </p:txBody>
      </p:sp>
      <p:sp>
        <p:nvSpPr>
          <p:cNvPr id="13316" name="Rectangle 14"/>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a:p>
          <a:p>
            <a:r>
              <a:rPr lang="en-US"/>
              <a:t>----- Meeting Notes (12/5/14 14:25) -----</a:t>
            </a:r>
          </a:p>
          <a:p>
            <a:r>
              <a:rPr lang="en-US"/>
              <a:t>Thanks for the invitation.  It is great to come back the familar place where my family benefit tremendous. My daughter and son attended the Chinese Classes and dance/culture class offered by Colorado Spring Chinese Language School from 1992-2008, sponsored by CC, my wife taught a few blocks on Chinese to prepare students who travel to Taiwan. I learned Lion Dance here from a CC student under Dance Professor Yunyu Wang and got a grant from CC to work on Human Motion Tracking project, 8 year ago.</a:t>
            </a:r>
          </a:p>
        </p:txBody>
      </p:sp>
    </p:spTree>
    <p:extLst>
      <p:ext uri="{BB962C8B-B14F-4D97-AF65-F5344CB8AC3E}">
        <p14:creationId xmlns:p14="http://schemas.microsoft.com/office/powerpoint/2010/main" val="142637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(12/5/14 14:29) -----</a:t>
            </a:r>
          </a:p>
          <a:p>
            <a:r>
              <a:rPr lang="en-US"/>
              <a:t>IPv6 128 bit address space.</a:t>
            </a:r>
          </a:p>
        </p:txBody>
      </p:sp>
      <p:sp>
        <p:nvSpPr>
          <p:cNvPr id="4" name="Date Placeholder 3"/>
          <p:cNvSpPr>
            <a:spLocks noGrp="1"/>
          </p:cNvSpPr>
          <p:nvPr>
            <p:ph type="dt" idx="10"/>
          </p:nvPr>
        </p:nvSpPr>
        <p:spPr/>
        <p:txBody>
          <a:bodyPr/>
          <a:lstStyle/>
          <a:p>
            <a:fld id="{20A3EF14-F589-435C-83BC-40BAE6CE08AB}" type="datetime8">
              <a:rPr lang="en-US" smtClean="0"/>
              <a:pPr/>
              <a:t>10/5/15 3:18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2</a:t>
            </a:fld>
            <a:endParaRPr lang="en-US"/>
          </a:p>
        </p:txBody>
      </p:sp>
    </p:spTree>
    <p:extLst>
      <p:ext uri="{BB962C8B-B14F-4D97-AF65-F5344CB8AC3E}">
        <p14:creationId xmlns:p14="http://schemas.microsoft.com/office/powerpoint/2010/main" val="187738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3D163A7-B110-4632-B2AB-190DC62957AB}" type="datetime1">
              <a:rPr lang="en-US"/>
              <a:pPr/>
              <a:t>10/5/15</a:t>
            </a:fld>
            <a:endParaRPr lang="en-US"/>
          </a:p>
        </p:txBody>
      </p:sp>
      <p:sp>
        <p:nvSpPr>
          <p:cNvPr id="7" name="Rectangle 7"/>
          <p:cNvSpPr>
            <a:spLocks noGrp="1" noChangeArrowheads="1"/>
          </p:cNvSpPr>
          <p:nvPr>
            <p:ph type="sldNum" sz="quarter" idx="5"/>
          </p:nvPr>
        </p:nvSpPr>
        <p:spPr>
          <a:ln/>
        </p:spPr>
        <p:txBody>
          <a:bodyPr/>
          <a:lstStyle/>
          <a:p>
            <a:fld id="{CDCFDFC7-B702-4643-93A3-22D197EDBC0B}" type="slidenum">
              <a:rPr lang="en-US"/>
              <a:pPr/>
              <a:t>5</a:t>
            </a:fld>
            <a:endParaRPr lang="en-US"/>
          </a:p>
        </p:txBody>
      </p:sp>
      <p:sp>
        <p:nvSpPr>
          <p:cNvPr id="61442" name="Rectangle 2"/>
          <p:cNvSpPr>
            <a:spLocks noGrp="1" noRot="1" noChangeAspect="1" noChangeArrowheads="1" noTextEdit="1"/>
          </p:cNvSpPr>
          <p:nvPr>
            <p:ph type="sldImg"/>
          </p:nvPr>
        </p:nvSpPr>
        <p:spPr>
          <a:xfrm>
            <a:off x="1184275" y="698500"/>
            <a:ext cx="4646613" cy="3484563"/>
          </a:xfrm>
          <a:ln/>
        </p:spPr>
      </p:sp>
      <p:sp>
        <p:nvSpPr>
          <p:cNvPr id="61443" name="Rectangle 3"/>
          <p:cNvSpPr>
            <a:spLocks noGrp="1" noChangeArrowheads="1"/>
          </p:cNvSpPr>
          <p:nvPr>
            <p:ph type="body" idx="1"/>
          </p:nvPr>
        </p:nvSpPr>
        <p:spPr>
          <a:xfrm>
            <a:off x="935252" y="4415273"/>
            <a:ext cx="5139898" cy="4183141"/>
          </a:xfrm>
        </p:spPr>
        <p:txBody>
          <a:bodyPr/>
          <a:lstStyle/>
          <a:p>
            <a:r>
              <a:rPr lang="en-US"/>
              <a:t>Paul Vixie, architect of BIND (Berkeley Internet Name Domain) and president of the Internet Systems Consortium, charged that Akamai’s proprietary approach to DNS makes it a single point of failure. He added that the 13 DNS root servers, which weathered a vicious DDoS attack in 2002, are even more defensible today than they were back then. The root servers are resilient, Vixie said, because their operators embrace diversity. “We deliberately use different operating systems, different name server implementations, different kinds of routers, different kinds of switches, different kinds of CPUs, and especially, different operational procedures,” Vixie told Internetnews.com. </a:t>
            </a:r>
          </a:p>
          <a:p>
            <a:r>
              <a:rPr lang="en-US"/>
              <a:t>It appears that websites that use Akamai's distribution system are currently not reachable. Security related web sites effected are symantec.com and trendmicro.com. Virus updates may fail as a result. </a:t>
            </a:r>
          </a:p>
        </p:txBody>
      </p:sp>
    </p:spTree>
    <p:extLst>
      <p:ext uri="{BB962C8B-B14F-4D97-AF65-F5344CB8AC3E}">
        <p14:creationId xmlns:p14="http://schemas.microsoft.com/office/powerpoint/2010/main" val="70767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F955F-CC17-A145-B861-03D4408322D9}" type="slidenum">
              <a:rPr lang="en-US"/>
              <a:pPr/>
              <a:t>18</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r>
              <a:rPr lang="en-US"/>
              <a:t>With client running a scold daemon, we do not have to modify the client resolve libary</a:t>
            </a:r>
          </a:p>
        </p:txBody>
      </p:sp>
    </p:spTree>
    <p:extLst>
      <p:ext uri="{BB962C8B-B14F-4D97-AF65-F5344CB8AC3E}">
        <p14:creationId xmlns:p14="http://schemas.microsoft.com/office/powerpoint/2010/main" val="113140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20BCE-023F-0A41-A4DA-7C4AF05BCCA1}" type="slidenum">
              <a:rPr lang="en-US"/>
              <a:pPr/>
              <a:t>19</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US" altLang="zh-CN">
                <a:ea typeface="SimSun" pitchFamily="2" charset="-122"/>
                <a:cs typeface="SimSun" pitchFamily="2" charset="-122"/>
              </a:rPr>
              <a:t>As we can see from the above testing data, there is overhead associated with IP tunnel. The overhead occurs in the indirect route include more hop, more protocol processing (it goes through proxy server; and IP over IP overhead related to fragmentation and reassembly). But when the main gateway got attacked, the performance on the direct route will go from seconds to days or infinity. Therefore the IP tunnel overhead is still acceptable. </a:t>
            </a:r>
            <a:endParaRPr lang="en-US"/>
          </a:p>
        </p:txBody>
      </p:sp>
    </p:spTree>
    <p:extLst>
      <p:ext uri="{BB962C8B-B14F-4D97-AF65-F5344CB8AC3E}">
        <p14:creationId xmlns:p14="http://schemas.microsoft.com/office/powerpoint/2010/main" val="171364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10/5/15 3:18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23</a:t>
            </a:fld>
            <a:endParaRPr lang="en-US"/>
          </a:p>
        </p:txBody>
      </p:sp>
    </p:spTree>
    <p:extLst>
      <p:ext uri="{BB962C8B-B14F-4D97-AF65-F5344CB8AC3E}">
        <p14:creationId xmlns:p14="http://schemas.microsoft.com/office/powerpoint/2010/main" val="111759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Tier for new AWS customer:</a:t>
            </a:r>
            <a:r>
              <a:rPr lang="en-US" baseline="0" dirty="0" smtClean="0"/>
              <a:t>   Each month 750 Hours of EC2 Linux/RHEL/SELS t2.micro instance </a:t>
            </a:r>
            <a:r>
              <a:rPr lang="en-US" baseline="0" dirty="0" err="1" smtClean="0"/>
              <a:t>uage</a:t>
            </a:r>
            <a:r>
              <a:rPr lang="en-US" baseline="0" dirty="0" smtClean="0"/>
              <a:t>; 750 hours of Elastic Load Balancing + 15 GB data processing</a:t>
            </a:r>
          </a:p>
          <a:p>
            <a:r>
              <a:rPr lang="en-US" baseline="0" dirty="0" smtClean="0"/>
              <a:t>30 GB Elastic Block Storage, 2 M I/</a:t>
            </a:r>
            <a:r>
              <a:rPr lang="en-US" baseline="0" dirty="0" err="1" smtClean="0"/>
              <a:t>Os</a:t>
            </a:r>
            <a:r>
              <a:rPr lang="en-US" baseline="0" dirty="0" smtClean="0"/>
              <a:t> and 1GB snapshot storage, 15 GB of bandwidth out aggregated across all AWS services</a:t>
            </a:r>
          </a:p>
          <a:p>
            <a:r>
              <a:rPr lang="en-US" baseline="0" dirty="0" smtClean="0"/>
              <a:t>1GB Regional Data Transfer.</a:t>
            </a:r>
            <a:endParaRPr lang="en-US" dirty="0" smtClean="0"/>
          </a:p>
          <a:p>
            <a:endParaRPr lang="en-US" dirty="0"/>
          </a:p>
        </p:txBody>
      </p:sp>
      <p:sp>
        <p:nvSpPr>
          <p:cNvPr id="4" name="Date Placeholder 3"/>
          <p:cNvSpPr>
            <a:spLocks noGrp="1"/>
          </p:cNvSpPr>
          <p:nvPr>
            <p:ph type="dt" idx="10"/>
          </p:nvPr>
        </p:nvSpPr>
        <p:spPr/>
        <p:txBody>
          <a:bodyPr/>
          <a:lstStyle/>
          <a:p>
            <a:fld id="{20A3EF14-F589-435C-83BC-40BAE6CE08AB}" type="datetime8">
              <a:rPr lang="en-US" smtClean="0"/>
              <a:pPr/>
              <a:t>10/5/15 3:18 PM</a:t>
            </a:fld>
            <a:endParaRPr lang="en-US"/>
          </a:p>
        </p:txBody>
      </p:sp>
      <p:sp>
        <p:nvSpPr>
          <p:cNvPr id="5" name="Slide Number Placeholder 4"/>
          <p:cNvSpPr>
            <a:spLocks noGrp="1"/>
          </p:cNvSpPr>
          <p:nvPr>
            <p:ph type="sldNum" sz="quarter" idx="11"/>
          </p:nvPr>
        </p:nvSpPr>
        <p:spPr/>
        <p:txBody>
          <a:bodyPr/>
          <a:lstStyle/>
          <a:p>
            <a:fld id="{E9516E1B-70A2-475D-87CB-BD13E0E584E7}" type="slidenum">
              <a:rPr lang="en-US" smtClean="0"/>
              <a:pPr/>
              <a:t>24</a:t>
            </a:fld>
            <a:endParaRPr lang="en-US"/>
          </a:p>
        </p:txBody>
      </p:sp>
    </p:spTree>
    <p:extLst>
      <p:ext uri="{BB962C8B-B14F-4D97-AF65-F5344CB8AC3E}">
        <p14:creationId xmlns:p14="http://schemas.microsoft.com/office/powerpoint/2010/main" val="332213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pic>
        <p:nvPicPr>
          <p:cNvPr id="4" name="Picture 19" descr="ribbons"/>
          <p:cNvPicPr>
            <a:picLocks noChangeAspect="1" noChangeArrowheads="1"/>
          </p:cNvPicPr>
          <p:nvPr/>
        </p:nvPicPr>
        <p:blipFill>
          <a:blip r:embed="rId2" cstate="print"/>
          <a:srcRect/>
          <a:stretch>
            <a:fillRect/>
          </a:stretch>
        </p:blipFill>
        <p:spPr bwMode="ltGray">
          <a:xfrm>
            <a:off x="-33338" y="2039938"/>
            <a:ext cx="9177338" cy="2795587"/>
          </a:xfrm>
          <a:prstGeom prst="rect">
            <a:avLst/>
          </a:prstGeom>
          <a:noFill/>
          <a:ln w="9525">
            <a:noFill/>
            <a:miter lim="800000"/>
            <a:headEnd/>
            <a:tailEnd/>
          </a:ln>
        </p:spPr>
      </p:pic>
      <p:sp>
        <p:nvSpPr>
          <p:cNvPr id="18434" name="Rectangle 2"/>
          <p:cNvSpPr>
            <a:spLocks noGrp="1" noChangeArrowheads="1"/>
          </p:cNvSpPr>
          <p:nvPr>
            <p:ph type="ctrTitle"/>
          </p:nvPr>
        </p:nvSpPr>
        <p:spPr>
          <a:xfrm>
            <a:off x="635000" y="3049588"/>
            <a:ext cx="6696075" cy="585787"/>
          </a:xfrm>
          <a:ln algn="ctr"/>
        </p:spPr>
        <p:txBody>
          <a:bodyPr anchor="ctr"/>
          <a:lstStyle>
            <a:lvl1pPr>
              <a:defRPr sz="3600">
                <a:solidFill>
                  <a:schemeClr val="tx1"/>
                </a:solidFill>
              </a:defRPr>
            </a:lvl1pPr>
          </a:lstStyle>
          <a:p>
            <a:r>
              <a:rPr lang="en-US"/>
              <a:t>Click to edit Master title style</a:t>
            </a:r>
          </a:p>
        </p:txBody>
      </p:sp>
      <p:sp>
        <p:nvSpPr>
          <p:cNvPr id="18435" name="Rectangle 3"/>
          <p:cNvSpPr>
            <a:spLocks noGrp="1" noChangeArrowheads="1"/>
          </p:cNvSpPr>
          <p:nvPr>
            <p:ph type="subTitle" idx="1"/>
          </p:nvPr>
        </p:nvSpPr>
        <p:spPr>
          <a:xfrm>
            <a:off x="635000" y="4387850"/>
            <a:ext cx="6642100" cy="420688"/>
          </a:xfrm>
        </p:spPr>
        <p:txBody>
          <a:bodyPr/>
          <a:lstStyle>
            <a:lvl1pPr marL="0" indent="0">
              <a:spcBef>
                <a:spcPct val="0"/>
              </a:spcBef>
              <a:buFont typeface="Wingdings 2" pitchFamily="18" charset="2"/>
              <a:buNone/>
              <a:defRPr sz="2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D291706A-4D04-45E8-AAE1-68E18DC48C8F}"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00025"/>
            <a:ext cx="2101850" cy="284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00025"/>
            <a:ext cx="6156325" cy="284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66F75CC0-CC52-4131-A982-6E7DD1FCF824}"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103313"/>
            <a:ext cx="8410575" cy="1941512"/>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7B955A53-BBC2-485C-B98D-EBC94910F4A4}"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50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03313"/>
            <a:ext cx="4129088" cy="1941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103313"/>
            <a:ext cx="4129087" cy="1941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41A58B69-A1BA-435D-82B7-FEF291515FBC}"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0"/>
            <a:ext cx="8153400" cy="4572000"/>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4000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6002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624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03313"/>
            <a:ext cx="8410575" cy="203132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r>
              <a:rPr lang="en-US" altLang="zh-TW" dirty="0" smtClean="0"/>
              <a:t>12/5/14 @ CC</a:t>
            </a: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smtClean="0"/>
              <a:t>Intrusion Tolerance and Cloud /  Edward Chow</a:t>
            </a:r>
            <a:endParaRPr lang="en-US" dirty="0"/>
          </a:p>
        </p:txBody>
      </p:sp>
      <p:sp>
        <p:nvSpPr>
          <p:cNvPr id="6" name="Rectangle 15"/>
          <p:cNvSpPr>
            <a:spLocks noGrp="1" noChangeArrowheads="1"/>
          </p:cNvSpPr>
          <p:nvPr>
            <p:ph type="sldNum" sz="quarter" idx="12"/>
          </p:nvPr>
        </p:nvSpPr>
        <p:spPr>
          <a:ln/>
        </p:spPr>
        <p:txBody>
          <a:bodyPr/>
          <a:lstStyle>
            <a:lvl1pPr>
              <a:defRPr/>
            </a:lvl1pPr>
          </a:lstStyle>
          <a:p>
            <a:fld id="{86B03ED4-55E6-486A-B9BC-29A44110F5E8}"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6" name="Rectangle 15"/>
          <p:cNvSpPr>
            <a:spLocks noGrp="1" noChangeArrowheads="1"/>
          </p:cNvSpPr>
          <p:nvPr>
            <p:ph type="sldNum" sz="quarter" idx="12"/>
          </p:nvPr>
        </p:nvSpPr>
        <p:spPr>
          <a:ln/>
        </p:spPr>
        <p:txBody>
          <a:bodyPr/>
          <a:lstStyle>
            <a:lvl1pPr>
              <a:defRPr/>
            </a:lvl1pPr>
          </a:lstStyle>
          <a:p>
            <a:fld id="{31FAE079-BD98-4BB0-A2C2-078A011284E3}"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03313"/>
            <a:ext cx="4129088"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103313"/>
            <a:ext cx="4129087" cy="194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0CE9E101-E78C-4CBA-81A9-05047ED8A906}"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9" name="Rectangle 15"/>
          <p:cNvSpPr>
            <a:spLocks noGrp="1" noChangeArrowheads="1"/>
          </p:cNvSpPr>
          <p:nvPr>
            <p:ph type="sldNum" sz="quarter" idx="12"/>
          </p:nvPr>
        </p:nvSpPr>
        <p:spPr>
          <a:ln/>
        </p:spPr>
        <p:txBody>
          <a:bodyPr/>
          <a:lstStyle>
            <a:lvl1pPr>
              <a:defRPr/>
            </a:lvl1pPr>
          </a:lstStyle>
          <a:p>
            <a:fld id="{E071D9DD-99DB-48F0-B2EE-36E0A4B77BFA}"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5" name="Rectangle 15"/>
          <p:cNvSpPr>
            <a:spLocks noGrp="1" noChangeArrowheads="1"/>
          </p:cNvSpPr>
          <p:nvPr>
            <p:ph type="sldNum" sz="quarter" idx="12"/>
          </p:nvPr>
        </p:nvSpPr>
        <p:spPr>
          <a:ln/>
        </p:spPr>
        <p:txBody>
          <a:bodyPr/>
          <a:lstStyle>
            <a:lvl1pPr>
              <a:defRPr/>
            </a:lvl1pPr>
          </a:lstStyle>
          <a:p>
            <a:fld id="{BFDE0793-3E8D-4549-B5DB-0E30B928D823}"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4" name="Rectangle 15"/>
          <p:cNvSpPr>
            <a:spLocks noGrp="1" noChangeArrowheads="1"/>
          </p:cNvSpPr>
          <p:nvPr>
            <p:ph type="sldNum" sz="quarter" idx="12"/>
          </p:nvPr>
        </p:nvSpPr>
        <p:spPr>
          <a:ln/>
        </p:spPr>
        <p:txBody>
          <a:bodyPr/>
          <a:lstStyle>
            <a:lvl1pPr>
              <a:defRPr/>
            </a:lvl1pPr>
          </a:lstStyle>
          <a:p>
            <a:fld id="{332C420C-5541-49B8-9184-0EF535A1787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0B3DA43D-B8A3-4619-A78F-63701B31C377}"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ltLang="zh-TW" smtClean="0"/>
              <a:t>12/5/14 @ CC</a:t>
            </a: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Intrusion Tolerance and Cloud /  Edward Chow</a:t>
            </a:r>
            <a:endParaRPr lang="en-US"/>
          </a:p>
        </p:txBody>
      </p:sp>
      <p:sp>
        <p:nvSpPr>
          <p:cNvPr id="7" name="Rectangle 15"/>
          <p:cNvSpPr>
            <a:spLocks noGrp="1" noChangeArrowheads="1"/>
          </p:cNvSpPr>
          <p:nvPr>
            <p:ph type="sldNum" sz="quarter" idx="12"/>
          </p:nvPr>
        </p:nvSpPr>
        <p:spPr>
          <a:ln/>
        </p:spPr>
        <p:txBody>
          <a:bodyPr/>
          <a:lstStyle>
            <a:lvl1pPr>
              <a:defRPr/>
            </a:lvl1pPr>
          </a:lstStyle>
          <a:p>
            <a:fld id="{5230EB6A-4163-48B1-B592-519A4117B733}"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3.png"/><Relationship Id="rId22"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vmlDrawing" Target="../drawings/vmlDrawing1.vml"/><Relationship Id="rId18" Type="http://schemas.openxmlformats.org/officeDocument/2006/relationships/image" Target="../media/image2.jpeg"/><Relationship Id="rId19" Type="http://schemas.openxmlformats.org/officeDocument/2006/relationships/oleObject" Target="../embeddings/oleObject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00025"/>
            <a:ext cx="8382000" cy="543739"/>
          </a:xfrm>
          <a:prstGeom prst="rect">
            <a:avLst/>
          </a:prstGeom>
          <a:noFill/>
          <a:ln w="9525">
            <a:noFill/>
            <a:miter lim="800000"/>
            <a:headEnd/>
            <a:tailEnd/>
          </a:ln>
          <a:effectLst>
            <a:outerShdw dist="35921" dir="2700000" algn="ctr" rotWithShape="0">
              <a:schemeClr val="bg2">
                <a:alpha val="74001"/>
              </a:scheme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81000" y="1103313"/>
            <a:ext cx="8410575" cy="1941512"/>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aphicFrame>
        <p:nvGraphicFramePr>
          <p:cNvPr id="2" name="Object 12"/>
          <p:cNvGraphicFramePr>
            <a:graphicFrameLocks noChangeAspect="1"/>
          </p:cNvGraphicFramePr>
          <p:nvPr/>
        </p:nvGraphicFramePr>
        <p:xfrm>
          <a:off x="7845425" y="0"/>
          <a:ext cx="1298575" cy="1260475"/>
        </p:xfrm>
        <a:graphic>
          <a:graphicData uri="http://schemas.openxmlformats.org/presentationml/2006/ole">
            <mc:AlternateContent xmlns:mc="http://schemas.openxmlformats.org/markup-compatibility/2006">
              <mc:Choice xmlns:v="urn:schemas-microsoft-com:vml" Requires="v">
                <p:oleObj spid="_x0000_s1069" name="Photo Editor Photo" r:id="rId19" imgW="1647619" imgH="1600000" progId="">
                  <p:embed/>
                </p:oleObj>
              </mc:Choice>
              <mc:Fallback>
                <p:oleObj name="Photo Editor Photo" r:id="rId19" imgW="1647619" imgH="1600000" progId="">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45425" y="0"/>
                        <a:ext cx="1298575" cy="1260475"/>
                      </a:xfrm>
                      <a:prstGeom prst="rect">
                        <a:avLst/>
                      </a:prstGeom>
                      <a:noFill/>
                      <a:ln>
                        <a:noFill/>
                      </a:ln>
                      <a:extLst>
                        <a:ext uri="{909E8E84-426E-40dd-AFC4-6F175D3DCCD1}">
                          <a14:hiddenFill xmlns:a14="http://schemas.microsoft.com/office/drawing/2010/main" xmlns="">
                            <a:solidFill>
                              <a:srgbClr val="F7E993"/>
                            </a:solidFill>
                          </a14:hiddenFill>
                        </a:ext>
                        <a:ext uri="{91240B29-F687-4f45-9708-019B960494DF}">
                          <a14:hiddenLine xmlns:a14="http://schemas.microsoft.com/office/drawing/2010/main" xmlns="" w="9525">
                            <a:solidFill>
                              <a:srgbClr val="FFFFFF"/>
                            </a:solidFill>
                            <a:miter lim="800000"/>
                            <a:headEnd/>
                            <a:tailEnd/>
                          </a14:hiddenLine>
                        </a:ext>
                      </a:extLst>
                    </p:spPr>
                  </p:pic>
                </p:oleObj>
              </mc:Fallback>
            </mc:AlternateContent>
          </a:graphicData>
        </a:graphic>
      </p:graphicFrame>
      <p:sp>
        <p:nvSpPr>
          <p:cNvPr id="1037"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b="1" i="1" smtClean="0">
                <a:effectLst/>
                <a:latin typeface="Arial" charset="0"/>
              </a:defRPr>
            </a:lvl1pPr>
          </a:lstStyle>
          <a:p>
            <a:pPr>
              <a:defRPr/>
            </a:pPr>
            <a:r>
              <a:rPr lang="en-US" altLang="zh-TW" smtClean="0"/>
              <a:t>12/5/14 @ CC</a:t>
            </a:r>
            <a:endParaRPr lang="en-US" dirty="0"/>
          </a:p>
        </p:txBody>
      </p:sp>
      <p:sp>
        <p:nvSpPr>
          <p:cNvPr id="1038"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b="1" i="1" smtClean="0">
                <a:effectLst/>
                <a:latin typeface="Arial" charset="0"/>
              </a:defRPr>
            </a:lvl1pPr>
          </a:lstStyle>
          <a:p>
            <a:pPr>
              <a:defRPr/>
            </a:pPr>
            <a:r>
              <a:rPr lang="en-US" smtClean="0"/>
              <a:t>Intrusion Tolerance and Cloud /  Edward Chow</a:t>
            </a:r>
            <a:endParaRPr lang="en-US"/>
          </a:p>
        </p:txBody>
      </p:sp>
      <p:sp>
        <p:nvSpPr>
          <p:cNvPr id="1039"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b="1" i="1">
                <a:effectLst/>
                <a:latin typeface="Arial" charset="0"/>
              </a:defRPr>
            </a:lvl1pPr>
          </a:lstStyle>
          <a:p>
            <a:fld id="{51289606-D701-416F-AE77-1BE5BE8E151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Lst>
  <p:transition>
    <p:fade/>
  </p:transition>
  <p:timing>
    <p:tnLst>
      <p:par>
        <p:cTn id="1" dur="indefinite" restart="never" nodeType="tmRoot"/>
      </p:par>
    </p:tnLst>
  </p:timing>
  <p:hf hdr="0"/>
  <p:txStyles>
    <p:titleStyle>
      <a:lvl1pPr algn="l" rtl="0" eaLnBrk="0" fontAlgn="base" hangingPunct="0">
        <a:lnSpc>
          <a:spcPct val="90000"/>
        </a:lnSpc>
        <a:spcBef>
          <a:spcPct val="3000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61963" indent="-461963" algn="l" rtl="0" eaLnBrk="0" fontAlgn="base" hangingPunct="0">
        <a:lnSpc>
          <a:spcPct val="90000"/>
        </a:lnSpc>
        <a:spcBef>
          <a:spcPct val="30000"/>
        </a:spcBef>
        <a:spcAft>
          <a:spcPct val="0"/>
        </a:spcAft>
        <a:buClr>
          <a:schemeClr val="tx2"/>
        </a:buClr>
        <a:buFont typeface="Wingdings 2" pitchFamily="18" charset="2"/>
        <a:buBlip>
          <a:blip r:embed="rId21"/>
        </a:buBlip>
        <a:defRPr sz="2800">
          <a:solidFill>
            <a:schemeClr val="tx1"/>
          </a:solidFill>
          <a:effectLst>
            <a:outerShdw blurRad="38100" dist="38100" dir="2700000" algn="tl">
              <a:srgbClr val="000000"/>
            </a:outerShdw>
          </a:effectLst>
          <a:latin typeface="+mn-lt"/>
          <a:ea typeface="+mn-ea"/>
          <a:cs typeface="+mn-cs"/>
        </a:defRPr>
      </a:lvl1pPr>
      <a:lvl2pPr marL="850900" indent="-387350" algn="l" rtl="0" eaLnBrk="0" fontAlgn="base" hangingPunct="0">
        <a:lnSpc>
          <a:spcPct val="90000"/>
        </a:lnSpc>
        <a:spcBef>
          <a:spcPct val="30000"/>
        </a:spcBef>
        <a:spcAft>
          <a:spcPct val="0"/>
        </a:spcAft>
        <a:buClr>
          <a:schemeClr val="tx2"/>
        </a:buClr>
        <a:buSzPct val="75000"/>
        <a:buFont typeface="Wingdings 2" pitchFamily="18" charset="2"/>
        <a:buBlip>
          <a:blip r:embed="rId22"/>
        </a:buBlip>
        <a:defRPr sz="2400">
          <a:solidFill>
            <a:schemeClr val="tx1"/>
          </a:solidFill>
          <a:effectLst>
            <a:outerShdw blurRad="38100" dist="38100" dir="2700000" algn="tl">
              <a:srgbClr val="000000"/>
            </a:outerShdw>
          </a:effectLst>
          <a:latin typeface="+mn-lt"/>
        </a:defRPr>
      </a:lvl2pPr>
      <a:lvl3pPr marL="1257300" indent="-404813" algn="l" rtl="0" eaLnBrk="0" fontAlgn="base" hangingPunct="0">
        <a:lnSpc>
          <a:spcPct val="90000"/>
        </a:lnSpc>
        <a:spcBef>
          <a:spcPct val="30000"/>
        </a:spcBef>
        <a:spcAft>
          <a:spcPct val="0"/>
        </a:spcAft>
        <a:buClr>
          <a:schemeClr val="tx2"/>
        </a:buClr>
        <a:buSzPct val="75000"/>
        <a:buFont typeface="Wingdings 2" pitchFamily="18" charset="2"/>
        <a:buBlip>
          <a:blip r:embed="rId22"/>
        </a:buBlip>
        <a:defRPr sz="2000">
          <a:solidFill>
            <a:schemeClr val="tx1"/>
          </a:solidFill>
          <a:effectLst>
            <a:outerShdw blurRad="38100" dist="38100" dir="2700000" algn="tl">
              <a:srgbClr val="000000"/>
            </a:outerShdw>
          </a:effectLst>
          <a:latin typeface="+mn-lt"/>
        </a:defRPr>
      </a:lvl3pPr>
      <a:lvl4pPr marL="1655763" indent="-396875" algn="l" rtl="0" eaLnBrk="0" fontAlgn="base" hangingPunct="0">
        <a:lnSpc>
          <a:spcPct val="90000"/>
        </a:lnSpc>
        <a:spcBef>
          <a:spcPct val="30000"/>
        </a:spcBef>
        <a:spcAft>
          <a:spcPct val="0"/>
        </a:spcAft>
        <a:buClr>
          <a:schemeClr val="tx2"/>
        </a:buClr>
        <a:buSzPct val="75000"/>
        <a:buFont typeface="Wingdings 2" pitchFamily="18" charset="2"/>
        <a:buBlip>
          <a:blip r:embed="rId22"/>
        </a:buBlip>
        <a:defRPr sz="2000">
          <a:solidFill>
            <a:schemeClr val="tx1"/>
          </a:solidFill>
          <a:effectLst>
            <a:outerShdw blurRad="38100" dist="38100" dir="2700000" algn="tl">
              <a:srgbClr val="000000"/>
            </a:outerShdw>
          </a:effectLst>
          <a:latin typeface="+mn-lt"/>
        </a:defRPr>
      </a:lvl4pPr>
      <a:lvl5pPr marL="2052638" indent="-395288" algn="l" rtl="0" eaLnBrk="0" fontAlgn="base" hangingPunct="0">
        <a:lnSpc>
          <a:spcPct val="90000"/>
        </a:lnSpc>
        <a:spcBef>
          <a:spcPct val="30000"/>
        </a:spcBef>
        <a:spcAft>
          <a:spcPct val="0"/>
        </a:spcAft>
        <a:buClr>
          <a:schemeClr val="tx2"/>
        </a:buClr>
        <a:buSzPct val="75000"/>
        <a:buFont typeface="Wingdings 2" pitchFamily="18" charset="2"/>
        <a:buBlip>
          <a:blip r:embed="rId22"/>
        </a:buBlip>
        <a:defRPr sz="2000">
          <a:solidFill>
            <a:schemeClr val="tx1"/>
          </a:solidFill>
          <a:effectLst>
            <a:outerShdw blurRad="38100" dist="38100" dir="2700000" algn="tl">
              <a:srgbClr val="000000"/>
            </a:outerShdw>
          </a:effectLst>
          <a:latin typeface="+mn-lt"/>
        </a:defRPr>
      </a:lvl5pPr>
      <a:lvl6pPr marL="2509838" indent="-395288" algn="l" rtl="0" fontAlgn="base">
        <a:lnSpc>
          <a:spcPct val="90000"/>
        </a:lnSpc>
        <a:spcBef>
          <a:spcPct val="30000"/>
        </a:spcBef>
        <a:spcAft>
          <a:spcPct val="0"/>
        </a:spcAft>
        <a:buClr>
          <a:schemeClr val="tx2"/>
        </a:buClr>
        <a:buSzPct val="75000"/>
        <a:buFont typeface="Wingdings 2" pitchFamily="18" charset="2"/>
        <a:buBlip>
          <a:blip r:embed="rId22"/>
        </a:buBlip>
        <a:defRPr>
          <a:solidFill>
            <a:schemeClr val="tx1"/>
          </a:solidFill>
          <a:effectLst>
            <a:outerShdw blurRad="38100" dist="38100" dir="2700000" algn="tl">
              <a:srgbClr val="000000"/>
            </a:outerShdw>
          </a:effectLst>
          <a:latin typeface="+mn-lt"/>
        </a:defRPr>
      </a:lvl6pPr>
      <a:lvl7pPr marL="2967038" indent="-395288" algn="l" rtl="0" fontAlgn="base">
        <a:lnSpc>
          <a:spcPct val="90000"/>
        </a:lnSpc>
        <a:spcBef>
          <a:spcPct val="30000"/>
        </a:spcBef>
        <a:spcAft>
          <a:spcPct val="0"/>
        </a:spcAft>
        <a:buClr>
          <a:schemeClr val="tx2"/>
        </a:buClr>
        <a:buSzPct val="75000"/>
        <a:buFont typeface="Wingdings 2" pitchFamily="18" charset="2"/>
        <a:buBlip>
          <a:blip r:embed="rId22"/>
        </a:buBlip>
        <a:defRPr>
          <a:solidFill>
            <a:schemeClr val="tx1"/>
          </a:solidFill>
          <a:effectLst>
            <a:outerShdw blurRad="38100" dist="38100" dir="2700000" algn="tl">
              <a:srgbClr val="000000"/>
            </a:outerShdw>
          </a:effectLst>
          <a:latin typeface="+mn-lt"/>
        </a:defRPr>
      </a:lvl7pPr>
      <a:lvl8pPr marL="3424238" indent="-395288" algn="l" rtl="0" fontAlgn="base">
        <a:lnSpc>
          <a:spcPct val="90000"/>
        </a:lnSpc>
        <a:spcBef>
          <a:spcPct val="30000"/>
        </a:spcBef>
        <a:spcAft>
          <a:spcPct val="0"/>
        </a:spcAft>
        <a:buClr>
          <a:schemeClr val="tx2"/>
        </a:buClr>
        <a:buSzPct val="75000"/>
        <a:buFont typeface="Wingdings 2" pitchFamily="18" charset="2"/>
        <a:buBlip>
          <a:blip r:embed="rId22"/>
        </a:buBlip>
        <a:defRPr>
          <a:solidFill>
            <a:schemeClr val="tx1"/>
          </a:solidFill>
          <a:effectLst>
            <a:outerShdw blurRad="38100" dist="38100" dir="2700000" algn="tl">
              <a:srgbClr val="000000"/>
            </a:outerShdw>
          </a:effectLst>
          <a:latin typeface="+mn-lt"/>
        </a:defRPr>
      </a:lvl8pPr>
      <a:lvl9pPr marL="3881438" indent="-395288" algn="l" rtl="0" fontAlgn="base">
        <a:lnSpc>
          <a:spcPct val="90000"/>
        </a:lnSpc>
        <a:spcBef>
          <a:spcPct val="30000"/>
        </a:spcBef>
        <a:spcAft>
          <a:spcPct val="0"/>
        </a:spcAft>
        <a:buClr>
          <a:schemeClr val="tx2"/>
        </a:buClr>
        <a:buSzPct val="75000"/>
        <a:buFont typeface="Wingdings 2" pitchFamily="18" charset="2"/>
        <a:buBlip>
          <a:blip r:embed="rId22"/>
        </a:buBlip>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oleObject" Target="../embeddings/oleObject2.bin"/><Relationship Id="rId7"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oleObject" Target="../embeddings/Microsoft_Word_97_-_2004_Document1.doc"/><Relationship Id="rId6"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image" Target="../media/image12.emf"/><Relationship Id="rId20" Type="http://schemas.openxmlformats.org/officeDocument/2006/relationships/image" Target="../media/image23.emf"/><Relationship Id="rId21" Type="http://schemas.openxmlformats.org/officeDocument/2006/relationships/image" Target="../media/image24.emf"/><Relationship Id="rId10" Type="http://schemas.openxmlformats.org/officeDocument/2006/relationships/image" Target="../media/image13.emf"/><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emf"/><Relationship Id="rId14" Type="http://schemas.openxmlformats.org/officeDocument/2006/relationships/image" Target="../media/image17.emf"/><Relationship Id="rId15" Type="http://schemas.openxmlformats.org/officeDocument/2006/relationships/image" Target="../media/image18.png"/><Relationship Id="rId16" Type="http://schemas.openxmlformats.org/officeDocument/2006/relationships/image" Target="../media/image19.emf"/><Relationship Id="rId17" Type="http://schemas.openxmlformats.org/officeDocument/2006/relationships/image" Target="../media/image20.emf"/><Relationship Id="rId18" Type="http://schemas.openxmlformats.org/officeDocument/2006/relationships/image" Target="../media/image21.emf"/><Relationship Id="rId19"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8.emf"/><Relationship Id="rId6" Type="http://schemas.openxmlformats.org/officeDocument/2006/relationships/image" Target="../media/image9.png"/><Relationship Id="rId7" Type="http://schemas.openxmlformats.org/officeDocument/2006/relationships/image" Target="../media/image10.emf"/><Relationship Id="rId8"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kepeakSno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2210961"/>
          </a:xfrm>
          <a:prstGeom prst="rect">
            <a:avLst/>
          </a:prstGeom>
        </p:spPr>
      </p:pic>
      <p:pic>
        <p:nvPicPr>
          <p:cNvPr id="8" name="Picture 10" descr="uccsCampusVie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678528"/>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050" name="Object 71"/>
          <p:cNvGraphicFramePr>
            <a:graphicFrameLocks noChangeAspect="1"/>
          </p:cNvGraphicFramePr>
          <p:nvPr>
            <p:extLst>
              <p:ext uri="{D42A27DB-BD31-4B8C-83A1-F6EECF244321}">
                <p14:modId xmlns:p14="http://schemas.microsoft.com/office/powerpoint/2010/main" val="3197987041"/>
              </p:ext>
            </p:extLst>
          </p:nvPr>
        </p:nvGraphicFramePr>
        <p:xfrm>
          <a:off x="7351716" y="1358896"/>
          <a:ext cx="1792287" cy="1739900"/>
        </p:xfrm>
        <a:graphic>
          <a:graphicData uri="http://schemas.openxmlformats.org/presentationml/2006/ole">
            <mc:AlternateContent xmlns:mc="http://schemas.openxmlformats.org/markup-compatibility/2006">
              <mc:Choice xmlns:v="urn:schemas-microsoft-com:vml" Requires="v">
                <p:oleObj spid="_x0000_s2092" name="Photo Editor Photo" r:id="rId6" imgW="1647619" imgH="1600000" progId="">
                  <p:embed/>
                </p:oleObj>
              </mc:Choice>
              <mc:Fallback>
                <p:oleObj name="Photo Editor Photo" r:id="rId6" imgW="1647619" imgH="1600000" progId="">
                  <p:embed/>
                  <p:pic>
                    <p:nvPicPr>
                      <p:cNvPr id="0" name="Object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1716" y="1358896"/>
                        <a:ext cx="1792287"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Rectangle 3"/>
          <p:cNvSpPr/>
          <p:nvPr/>
        </p:nvSpPr>
        <p:spPr>
          <a:xfrm>
            <a:off x="1202267" y="3238188"/>
            <a:ext cx="6231465" cy="577081"/>
          </a:xfrm>
          <a:prstGeom prst="rect">
            <a:avLst/>
          </a:prstGeom>
        </p:spPr>
        <p:txBody>
          <a:bodyPr wrap="square">
            <a:spAutoFit/>
            <a:scene3d>
              <a:camera prst="orthographicFront"/>
              <a:lightRig rig="sunrise" dir="t"/>
            </a:scene3d>
            <a:sp3d extrusionH="57150" contourW="12700" prstMaterial="metal">
              <a:bevelT w="101600" h="38100" prst="relaxedInset"/>
              <a:contourClr>
                <a:schemeClr val="tx2">
                  <a:lumMod val="75000"/>
                </a:schemeClr>
              </a:contourClr>
            </a:sp3d>
          </a:bodyPr>
          <a:lstStyle/>
          <a:p>
            <a:r>
              <a:rPr lang="en-US" sz="3600" b="1" dirty="0" smtClean="0">
                <a:latin typeface="Candara"/>
                <a:cs typeface="Candara"/>
              </a:rPr>
              <a:t>Intrusion Tolerance and Cloud</a:t>
            </a:r>
            <a:endParaRPr lang="en-US" sz="3600" dirty="0"/>
          </a:p>
        </p:txBody>
      </p:sp>
      <p:sp>
        <p:nvSpPr>
          <p:cNvPr id="10" name="Title 1"/>
          <p:cNvSpPr>
            <a:spLocks noGrp="1"/>
          </p:cNvSpPr>
          <p:nvPr>
            <p:ph type="subTitle" idx="1"/>
          </p:nvPr>
        </p:nvSpPr>
        <p:spPr>
          <a:xfrm>
            <a:off x="806375" y="4509342"/>
            <a:ext cx="7772400" cy="986937"/>
          </a:xfrm>
          <a:scene3d>
            <a:camera prst="orthographicFront">
              <a:rot lat="0" lon="0" rev="0"/>
            </a:camera>
            <a:lightRig rig="sunrise"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cene3d>
              <a:camera prst="orthographicFront"/>
              <a:lightRig rig="sunrise" dir="t"/>
            </a:scene3d>
            <a:sp3d extrusionH="57150" contourW="12700" prstMaterial="metal">
              <a:bevelT w="101600" h="38100" prst="relaxedInset"/>
              <a:contourClr>
                <a:schemeClr val="tx1"/>
              </a:contourClr>
            </a:sp3d>
          </a:bodyPr>
          <a:lstStyle/>
          <a:p>
            <a:pPr algn="ctr"/>
            <a:r>
              <a:rPr lang="en-US" sz="3200" b="1" dirty="0" smtClean="0">
                <a:solidFill>
                  <a:srgbClr val="0000FF"/>
                </a:solidFill>
                <a:effectLst/>
                <a:latin typeface="Candara"/>
                <a:cs typeface="Candara"/>
              </a:rPr>
              <a:t>C. Edward Chow </a:t>
            </a:r>
            <a:br>
              <a:rPr lang="en-US" sz="3200" b="1" dirty="0" smtClean="0">
                <a:solidFill>
                  <a:srgbClr val="0000FF"/>
                </a:solidFill>
                <a:effectLst/>
                <a:latin typeface="Candara"/>
                <a:cs typeface="Candara"/>
              </a:rPr>
            </a:br>
            <a:r>
              <a:rPr lang="en-US" sz="3200" b="1" dirty="0" smtClean="0">
                <a:solidFill>
                  <a:srgbClr val="0000FF"/>
                </a:solidFill>
                <a:effectLst/>
                <a:latin typeface="Candara"/>
                <a:cs typeface="Candara"/>
              </a:rPr>
              <a:t>Department of Computer Science</a:t>
            </a:r>
            <a:endParaRPr lang="en-US" sz="3200" b="1" dirty="0">
              <a:solidFill>
                <a:srgbClr val="0000FF"/>
              </a:solidFill>
              <a:effectLst/>
              <a:latin typeface="Candara"/>
              <a:cs typeface="Candara"/>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3" name="Rectangle 3"/>
          <p:cNvSpPr>
            <a:spLocks noGrp="1" noChangeArrowheads="1"/>
          </p:cNvSpPr>
          <p:nvPr>
            <p:ph type="title"/>
          </p:nvPr>
        </p:nvSpPr>
        <p:spPr>
          <a:xfrm>
            <a:off x="0" y="0"/>
            <a:ext cx="9296400" cy="762000"/>
          </a:xfrm>
        </p:spPr>
        <p:txBody>
          <a:bodyPr/>
          <a:lstStyle/>
          <a:p>
            <a:r>
              <a:rPr lang="en-US" dirty="0"/>
              <a:t>Implement  Alternate Routes</a:t>
            </a:r>
          </a:p>
        </p:txBody>
      </p:sp>
      <p:sp>
        <p:nvSpPr>
          <p:cNvPr id="803842" name="Rectangle 2"/>
          <p:cNvSpPr>
            <a:spLocks noChangeArrowheads="1"/>
          </p:cNvSpPr>
          <p:nvPr/>
        </p:nvSpPr>
        <p:spPr bwMode="auto">
          <a:xfrm>
            <a:off x="228600" y="685800"/>
            <a:ext cx="8610600" cy="56388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solidFill>
                <a:schemeClr val="tx2"/>
              </a:solidFill>
            </a:endParaRPr>
          </a:p>
        </p:txBody>
      </p:sp>
      <p:sp>
        <p:nvSpPr>
          <p:cNvPr id="803844" name="Rectangle 4"/>
          <p:cNvSpPr>
            <a:spLocks noChangeArrowheads="1"/>
          </p:cNvSpPr>
          <p:nvPr/>
        </p:nvSpPr>
        <p:spPr bwMode="auto">
          <a:xfrm>
            <a:off x="2030413"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DNS1</a:t>
            </a:r>
          </a:p>
        </p:txBody>
      </p:sp>
      <p:sp>
        <p:nvSpPr>
          <p:cNvPr id="803845" name="Text Box 5"/>
          <p:cNvSpPr txBox="1">
            <a:spLocks noChangeArrowheads="1"/>
          </p:cNvSpPr>
          <p:nvPr/>
        </p:nvSpPr>
        <p:spPr bwMode="auto">
          <a:xfrm>
            <a:off x="7648575" y="1184275"/>
            <a:ext cx="515938"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803846" name="Rectangle 6"/>
          <p:cNvSpPr>
            <a:spLocks noChangeArrowheads="1"/>
          </p:cNvSpPr>
          <p:nvPr/>
        </p:nvSpPr>
        <p:spPr bwMode="auto">
          <a:xfrm>
            <a:off x="2740025" y="5761038"/>
            <a:ext cx="968375"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Victim</a:t>
            </a:r>
          </a:p>
        </p:txBody>
      </p:sp>
      <p:sp>
        <p:nvSpPr>
          <p:cNvPr id="803847" name="Line 7"/>
          <p:cNvSpPr>
            <a:spLocks noChangeShapeType="1"/>
          </p:cNvSpPr>
          <p:nvPr/>
        </p:nvSpPr>
        <p:spPr bwMode="auto">
          <a:xfrm>
            <a:off x="764857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48" name="Line 8"/>
          <p:cNvSpPr>
            <a:spLocks noChangeShapeType="1"/>
          </p:cNvSpPr>
          <p:nvPr/>
        </p:nvSpPr>
        <p:spPr bwMode="auto">
          <a:xfrm>
            <a:off x="5065713" y="1325563"/>
            <a:ext cx="258286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49" name="Line 9"/>
          <p:cNvSpPr>
            <a:spLocks noChangeShapeType="1"/>
          </p:cNvSpPr>
          <p:nvPr/>
        </p:nvSpPr>
        <p:spPr bwMode="auto">
          <a:xfrm>
            <a:off x="803275" y="1889125"/>
            <a:ext cx="1936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850" name="Line 10"/>
          <p:cNvSpPr>
            <a:spLocks noChangeShapeType="1"/>
          </p:cNvSpPr>
          <p:nvPr/>
        </p:nvSpPr>
        <p:spPr bwMode="auto">
          <a:xfrm>
            <a:off x="5259388" y="1889125"/>
            <a:ext cx="1677987"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51" name="Rectangle 11"/>
          <p:cNvSpPr>
            <a:spLocks noChangeArrowheads="1"/>
          </p:cNvSpPr>
          <p:nvPr/>
        </p:nvSpPr>
        <p:spPr bwMode="auto">
          <a:xfrm>
            <a:off x="10620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52" name="Rectangle 12"/>
          <p:cNvSpPr>
            <a:spLocks noChangeArrowheads="1"/>
          </p:cNvSpPr>
          <p:nvPr/>
        </p:nvSpPr>
        <p:spPr bwMode="auto">
          <a:xfrm>
            <a:off x="60960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53" name="Rectangle 13"/>
          <p:cNvSpPr>
            <a:spLocks noChangeArrowheads="1"/>
          </p:cNvSpPr>
          <p:nvPr/>
        </p:nvSpPr>
        <p:spPr bwMode="auto">
          <a:xfrm>
            <a:off x="1512888" y="1466850"/>
            <a:ext cx="388937"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54" name="Rectangle 14"/>
          <p:cNvSpPr>
            <a:spLocks noChangeArrowheads="1"/>
          </p:cNvSpPr>
          <p:nvPr/>
        </p:nvSpPr>
        <p:spPr bwMode="auto">
          <a:xfrm>
            <a:off x="222408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55" name="Rectangle 15"/>
          <p:cNvSpPr>
            <a:spLocks noChangeArrowheads="1"/>
          </p:cNvSpPr>
          <p:nvPr/>
        </p:nvSpPr>
        <p:spPr bwMode="auto">
          <a:xfrm>
            <a:off x="287020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803856" name="Rectangle 16"/>
          <p:cNvSpPr>
            <a:spLocks noChangeArrowheads="1"/>
          </p:cNvSpPr>
          <p:nvPr/>
        </p:nvSpPr>
        <p:spPr bwMode="auto">
          <a:xfrm>
            <a:off x="332105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803857" name="Rectangle 17"/>
          <p:cNvSpPr>
            <a:spLocks noChangeArrowheads="1"/>
          </p:cNvSpPr>
          <p:nvPr/>
        </p:nvSpPr>
        <p:spPr bwMode="auto">
          <a:xfrm>
            <a:off x="37734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803858" name="Rectangle 18"/>
          <p:cNvSpPr>
            <a:spLocks noChangeArrowheads="1"/>
          </p:cNvSpPr>
          <p:nvPr/>
        </p:nvSpPr>
        <p:spPr bwMode="auto">
          <a:xfrm>
            <a:off x="45481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803859" name="Rectangle 19"/>
          <p:cNvSpPr>
            <a:spLocks noChangeArrowheads="1"/>
          </p:cNvSpPr>
          <p:nvPr/>
        </p:nvSpPr>
        <p:spPr bwMode="auto">
          <a:xfrm>
            <a:off x="5129213"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60" name="Rectangle 20"/>
          <p:cNvSpPr>
            <a:spLocks noChangeArrowheads="1"/>
          </p:cNvSpPr>
          <p:nvPr/>
        </p:nvSpPr>
        <p:spPr bwMode="auto">
          <a:xfrm>
            <a:off x="558165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61" name="Rectangle 21"/>
          <p:cNvSpPr>
            <a:spLocks noChangeArrowheads="1"/>
          </p:cNvSpPr>
          <p:nvPr/>
        </p:nvSpPr>
        <p:spPr bwMode="auto">
          <a:xfrm>
            <a:off x="60340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803862" name="Rectangle 22"/>
          <p:cNvSpPr>
            <a:spLocks noChangeArrowheads="1"/>
          </p:cNvSpPr>
          <p:nvPr/>
        </p:nvSpPr>
        <p:spPr bwMode="auto">
          <a:xfrm>
            <a:off x="6486525"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63" name="Rectangle 23"/>
          <p:cNvSpPr>
            <a:spLocks noChangeArrowheads="1"/>
          </p:cNvSpPr>
          <p:nvPr/>
        </p:nvSpPr>
        <p:spPr bwMode="auto">
          <a:xfrm>
            <a:off x="71961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A</a:t>
            </a:r>
          </a:p>
        </p:txBody>
      </p:sp>
      <p:sp>
        <p:nvSpPr>
          <p:cNvPr id="803864" name="Line 24"/>
          <p:cNvSpPr>
            <a:spLocks noChangeShapeType="1"/>
          </p:cNvSpPr>
          <p:nvPr/>
        </p:nvSpPr>
        <p:spPr bwMode="auto">
          <a:xfrm>
            <a:off x="50657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65" name="Line 25"/>
          <p:cNvSpPr>
            <a:spLocks noChangeShapeType="1"/>
          </p:cNvSpPr>
          <p:nvPr/>
        </p:nvSpPr>
        <p:spPr bwMode="auto">
          <a:xfrm>
            <a:off x="2805113" y="1325563"/>
            <a:ext cx="219551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66" name="Line 26"/>
          <p:cNvSpPr>
            <a:spLocks noChangeShapeType="1"/>
          </p:cNvSpPr>
          <p:nvPr/>
        </p:nvSpPr>
        <p:spPr bwMode="auto">
          <a:xfrm>
            <a:off x="674688" y="1325563"/>
            <a:ext cx="200183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67" name="Line 27"/>
          <p:cNvSpPr>
            <a:spLocks noChangeShapeType="1"/>
          </p:cNvSpPr>
          <p:nvPr/>
        </p:nvSpPr>
        <p:spPr bwMode="auto">
          <a:xfrm>
            <a:off x="50006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68" name="Line 28"/>
          <p:cNvSpPr>
            <a:spLocks noChangeShapeType="1"/>
          </p:cNvSpPr>
          <p:nvPr/>
        </p:nvSpPr>
        <p:spPr bwMode="auto">
          <a:xfrm>
            <a:off x="28051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69" name="Line 29"/>
          <p:cNvSpPr>
            <a:spLocks noChangeShapeType="1"/>
          </p:cNvSpPr>
          <p:nvPr/>
        </p:nvSpPr>
        <p:spPr bwMode="auto">
          <a:xfrm>
            <a:off x="26765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70" name="Line 30"/>
          <p:cNvSpPr>
            <a:spLocks noChangeShapeType="1"/>
          </p:cNvSpPr>
          <p:nvPr/>
        </p:nvSpPr>
        <p:spPr bwMode="auto">
          <a:xfrm>
            <a:off x="674688"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71" name="Text Box 31"/>
          <p:cNvSpPr txBox="1">
            <a:spLocks noChangeArrowheads="1"/>
          </p:cNvSpPr>
          <p:nvPr/>
        </p:nvSpPr>
        <p:spPr bwMode="auto">
          <a:xfrm>
            <a:off x="1062038" y="762000"/>
            <a:ext cx="1290637"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net-a.mil</a:t>
            </a:r>
          </a:p>
        </p:txBody>
      </p:sp>
      <p:sp>
        <p:nvSpPr>
          <p:cNvPr id="803872" name="Line 32"/>
          <p:cNvSpPr>
            <a:spLocks noChangeShapeType="1"/>
          </p:cNvSpPr>
          <p:nvPr/>
        </p:nvSpPr>
        <p:spPr bwMode="auto">
          <a:xfrm>
            <a:off x="1643063"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73" name="Line 33"/>
          <p:cNvSpPr>
            <a:spLocks noChangeShapeType="1"/>
          </p:cNvSpPr>
          <p:nvPr/>
        </p:nvSpPr>
        <p:spPr bwMode="auto">
          <a:xfrm>
            <a:off x="3773488"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74" name="Text Box 34"/>
          <p:cNvSpPr txBox="1">
            <a:spLocks noChangeArrowheads="1"/>
          </p:cNvSpPr>
          <p:nvPr/>
        </p:nvSpPr>
        <p:spPr bwMode="auto">
          <a:xfrm>
            <a:off x="3192463" y="762000"/>
            <a:ext cx="1292225"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net-b.mil</a:t>
            </a:r>
          </a:p>
        </p:txBody>
      </p:sp>
      <p:sp>
        <p:nvSpPr>
          <p:cNvPr id="803875" name="Line 35"/>
          <p:cNvSpPr>
            <a:spLocks noChangeShapeType="1"/>
          </p:cNvSpPr>
          <p:nvPr/>
        </p:nvSpPr>
        <p:spPr bwMode="auto">
          <a:xfrm>
            <a:off x="6099175"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03876" name="Text Box 36"/>
          <p:cNvSpPr txBox="1">
            <a:spLocks noChangeArrowheads="1"/>
          </p:cNvSpPr>
          <p:nvPr/>
        </p:nvSpPr>
        <p:spPr bwMode="auto">
          <a:xfrm>
            <a:off x="5453063" y="762000"/>
            <a:ext cx="1289050"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net-c.mil</a:t>
            </a:r>
          </a:p>
        </p:txBody>
      </p:sp>
      <p:sp>
        <p:nvSpPr>
          <p:cNvPr id="803877" name="Rectangle 37"/>
          <p:cNvSpPr>
            <a:spLocks noChangeArrowheads="1"/>
          </p:cNvSpPr>
          <p:nvPr/>
        </p:nvSpPr>
        <p:spPr bwMode="auto">
          <a:xfrm>
            <a:off x="4097338"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DNS2</a:t>
            </a:r>
          </a:p>
        </p:txBody>
      </p:sp>
      <p:sp>
        <p:nvSpPr>
          <p:cNvPr id="803878" name="Rectangle 38"/>
          <p:cNvSpPr>
            <a:spLocks noChangeArrowheads="1"/>
          </p:cNvSpPr>
          <p:nvPr/>
        </p:nvSpPr>
        <p:spPr bwMode="auto">
          <a:xfrm>
            <a:off x="6873875" y="2803525"/>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DNS3</a:t>
            </a:r>
          </a:p>
        </p:txBody>
      </p:sp>
      <p:sp>
        <p:nvSpPr>
          <p:cNvPr id="803879" name="Line 39"/>
          <p:cNvSpPr>
            <a:spLocks noChangeShapeType="1"/>
          </p:cNvSpPr>
          <p:nvPr/>
        </p:nvSpPr>
        <p:spPr bwMode="auto">
          <a:xfrm>
            <a:off x="1319213" y="3648075"/>
            <a:ext cx="1652587" cy="923925"/>
          </a:xfrm>
          <a:prstGeom prst="line">
            <a:avLst/>
          </a:prstGeom>
          <a:noFill/>
          <a:ln w="101600">
            <a:solidFill>
              <a:srgbClr val="FF0000"/>
            </a:solidFill>
            <a:round/>
            <a:headEnd/>
            <a:tailEnd type="triangle" w="med" len="med"/>
          </a:ln>
          <a:effectLst/>
        </p:spPr>
        <p:txBody>
          <a:bodyPr wrap="none" anchor="ctr">
            <a:prstTxWarp prst="textNoShape">
              <a:avLst/>
            </a:prstTxWarp>
          </a:bodyPr>
          <a:lstStyle/>
          <a:p>
            <a:endParaRPr lang="en-US"/>
          </a:p>
        </p:txBody>
      </p:sp>
      <p:sp>
        <p:nvSpPr>
          <p:cNvPr id="803880" name="Line 40"/>
          <p:cNvSpPr>
            <a:spLocks noChangeShapeType="1"/>
          </p:cNvSpPr>
          <p:nvPr/>
        </p:nvSpPr>
        <p:spPr bwMode="auto">
          <a:xfrm>
            <a:off x="1319213" y="1889125"/>
            <a:ext cx="969962"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1" name="Line 41"/>
          <p:cNvSpPr>
            <a:spLocks noChangeShapeType="1"/>
          </p:cNvSpPr>
          <p:nvPr/>
        </p:nvSpPr>
        <p:spPr bwMode="auto">
          <a:xfrm>
            <a:off x="1771650" y="1889125"/>
            <a:ext cx="646113"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2" name="Line 42"/>
          <p:cNvSpPr>
            <a:spLocks noChangeShapeType="1"/>
          </p:cNvSpPr>
          <p:nvPr/>
        </p:nvSpPr>
        <p:spPr bwMode="auto">
          <a:xfrm>
            <a:off x="2417763" y="1889125"/>
            <a:ext cx="65087"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3" name="Line 43"/>
          <p:cNvSpPr>
            <a:spLocks noChangeShapeType="1"/>
          </p:cNvSpPr>
          <p:nvPr/>
        </p:nvSpPr>
        <p:spPr bwMode="auto">
          <a:xfrm>
            <a:off x="3127375" y="1889125"/>
            <a:ext cx="1163638"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4" name="Line 44"/>
          <p:cNvSpPr>
            <a:spLocks noChangeShapeType="1"/>
          </p:cNvSpPr>
          <p:nvPr/>
        </p:nvSpPr>
        <p:spPr bwMode="auto">
          <a:xfrm>
            <a:off x="3967163" y="1889125"/>
            <a:ext cx="5175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5" name="Line 45"/>
          <p:cNvSpPr>
            <a:spLocks noChangeShapeType="1"/>
          </p:cNvSpPr>
          <p:nvPr/>
        </p:nvSpPr>
        <p:spPr bwMode="auto">
          <a:xfrm>
            <a:off x="5775325" y="1889125"/>
            <a:ext cx="12922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6" name="Line 46"/>
          <p:cNvSpPr>
            <a:spLocks noChangeShapeType="1"/>
          </p:cNvSpPr>
          <p:nvPr/>
        </p:nvSpPr>
        <p:spPr bwMode="auto">
          <a:xfrm>
            <a:off x="6227763" y="1889125"/>
            <a:ext cx="96837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7" name="Line 47"/>
          <p:cNvSpPr>
            <a:spLocks noChangeShapeType="1"/>
          </p:cNvSpPr>
          <p:nvPr/>
        </p:nvSpPr>
        <p:spPr bwMode="auto">
          <a:xfrm>
            <a:off x="6680200" y="1889125"/>
            <a:ext cx="5810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8" name="Line 48"/>
          <p:cNvSpPr>
            <a:spLocks noChangeShapeType="1"/>
          </p:cNvSpPr>
          <p:nvPr/>
        </p:nvSpPr>
        <p:spPr bwMode="auto">
          <a:xfrm flipH="1">
            <a:off x="7389813" y="1889125"/>
            <a:ext cx="0"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889" name="Text Box 49"/>
          <p:cNvSpPr txBox="1">
            <a:spLocks noChangeArrowheads="1"/>
          </p:cNvSpPr>
          <p:nvPr/>
        </p:nvSpPr>
        <p:spPr bwMode="auto">
          <a:xfrm>
            <a:off x="1901825" y="1395413"/>
            <a:ext cx="515938"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803890" name="Text Box 50"/>
          <p:cNvSpPr txBox="1">
            <a:spLocks noChangeArrowheads="1"/>
          </p:cNvSpPr>
          <p:nvPr/>
        </p:nvSpPr>
        <p:spPr bwMode="auto">
          <a:xfrm>
            <a:off x="6873875" y="1395413"/>
            <a:ext cx="515938"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803891" name="Text Box 51"/>
          <p:cNvSpPr txBox="1">
            <a:spLocks noChangeArrowheads="1"/>
          </p:cNvSpPr>
          <p:nvPr/>
        </p:nvSpPr>
        <p:spPr bwMode="auto">
          <a:xfrm>
            <a:off x="4225925" y="1395413"/>
            <a:ext cx="514350"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803892" name="Oval 52"/>
          <p:cNvSpPr>
            <a:spLocks noChangeArrowheads="1"/>
          </p:cNvSpPr>
          <p:nvPr/>
        </p:nvSpPr>
        <p:spPr bwMode="auto">
          <a:xfrm>
            <a:off x="868363"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03893" name="Oval 53"/>
          <p:cNvSpPr>
            <a:spLocks noChangeArrowheads="1"/>
          </p:cNvSpPr>
          <p:nvPr/>
        </p:nvSpPr>
        <p:spPr bwMode="auto">
          <a:xfrm>
            <a:off x="2998788"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03894" name="Oval 54"/>
          <p:cNvSpPr>
            <a:spLocks noChangeArrowheads="1"/>
          </p:cNvSpPr>
          <p:nvPr/>
        </p:nvSpPr>
        <p:spPr bwMode="auto">
          <a:xfrm>
            <a:off x="5516563" y="32258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03895" name="Line 55"/>
          <p:cNvSpPr>
            <a:spLocks noChangeShapeType="1"/>
          </p:cNvSpPr>
          <p:nvPr/>
        </p:nvSpPr>
        <p:spPr bwMode="auto">
          <a:xfrm flipH="1">
            <a:off x="1125538" y="1889125"/>
            <a:ext cx="1301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896" name="Line 56"/>
          <p:cNvSpPr>
            <a:spLocks noChangeShapeType="1"/>
          </p:cNvSpPr>
          <p:nvPr/>
        </p:nvSpPr>
        <p:spPr bwMode="auto">
          <a:xfrm flipH="1">
            <a:off x="1190625" y="1889125"/>
            <a:ext cx="51752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897" name="Line 57"/>
          <p:cNvSpPr>
            <a:spLocks noChangeShapeType="1"/>
          </p:cNvSpPr>
          <p:nvPr/>
        </p:nvSpPr>
        <p:spPr bwMode="auto">
          <a:xfrm flipH="1">
            <a:off x="1255713" y="1889125"/>
            <a:ext cx="1096962"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898" name="Oval 58"/>
          <p:cNvSpPr>
            <a:spLocks noChangeArrowheads="1"/>
          </p:cNvSpPr>
          <p:nvPr/>
        </p:nvSpPr>
        <p:spPr bwMode="auto">
          <a:xfrm>
            <a:off x="2971800" y="44196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03899" name="Line 59"/>
          <p:cNvSpPr>
            <a:spLocks noChangeShapeType="1"/>
          </p:cNvSpPr>
          <p:nvPr/>
        </p:nvSpPr>
        <p:spPr bwMode="auto">
          <a:xfrm>
            <a:off x="3063875" y="1889125"/>
            <a:ext cx="128588"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803900" name="Line 60"/>
          <p:cNvSpPr>
            <a:spLocks noChangeShapeType="1"/>
          </p:cNvSpPr>
          <p:nvPr/>
        </p:nvSpPr>
        <p:spPr bwMode="auto">
          <a:xfrm flipH="1">
            <a:off x="3257550" y="1889125"/>
            <a:ext cx="646113"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803901" name="Line 61"/>
          <p:cNvSpPr>
            <a:spLocks noChangeShapeType="1"/>
          </p:cNvSpPr>
          <p:nvPr/>
        </p:nvSpPr>
        <p:spPr bwMode="auto">
          <a:xfrm>
            <a:off x="5259388" y="1889125"/>
            <a:ext cx="455612" cy="13112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902" name="Line 62"/>
          <p:cNvSpPr>
            <a:spLocks noChangeShapeType="1"/>
          </p:cNvSpPr>
          <p:nvPr/>
        </p:nvSpPr>
        <p:spPr bwMode="auto">
          <a:xfrm>
            <a:off x="5775325" y="1889125"/>
            <a:ext cx="0"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903" name="Line 63"/>
          <p:cNvSpPr>
            <a:spLocks noChangeShapeType="1"/>
          </p:cNvSpPr>
          <p:nvPr/>
        </p:nvSpPr>
        <p:spPr bwMode="auto">
          <a:xfrm flipH="1">
            <a:off x="5867400" y="1889125"/>
            <a:ext cx="360363" cy="13112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803904" name="Line 64"/>
          <p:cNvSpPr>
            <a:spLocks noChangeShapeType="1"/>
          </p:cNvSpPr>
          <p:nvPr/>
        </p:nvSpPr>
        <p:spPr bwMode="auto">
          <a:xfrm flipH="1">
            <a:off x="5867400" y="1889125"/>
            <a:ext cx="747713" cy="13874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905" name="Line 65"/>
          <p:cNvSpPr>
            <a:spLocks noChangeShapeType="1"/>
          </p:cNvSpPr>
          <p:nvPr/>
        </p:nvSpPr>
        <p:spPr bwMode="auto">
          <a:xfrm flipH="1">
            <a:off x="5943600" y="1889125"/>
            <a:ext cx="1381125" cy="13874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03906" name="Line 66"/>
          <p:cNvSpPr>
            <a:spLocks noChangeShapeType="1"/>
          </p:cNvSpPr>
          <p:nvPr/>
        </p:nvSpPr>
        <p:spPr bwMode="auto">
          <a:xfrm flipH="1">
            <a:off x="3200400" y="3789363"/>
            <a:ext cx="57150" cy="630237"/>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803907" name="Line 67"/>
          <p:cNvSpPr>
            <a:spLocks noChangeShapeType="1"/>
          </p:cNvSpPr>
          <p:nvPr/>
        </p:nvSpPr>
        <p:spPr bwMode="auto">
          <a:xfrm>
            <a:off x="868363" y="1889125"/>
            <a:ext cx="13557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03908" name="Line 68"/>
          <p:cNvSpPr>
            <a:spLocks noChangeShapeType="1"/>
          </p:cNvSpPr>
          <p:nvPr/>
        </p:nvSpPr>
        <p:spPr bwMode="auto">
          <a:xfrm flipH="1">
            <a:off x="3429000" y="3581400"/>
            <a:ext cx="2119313" cy="990600"/>
          </a:xfrm>
          <a:prstGeom prst="line">
            <a:avLst/>
          </a:prstGeom>
          <a:noFill/>
          <a:ln w="101600">
            <a:solidFill>
              <a:srgbClr val="FF0000"/>
            </a:solidFill>
            <a:round/>
            <a:headEnd/>
            <a:tailEnd type="triangle" w="med" len="med"/>
          </a:ln>
          <a:effectLst/>
        </p:spPr>
        <p:txBody>
          <a:bodyPr wrap="none" anchor="ctr">
            <a:prstTxWarp prst="textNoShape">
              <a:avLst/>
            </a:prstTxWarp>
          </a:bodyPr>
          <a:lstStyle/>
          <a:p>
            <a:endParaRPr lang="en-US"/>
          </a:p>
        </p:txBody>
      </p:sp>
      <p:sp>
        <p:nvSpPr>
          <p:cNvPr id="803909" name="Line 69"/>
          <p:cNvSpPr>
            <a:spLocks noChangeShapeType="1"/>
          </p:cNvSpPr>
          <p:nvPr/>
        </p:nvSpPr>
        <p:spPr bwMode="auto">
          <a:xfrm flipH="1">
            <a:off x="3505200" y="3733800"/>
            <a:ext cx="2208213" cy="990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803910" name="Line 70"/>
          <p:cNvSpPr>
            <a:spLocks noChangeShapeType="1"/>
          </p:cNvSpPr>
          <p:nvPr/>
        </p:nvSpPr>
        <p:spPr bwMode="auto">
          <a:xfrm>
            <a:off x="3200400" y="4953000"/>
            <a:ext cx="0" cy="838200"/>
          </a:xfrm>
          <a:prstGeom prst="line">
            <a:avLst/>
          </a:prstGeom>
          <a:noFill/>
          <a:ln w="203200">
            <a:solidFill>
              <a:srgbClr val="FF0000"/>
            </a:solidFill>
            <a:round/>
            <a:headEnd/>
            <a:tailEnd type="triangle" w="med" len="med"/>
          </a:ln>
          <a:effectLst/>
        </p:spPr>
        <p:txBody>
          <a:bodyPr wrap="none" anchor="ctr">
            <a:prstTxWarp prst="textNoShape">
              <a:avLst/>
            </a:prstTxWarp>
          </a:bodyPr>
          <a:lstStyle/>
          <a:p>
            <a:endParaRPr lang="en-US"/>
          </a:p>
        </p:txBody>
      </p:sp>
      <p:sp>
        <p:nvSpPr>
          <p:cNvPr id="803911" name="Line 71"/>
          <p:cNvSpPr>
            <a:spLocks noChangeShapeType="1"/>
          </p:cNvSpPr>
          <p:nvPr/>
        </p:nvSpPr>
        <p:spPr bwMode="auto">
          <a:xfrm flipH="1">
            <a:off x="3352800" y="4953000"/>
            <a:ext cx="0" cy="83820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 name="Group 72"/>
          <p:cNvGrpSpPr>
            <a:grpSpLocks/>
          </p:cNvGrpSpPr>
          <p:nvPr/>
        </p:nvGrpSpPr>
        <p:grpSpPr bwMode="auto">
          <a:xfrm>
            <a:off x="3733800" y="4783138"/>
            <a:ext cx="1906588" cy="1389062"/>
            <a:chOff x="2640" y="3003"/>
            <a:chExt cx="1201" cy="875"/>
          </a:xfrm>
        </p:grpSpPr>
        <p:sp>
          <p:nvSpPr>
            <p:cNvPr id="803913" name="Oval 73"/>
            <p:cNvSpPr>
              <a:spLocks noChangeArrowheads="1"/>
            </p:cNvSpPr>
            <p:nvPr/>
          </p:nvSpPr>
          <p:spPr bwMode="auto">
            <a:xfrm>
              <a:off x="3035" y="3003"/>
              <a:ext cx="326" cy="355"/>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R2</a:t>
              </a:r>
            </a:p>
          </p:txBody>
        </p:sp>
        <p:sp>
          <p:nvSpPr>
            <p:cNvPr id="803914" name="Oval 74"/>
            <p:cNvSpPr>
              <a:spLocks noChangeArrowheads="1"/>
            </p:cNvSpPr>
            <p:nvPr/>
          </p:nvSpPr>
          <p:spPr bwMode="auto">
            <a:xfrm>
              <a:off x="3515" y="3003"/>
              <a:ext cx="326" cy="354"/>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R1</a:t>
              </a:r>
            </a:p>
          </p:txBody>
        </p:sp>
        <p:sp>
          <p:nvSpPr>
            <p:cNvPr id="803915" name="Oval 75"/>
            <p:cNvSpPr>
              <a:spLocks noChangeArrowheads="1"/>
            </p:cNvSpPr>
            <p:nvPr/>
          </p:nvSpPr>
          <p:spPr bwMode="auto">
            <a:xfrm>
              <a:off x="2640" y="3024"/>
              <a:ext cx="326" cy="355"/>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R3</a:t>
              </a:r>
            </a:p>
          </p:txBody>
        </p:sp>
        <p:sp>
          <p:nvSpPr>
            <p:cNvPr id="803916" name="Text Box 76"/>
            <p:cNvSpPr txBox="1">
              <a:spLocks noChangeArrowheads="1"/>
            </p:cNvSpPr>
            <p:nvPr/>
          </p:nvSpPr>
          <p:spPr bwMode="auto">
            <a:xfrm>
              <a:off x="2736" y="3360"/>
              <a:ext cx="1013" cy="518"/>
            </a:xfrm>
            <a:prstGeom prst="rect">
              <a:avLst/>
            </a:prstGeom>
            <a:noFill/>
            <a:ln w="9525">
              <a:noFill/>
              <a:miter lim="800000"/>
              <a:headEnd/>
              <a:tailEnd/>
            </a:ln>
            <a:effectLst/>
          </p:spPr>
          <p:txBody>
            <a:bodyPr wrap="none">
              <a:prstTxWarp prst="textNoShape">
                <a:avLst/>
              </a:prstTxWarp>
              <a:spAutoFit/>
            </a:bodyPr>
            <a:lstStyle/>
            <a:p>
              <a:r>
                <a:rPr lang="en-US" sz="2400"/>
                <a:t>Alternate </a:t>
              </a:r>
            </a:p>
            <a:p>
              <a:r>
                <a:rPr lang="en-US" sz="2400"/>
                <a:t>Gateways</a:t>
              </a:r>
            </a:p>
          </p:txBody>
        </p:sp>
      </p:grpSp>
      <p:sp>
        <p:nvSpPr>
          <p:cNvPr id="803917" name="Text Box 77"/>
          <p:cNvSpPr txBox="1">
            <a:spLocks noChangeArrowheads="1"/>
          </p:cNvSpPr>
          <p:nvPr/>
        </p:nvSpPr>
        <p:spPr bwMode="auto">
          <a:xfrm>
            <a:off x="1905000" y="4648200"/>
            <a:ext cx="990600" cy="406400"/>
          </a:xfrm>
          <a:prstGeom prst="rect">
            <a:avLst/>
          </a:prstGeom>
          <a:solidFill>
            <a:schemeClr val="folHlink"/>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a:t>DNS</a:t>
            </a:r>
          </a:p>
        </p:txBody>
      </p:sp>
      <p:sp>
        <p:nvSpPr>
          <p:cNvPr id="803918" name="Line 78"/>
          <p:cNvSpPr>
            <a:spLocks noChangeShapeType="1"/>
          </p:cNvSpPr>
          <p:nvPr/>
        </p:nvSpPr>
        <p:spPr bwMode="auto">
          <a:xfrm>
            <a:off x="304800" y="5410200"/>
            <a:ext cx="457200" cy="0"/>
          </a:xfrm>
          <a:prstGeom prst="line">
            <a:avLst/>
          </a:prstGeom>
          <a:noFill/>
          <a:ln w="57150">
            <a:solidFill>
              <a:srgbClr val="FF0000"/>
            </a:solidFill>
            <a:round/>
            <a:headEnd/>
            <a:tailEnd type="triangle" w="med" len="med"/>
          </a:ln>
          <a:effectLst/>
        </p:spPr>
        <p:txBody>
          <a:bodyPr wrap="none" anchor="ctr">
            <a:prstTxWarp prst="textNoShape">
              <a:avLst/>
            </a:prstTxWarp>
          </a:bodyPr>
          <a:lstStyle/>
          <a:p>
            <a:endParaRPr lang="en-US"/>
          </a:p>
        </p:txBody>
      </p:sp>
      <p:sp>
        <p:nvSpPr>
          <p:cNvPr id="803919" name="Text Box 79"/>
          <p:cNvSpPr txBox="1">
            <a:spLocks noChangeArrowheads="1"/>
          </p:cNvSpPr>
          <p:nvPr/>
        </p:nvSpPr>
        <p:spPr bwMode="auto">
          <a:xfrm>
            <a:off x="747713" y="5259388"/>
            <a:ext cx="209232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FF3300"/>
                </a:solidFill>
              </a:rPr>
              <a:t>DDoS Attack Traffic</a:t>
            </a:r>
          </a:p>
        </p:txBody>
      </p:sp>
      <p:sp>
        <p:nvSpPr>
          <p:cNvPr id="803920" name="Line 80"/>
          <p:cNvSpPr>
            <a:spLocks noChangeShapeType="1"/>
          </p:cNvSpPr>
          <p:nvPr/>
        </p:nvSpPr>
        <p:spPr bwMode="auto">
          <a:xfrm>
            <a:off x="284163" y="5757863"/>
            <a:ext cx="457200" cy="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803921" name="Text Box 81"/>
          <p:cNvSpPr txBox="1">
            <a:spLocks noChangeArrowheads="1"/>
          </p:cNvSpPr>
          <p:nvPr/>
        </p:nvSpPr>
        <p:spPr bwMode="auto">
          <a:xfrm>
            <a:off x="762000" y="5607050"/>
            <a:ext cx="1428750"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Client Traffic</a:t>
            </a:r>
          </a:p>
        </p:txBody>
      </p:sp>
      <p:sp>
        <p:nvSpPr>
          <p:cNvPr id="803923" name="Text Box 83"/>
          <p:cNvSpPr txBox="1">
            <a:spLocks noChangeArrowheads="1"/>
          </p:cNvSpPr>
          <p:nvPr/>
        </p:nvSpPr>
        <p:spPr bwMode="auto">
          <a:xfrm>
            <a:off x="5565360" y="3434080"/>
            <a:ext cx="3297748" cy="2926955"/>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CCFFCC"/>
                </a:solidFill>
              </a:rPr>
              <a:t>Need to Inform Clients or </a:t>
            </a:r>
            <a:br>
              <a:rPr lang="en-US" sz="1800" dirty="0">
                <a:solidFill>
                  <a:srgbClr val="CCFFCC"/>
                </a:solidFill>
              </a:rPr>
            </a:br>
            <a:r>
              <a:rPr lang="en-US" sz="1800" dirty="0">
                <a:solidFill>
                  <a:srgbClr val="CCFFCC"/>
                </a:solidFill>
              </a:rPr>
              <a:t>Client DNS </a:t>
            </a:r>
            <a:r>
              <a:rPr lang="en-US" sz="1800" dirty="0" smtClean="0">
                <a:solidFill>
                  <a:srgbClr val="CCFFCC"/>
                </a:solidFill>
              </a:rPr>
              <a:t>servers </a:t>
            </a:r>
            <a:br>
              <a:rPr lang="en-US" sz="1800" dirty="0" smtClean="0">
                <a:solidFill>
                  <a:srgbClr val="CCFFCC"/>
                </a:solidFill>
              </a:rPr>
            </a:br>
            <a:r>
              <a:rPr lang="en-US" sz="1800" dirty="0" smtClean="0">
                <a:solidFill>
                  <a:srgbClr val="CCFFCC"/>
                </a:solidFill>
              </a:rPr>
              <a:t>about these new route!</a:t>
            </a:r>
            <a:r>
              <a:rPr lang="en-US" sz="1800" dirty="0">
                <a:solidFill>
                  <a:srgbClr val="CCFFCC"/>
                </a:solidFill>
              </a:rPr>
              <a:t/>
            </a:r>
            <a:br>
              <a:rPr lang="en-US" sz="1800" dirty="0">
                <a:solidFill>
                  <a:srgbClr val="CCFFCC"/>
                </a:solidFill>
              </a:rPr>
            </a:br>
            <a:r>
              <a:rPr lang="en-US" sz="1800" dirty="0">
                <a:solidFill>
                  <a:srgbClr val="CCFFCC"/>
                </a:solidFill>
              </a:rPr>
              <a:t/>
            </a:r>
            <a:br>
              <a:rPr lang="en-US" sz="1800" dirty="0">
                <a:solidFill>
                  <a:srgbClr val="CCFFCC"/>
                </a:solidFill>
              </a:rPr>
            </a:br>
            <a:r>
              <a:rPr lang="en-US" dirty="0" smtClean="0">
                <a:solidFill>
                  <a:srgbClr val="FFC8D3"/>
                </a:solidFill>
              </a:rPr>
              <a:t>Some Clients </a:t>
            </a:r>
            <a:r>
              <a:rPr lang="en-US" dirty="0">
                <a:solidFill>
                  <a:srgbClr val="FFC8D3"/>
                </a:solidFill>
              </a:rPr>
              <a:t/>
            </a:r>
            <a:br>
              <a:rPr lang="en-US" dirty="0">
                <a:solidFill>
                  <a:srgbClr val="FFC8D3"/>
                </a:solidFill>
              </a:rPr>
            </a:br>
            <a:r>
              <a:rPr lang="en-US" dirty="0" smtClean="0">
                <a:solidFill>
                  <a:srgbClr val="FFC8D3"/>
                </a:solidFill>
              </a:rPr>
              <a:t>may be compromised!!</a:t>
            </a:r>
            <a:r>
              <a:rPr lang="en-US" dirty="0">
                <a:solidFill>
                  <a:srgbClr val="FFC8D3"/>
                </a:solidFill>
              </a:rPr>
              <a:t/>
            </a:r>
            <a:br>
              <a:rPr lang="en-US" dirty="0">
                <a:solidFill>
                  <a:srgbClr val="FFC8D3"/>
                </a:solidFill>
              </a:rPr>
            </a:br>
            <a:r>
              <a:rPr lang="en-US" dirty="0">
                <a:solidFill>
                  <a:srgbClr val="FFC8D3"/>
                </a:solidFill>
              </a:rPr>
              <a:t/>
            </a:r>
            <a:br>
              <a:rPr lang="en-US" dirty="0">
                <a:solidFill>
                  <a:srgbClr val="FFC8D3"/>
                </a:solidFill>
              </a:rPr>
            </a:br>
            <a:r>
              <a:rPr lang="en-US" dirty="0">
                <a:solidFill>
                  <a:srgbClr val="FFC8D3"/>
                </a:solidFill>
              </a:rPr>
              <a:t>How to hide</a:t>
            </a:r>
            <a:br>
              <a:rPr lang="en-US" dirty="0">
                <a:solidFill>
                  <a:srgbClr val="FFC8D3"/>
                </a:solidFill>
              </a:rPr>
            </a:br>
            <a:r>
              <a:rPr lang="en-US" dirty="0">
                <a:solidFill>
                  <a:srgbClr val="FFC8D3"/>
                </a:solidFill>
              </a:rPr>
              <a:t> IP addresses of </a:t>
            </a:r>
            <a:br>
              <a:rPr lang="en-US" dirty="0">
                <a:solidFill>
                  <a:srgbClr val="FFC8D3"/>
                </a:solidFill>
              </a:rPr>
            </a:br>
            <a:r>
              <a:rPr lang="en-US" dirty="0">
                <a:solidFill>
                  <a:srgbClr val="FFC8D3"/>
                </a:solidFill>
              </a:rPr>
              <a:t>Alternate Gateways?</a:t>
            </a:r>
          </a:p>
        </p:txBody>
      </p:sp>
      <p:sp>
        <p:nvSpPr>
          <p:cNvPr id="83" name="Date Placeholder 82"/>
          <p:cNvSpPr>
            <a:spLocks noGrp="1"/>
          </p:cNvSpPr>
          <p:nvPr>
            <p:ph type="dt" sz="half" idx="10"/>
          </p:nvPr>
        </p:nvSpPr>
        <p:spPr/>
        <p:txBody>
          <a:bodyPr/>
          <a:lstStyle/>
          <a:p>
            <a:pPr>
              <a:defRPr/>
            </a:pPr>
            <a:r>
              <a:rPr lang="en-US" altLang="zh-TW" smtClean="0"/>
              <a:t>12/5/14 @ CC</a:t>
            </a:r>
            <a:endParaRPr lang="en-US"/>
          </a:p>
        </p:txBody>
      </p:sp>
      <p:sp>
        <p:nvSpPr>
          <p:cNvPr id="84" name="Slide Number Placeholder 83"/>
          <p:cNvSpPr>
            <a:spLocks noGrp="1"/>
          </p:cNvSpPr>
          <p:nvPr>
            <p:ph type="sldNum" sz="quarter" idx="12"/>
          </p:nvPr>
        </p:nvSpPr>
        <p:spPr/>
        <p:txBody>
          <a:bodyPr/>
          <a:lstStyle/>
          <a:p>
            <a:fld id="{BFDE0793-3E8D-4549-B5DB-0E30B928D823}" type="slidenum">
              <a:rPr lang="en-US" smtClean="0"/>
              <a:pPr/>
              <a:t>10</a:t>
            </a:fld>
            <a:endParaRPr lang="en-US"/>
          </a:p>
        </p:txBody>
      </p:sp>
      <p:sp>
        <p:nvSpPr>
          <p:cNvPr id="85" name="Footer Placeholder 84"/>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0" y="0"/>
            <a:ext cx="9296400" cy="762000"/>
          </a:xfrm>
        </p:spPr>
        <p:txBody>
          <a:bodyPr/>
          <a:lstStyle/>
          <a:p>
            <a:r>
              <a:rPr lang="en-US"/>
              <a:t>Possible Solution for Alternate Routes</a:t>
            </a:r>
          </a:p>
        </p:txBody>
      </p:sp>
      <p:sp>
        <p:nvSpPr>
          <p:cNvPr id="843779" name="Rectangle 3"/>
          <p:cNvSpPr>
            <a:spLocks noChangeArrowheads="1"/>
          </p:cNvSpPr>
          <p:nvPr/>
        </p:nvSpPr>
        <p:spPr bwMode="auto">
          <a:xfrm>
            <a:off x="228600" y="685800"/>
            <a:ext cx="8610600" cy="5638800"/>
          </a:xfrm>
          <a:prstGeom prst="rect">
            <a:avLst/>
          </a:prstGeom>
          <a:solidFill>
            <a:srgbClr val="00009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prstTxWarp prst="textNoShape">
              <a:avLst/>
            </a:prstTxWarp>
          </a:bodyPr>
          <a:lstStyle/>
          <a:p>
            <a:endParaRPr lang="en-US">
              <a:solidFill>
                <a:schemeClr val="tx2"/>
              </a:solidFill>
            </a:endParaRPr>
          </a:p>
        </p:txBody>
      </p:sp>
      <p:sp>
        <p:nvSpPr>
          <p:cNvPr id="843780" name="Rectangle 4"/>
          <p:cNvSpPr>
            <a:spLocks noChangeArrowheads="1"/>
          </p:cNvSpPr>
          <p:nvPr/>
        </p:nvSpPr>
        <p:spPr bwMode="auto">
          <a:xfrm>
            <a:off x="2030413"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DNS1</a:t>
            </a:r>
          </a:p>
        </p:txBody>
      </p:sp>
      <p:sp>
        <p:nvSpPr>
          <p:cNvPr id="843781" name="Text Box 5"/>
          <p:cNvSpPr txBox="1">
            <a:spLocks noChangeArrowheads="1"/>
          </p:cNvSpPr>
          <p:nvPr/>
        </p:nvSpPr>
        <p:spPr bwMode="auto">
          <a:xfrm>
            <a:off x="7648575" y="1184275"/>
            <a:ext cx="515938"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843782" name="Rectangle 6"/>
          <p:cNvSpPr>
            <a:spLocks noChangeArrowheads="1"/>
          </p:cNvSpPr>
          <p:nvPr/>
        </p:nvSpPr>
        <p:spPr bwMode="auto">
          <a:xfrm>
            <a:off x="2740025" y="5761038"/>
            <a:ext cx="968375"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r>
              <a:rPr lang="en-US" sz="1800" dirty="0">
                <a:solidFill>
                  <a:srgbClr val="FF0000"/>
                </a:solidFill>
                <a:latin typeface="Arial" pitchFamily="-108" charset="0"/>
              </a:rPr>
              <a:t>Victim</a:t>
            </a:r>
          </a:p>
        </p:txBody>
      </p:sp>
      <p:sp>
        <p:nvSpPr>
          <p:cNvPr id="843783" name="Line 7"/>
          <p:cNvSpPr>
            <a:spLocks noChangeShapeType="1"/>
          </p:cNvSpPr>
          <p:nvPr/>
        </p:nvSpPr>
        <p:spPr bwMode="auto">
          <a:xfrm>
            <a:off x="764857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784" name="Line 8"/>
          <p:cNvSpPr>
            <a:spLocks noChangeShapeType="1"/>
          </p:cNvSpPr>
          <p:nvPr/>
        </p:nvSpPr>
        <p:spPr bwMode="auto">
          <a:xfrm>
            <a:off x="5065713" y="1325563"/>
            <a:ext cx="258286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785" name="Line 9"/>
          <p:cNvSpPr>
            <a:spLocks noChangeShapeType="1"/>
          </p:cNvSpPr>
          <p:nvPr/>
        </p:nvSpPr>
        <p:spPr bwMode="auto">
          <a:xfrm>
            <a:off x="803275" y="1889125"/>
            <a:ext cx="1936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43786" name="Line 10"/>
          <p:cNvSpPr>
            <a:spLocks noChangeShapeType="1"/>
          </p:cNvSpPr>
          <p:nvPr/>
        </p:nvSpPr>
        <p:spPr bwMode="auto">
          <a:xfrm>
            <a:off x="5259388" y="1889125"/>
            <a:ext cx="1677987"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787" name="Rectangle 11"/>
          <p:cNvSpPr>
            <a:spLocks noChangeArrowheads="1"/>
          </p:cNvSpPr>
          <p:nvPr/>
        </p:nvSpPr>
        <p:spPr bwMode="auto">
          <a:xfrm>
            <a:off x="10620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88" name="Rectangle 12"/>
          <p:cNvSpPr>
            <a:spLocks noChangeArrowheads="1"/>
          </p:cNvSpPr>
          <p:nvPr/>
        </p:nvSpPr>
        <p:spPr bwMode="auto">
          <a:xfrm>
            <a:off x="60960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89" name="Rectangle 13"/>
          <p:cNvSpPr>
            <a:spLocks noChangeArrowheads="1"/>
          </p:cNvSpPr>
          <p:nvPr/>
        </p:nvSpPr>
        <p:spPr bwMode="auto">
          <a:xfrm>
            <a:off x="1512888" y="1466850"/>
            <a:ext cx="388937"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90" name="Rectangle 14"/>
          <p:cNvSpPr>
            <a:spLocks noChangeArrowheads="1"/>
          </p:cNvSpPr>
          <p:nvPr/>
        </p:nvSpPr>
        <p:spPr bwMode="auto">
          <a:xfrm>
            <a:off x="222408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91" name="Rectangle 15"/>
          <p:cNvSpPr>
            <a:spLocks noChangeArrowheads="1"/>
          </p:cNvSpPr>
          <p:nvPr/>
        </p:nvSpPr>
        <p:spPr bwMode="auto">
          <a:xfrm>
            <a:off x="287020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rgbClr val="FF0000"/>
              </a:solidFill>
              <a:latin typeface="Arial" pitchFamily="-108" charset="0"/>
            </a:endParaRPr>
          </a:p>
        </p:txBody>
      </p:sp>
      <p:sp>
        <p:nvSpPr>
          <p:cNvPr id="843792" name="Rectangle 16"/>
          <p:cNvSpPr>
            <a:spLocks noChangeArrowheads="1"/>
          </p:cNvSpPr>
          <p:nvPr/>
        </p:nvSpPr>
        <p:spPr bwMode="auto">
          <a:xfrm>
            <a:off x="332105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rgbClr val="FF0000"/>
              </a:solidFill>
              <a:latin typeface="Arial" pitchFamily="-108" charset="0"/>
            </a:endParaRPr>
          </a:p>
        </p:txBody>
      </p:sp>
      <p:sp>
        <p:nvSpPr>
          <p:cNvPr id="843793" name="Rectangle 17"/>
          <p:cNvSpPr>
            <a:spLocks noChangeArrowheads="1"/>
          </p:cNvSpPr>
          <p:nvPr/>
        </p:nvSpPr>
        <p:spPr bwMode="auto">
          <a:xfrm>
            <a:off x="37734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rgbClr val="FF0000"/>
              </a:solidFill>
              <a:latin typeface="Arial" pitchFamily="-108" charset="0"/>
            </a:endParaRPr>
          </a:p>
        </p:txBody>
      </p:sp>
      <p:sp>
        <p:nvSpPr>
          <p:cNvPr id="843794" name="Rectangle 18"/>
          <p:cNvSpPr>
            <a:spLocks noChangeArrowheads="1"/>
          </p:cNvSpPr>
          <p:nvPr/>
        </p:nvSpPr>
        <p:spPr bwMode="auto">
          <a:xfrm>
            <a:off x="45481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rgbClr val="FF0000"/>
              </a:solidFill>
              <a:latin typeface="Arial" pitchFamily="-108" charset="0"/>
            </a:endParaRPr>
          </a:p>
        </p:txBody>
      </p:sp>
      <p:sp>
        <p:nvSpPr>
          <p:cNvPr id="843795" name="Rectangle 19"/>
          <p:cNvSpPr>
            <a:spLocks noChangeArrowheads="1"/>
          </p:cNvSpPr>
          <p:nvPr/>
        </p:nvSpPr>
        <p:spPr bwMode="auto">
          <a:xfrm>
            <a:off x="5129213"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96" name="Rectangle 20"/>
          <p:cNvSpPr>
            <a:spLocks noChangeArrowheads="1"/>
          </p:cNvSpPr>
          <p:nvPr/>
        </p:nvSpPr>
        <p:spPr bwMode="auto">
          <a:xfrm>
            <a:off x="558165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97" name="Rectangle 21"/>
          <p:cNvSpPr>
            <a:spLocks noChangeArrowheads="1"/>
          </p:cNvSpPr>
          <p:nvPr/>
        </p:nvSpPr>
        <p:spPr bwMode="auto">
          <a:xfrm>
            <a:off x="60340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rgbClr val="FF0000"/>
              </a:solidFill>
              <a:latin typeface="Arial" pitchFamily="-108" charset="0"/>
            </a:endParaRPr>
          </a:p>
        </p:txBody>
      </p:sp>
      <p:sp>
        <p:nvSpPr>
          <p:cNvPr id="843798" name="Rectangle 22"/>
          <p:cNvSpPr>
            <a:spLocks noChangeArrowheads="1"/>
          </p:cNvSpPr>
          <p:nvPr/>
        </p:nvSpPr>
        <p:spPr bwMode="auto">
          <a:xfrm>
            <a:off x="6486525"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799" name="Rectangle 23"/>
          <p:cNvSpPr>
            <a:spLocks noChangeArrowheads="1"/>
          </p:cNvSpPr>
          <p:nvPr/>
        </p:nvSpPr>
        <p:spPr bwMode="auto">
          <a:xfrm>
            <a:off x="71961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a:solidFill>
                  <a:srgbClr val="FF0000"/>
                </a:solidFill>
                <a:latin typeface="Arial" pitchFamily="-108" charset="0"/>
              </a:rPr>
              <a:t>A</a:t>
            </a:r>
          </a:p>
        </p:txBody>
      </p:sp>
      <p:sp>
        <p:nvSpPr>
          <p:cNvPr id="843800" name="Line 24"/>
          <p:cNvSpPr>
            <a:spLocks noChangeShapeType="1"/>
          </p:cNvSpPr>
          <p:nvPr/>
        </p:nvSpPr>
        <p:spPr bwMode="auto">
          <a:xfrm>
            <a:off x="50657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1" name="Line 25"/>
          <p:cNvSpPr>
            <a:spLocks noChangeShapeType="1"/>
          </p:cNvSpPr>
          <p:nvPr/>
        </p:nvSpPr>
        <p:spPr bwMode="auto">
          <a:xfrm>
            <a:off x="2805113" y="1325563"/>
            <a:ext cx="219551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2" name="Line 26"/>
          <p:cNvSpPr>
            <a:spLocks noChangeShapeType="1"/>
          </p:cNvSpPr>
          <p:nvPr/>
        </p:nvSpPr>
        <p:spPr bwMode="auto">
          <a:xfrm>
            <a:off x="674688" y="1325563"/>
            <a:ext cx="200183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3" name="Line 27"/>
          <p:cNvSpPr>
            <a:spLocks noChangeShapeType="1"/>
          </p:cNvSpPr>
          <p:nvPr/>
        </p:nvSpPr>
        <p:spPr bwMode="auto">
          <a:xfrm>
            <a:off x="50006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4" name="Line 28"/>
          <p:cNvSpPr>
            <a:spLocks noChangeShapeType="1"/>
          </p:cNvSpPr>
          <p:nvPr/>
        </p:nvSpPr>
        <p:spPr bwMode="auto">
          <a:xfrm>
            <a:off x="28051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5" name="Line 29"/>
          <p:cNvSpPr>
            <a:spLocks noChangeShapeType="1"/>
          </p:cNvSpPr>
          <p:nvPr/>
        </p:nvSpPr>
        <p:spPr bwMode="auto">
          <a:xfrm>
            <a:off x="26765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6" name="Line 30"/>
          <p:cNvSpPr>
            <a:spLocks noChangeShapeType="1"/>
          </p:cNvSpPr>
          <p:nvPr/>
        </p:nvSpPr>
        <p:spPr bwMode="auto">
          <a:xfrm>
            <a:off x="674688"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7" name="Text Box 31"/>
          <p:cNvSpPr txBox="1">
            <a:spLocks noChangeArrowheads="1"/>
          </p:cNvSpPr>
          <p:nvPr/>
        </p:nvSpPr>
        <p:spPr bwMode="auto">
          <a:xfrm>
            <a:off x="1062038" y="762000"/>
            <a:ext cx="1290637"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net-a.mil</a:t>
            </a:r>
          </a:p>
        </p:txBody>
      </p:sp>
      <p:sp>
        <p:nvSpPr>
          <p:cNvPr id="843808" name="Line 32"/>
          <p:cNvSpPr>
            <a:spLocks noChangeShapeType="1"/>
          </p:cNvSpPr>
          <p:nvPr/>
        </p:nvSpPr>
        <p:spPr bwMode="auto">
          <a:xfrm>
            <a:off x="1643063"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09" name="Line 33"/>
          <p:cNvSpPr>
            <a:spLocks noChangeShapeType="1"/>
          </p:cNvSpPr>
          <p:nvPr/>
        </p:nvSpPr>
        <p:spPr bwMode="auto">
          <a:xfrm>
            <a:off x="3773488"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10" name="Text Box 34"/>
          <p:cNvSpPr txBox="1">
            <a:spLocks noChangeArrowheads="1"/>
          </p:cNvSpPr>
          <p:nvPr/>
        </p:nvSpPr>
        <p:spPr bwMode="auto">
          <a:xfrm>
            <a:off x="3192463" y="762000"/>
            <a:ext cx="1292225"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net-b.mil</a:t>
            </a:r>
          </a:p>
        </p:txBody>
      </p:sp>
      <p:sp>
        <p:nvSpPr>
          <p:cNvPr id="843811" name="Line 35"/>
          <p:cNvSpPr>
            <a:spLocks noChangeShapeType="1"/>
          </p:cNvSpPr>
          <p:nvPr/>
        </p:nvSpPr>
        <p:spPr bwMode="auto">
          <a:xfrm>
            <a:off x="6099175"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3812" name="Text Box 36"/>
          <p:cNvSpPr txBox="1">
            <a:spLocks noChangeArrowheads="1"/>
          </p:cNvSpPr>
          <p:nvPr/>
        </p:nvSpPr>
        <p:spPr bwMode="auto">
          <a:xfrm>
            <a:off x="5453063" y="762000"/>
            <a:ext cx="1289050"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a:solidFill>
                  <a:schemeClr val="tx2"/>
                </a:solidFill>
                <a:latin typeface="Arial" pitchFamily="-108" charset="0"/>
              </a:rPr>
              <a:t>net-c.mil</a:t>
            </a:r>
          </a:p>
        </p:txBody>
      </p:sp>
      <p:sp>
        <p:nvSpPr>
          <p:cNvPr id="843813" name="Rectangle 37"/>
          <p:cNvSpPr>
            <a:spLocks noChangeArrowheads="1"/>
          </p:cNvSpPr>
          <p:nvPr/>
        </p:nvSpPr>
        <p:spPr bwMode="auto">
          <a:xfrm>
            <a:off x="4097338"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DNS2</a:t>
            </a:r>
          </a:p>
        </p:txBody>
      </p:sp>
      <p:sp>
        <p:nvSpPr>
          <p:cNvPr id="843814" name="Rectangle 38"/>
          <p:cNvSpPr>
            <a:spLocks noChangeArrowheads="1"/>
          </p:cNvSpPr>
          <p:nvPr/>
        </p:nvSpPr>
        <p:spPr bwMode="auto">
          <a:xfrm>
            <a:off x="6873875" y="2803525"/>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a:solidFill>
                  <a:schemeClr val="tx2"/>
                </a:solidFill>
                <a:latin typeface="Arial" pitchFamily="-108" charset="0"/>
              </a:rPr>
              <a:t>DNS3</a:t>
            </a:r>
          </a:p>
        </p:txBody>
      </p:sp>
      <p:sp>
        <p:nvSpPr>
          <p:cNvPr id="843815" name="Line 39"/>
          <p:cNvSpPr>
            <a:spLocks noChangeShapeType="1"/>
          </p:cNvSpPr>
          <p:nvPr/>
        </p:nvSpPr>
        <p:spPr bwMode="auto">
          <a:xfrm>
            <a:off x="1319213" y="3648075"/>
            <a:ext cx="1728787" cy="1304925"/>
          </a:xfrm>
          <a:prstGeom prst="line">
            <a:avLst/>
          </a:prstGeom>
          <a:noFill/>
          <a:ln w="57150">
            <a:solidFill>
              <a:srgbClr val="FF0000"/>
            </a:solidFill>
            <a:round/>
            <a:headEnd/>
            <a:tailEnd type="triangle" w="med" len="med"/>
          </a:ln>
          <a:effectLst/>
        </p:spPr>
        <p:txBody>
          <a:bodyPr wrap="none" anchor="ctr">
            <a:prstTxWarp prst="textNoShape">
              <a:avLst/>
            </a:prstTxWarp>
          </a:bodyPr>
          <a:lstStyle/>
          <a:p>
            <a:endParaRPr lang="en-US"/>
          </a:p>
        </p:txBody>
      </p:sp>
      <p:sp>
        <p:nvSpPr>
          <p:cNvPr id="843816" name="Line 40"/>
          <p:cNvSpPr>
            <a:spLocks noChangeShapeType="1"/>
          </p:cNvSpPr>
          <p:nvPr/>
        </p:nvSpPr>
        <p:spPr bwMode="auto">
          <a:xfrm>
            <a:off x="1319213" y="1889125"/>
            <a:ext cx="969962"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17" name="Line 41"/>
          <p:cNvSpPr>
            <a:spLocks noChangeShapeType="1"/>
          </p:cNvSpPr>
          <p:nvPr/>
        </p:nvSpPr>
        <p:spPr bwMode="auto">
          <a:xfrm>
            <a:off x="1771650" y="1889125"/>
            <a:ext cx="646113"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18" name="Line 42"/>
          <p:cNvSpPr>
            <a:spLocks noChangeShapeType="1"/>
          </p:cNvSpPr>
          <p:nvPr/>
        </p:nvSpPr>
        <p:spPr bwMode="auto">
          <a:xfrm>
            <a:off x="2417763" y="1889125"/>
            <a:ext cx="65087"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19" name="Line 43"/>
          <p:cNvSpPr>
            <a:spLocks noChangeShapeType="1"/>
          </p:cNvSpPr>
          <p:nvPr/>
        </p:nvSpPr>
        <p:spPr bwMode="auto">
          <a:xfrm>
            <a:off x="3127375" y="1889125"/>
            <a:ext cx="1163638"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20" name="Line 44"/>
          <p:cNvSpPr>
            <a:spLocks noChangeShapeType="1"/>
          </p:cNvSpPr>
          <p:nvPr/>
        </p:nvSpPr>
        <p:spPr bwMode="auto">
          <a:xfrm>
            <a:off x="3967163" y="1889125"/>
            <a:ext cx="5175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21" name="Line 45"/>
          <p:cNvSpPr>
            <a:spLocks noChangeShapeType="1"/>
          </p:cNvSpPr>
          <p:nvPr/>
        </p:nvSpPr>
        <p:spPr bwMode="auto">
          <a:xfrm>
            <a:off x="5775325" y="1889125"/>
            <a:ext cx="12922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22" name="Line 46"/>
          <p:cNvSpPr>
            <a:spLocks noChangeShapeType="1"/>
          </p:cNvSpPr>
          <p:nvPr/>
        </p:nvSpPr>
        <p:spPr bwMode="auto">
          <a:xfrm>
            <a:off x="6227763" y="1889125"/>
            <a:ext cx="968375" cy="914400"/>
          </a:xfrm>
          <a:prstGeom prst="line">
            <a:avLst/>
          </a:prstGeom>
          <a:noFill/>
          <a:ln w="57150" cmpd="sng">
            <a:solidFill>
              <a:schemeClr val="tx1"/>
            </a:solidFill>
            <a:prstDash val="dash"/>
            <a:round/>
            <a:headEnd/>
            <a:tailEnd/>
          </a:ln>
          <a:effectLst/>
        </p:spPr>
        <p:txBody>
          <a:bodyPr wrap="none" anchor="ctr">
            <a:prstTxWarp prst="textNoShape">
              <a:avLst/>
            </a:prstTxWarp>
          </a:bodyPr>
          <a:lstStyle/>
          <a:p>
            <a:endParaRPr lang="en-US"/>
          </a:p>
        </p:txBody>
      </p:sp>
      <p:sp>
        <p:nvSpPr>
          <p:cNvPr id="843823" name="Line 47"/>
          <p:cNvSpPr>
            <a:spLocks noChangeShapeType="1"/>
          </p:cNvSpPr>
          <p:nvPr/>
        </p:nvSpPr>
        <p:spPr bwMode="auto">
          <a:xfrm>
            <a:off x="6680200" y="1889125"/>
            <a:ext cx="5810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24" name="Line 48"/>
          <p:cNvSpPr>
            <a:spLocks noChangeShapeType="1"/>
          </p:cNvSpPr>
          <p:nvPr/>
        </p:nvSpPr>
        <p:spPr bwMode="auto">
          <a:xfrm flipH="1">
            <a:off x="7389813" y="1889125"/>
            <a:ext cx="0"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25" name="Text Box 49"/>
          <p:cNvSpPr txBox="1">
            <a:spLocks noChangeArrowheads="1"/>
          </p:cNvSpPr>
          <p:nvPr/>
        </p:nvSpPr>
        <p:spPr bwMode="auto">
          <a:xfrm>
            <a:off x="1901825" y="1395413"/>
            <a:ext cx="515938" cy="334707"/>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rgbClr val="FF0000"/>
                </a:solidFill>
                <a:latin typeface="Arial" pitchFamily="-108" charset="0"/>
              </a:rPr>
              <a:t>...</a:t>
            </a:r>
          </a:p>
        </p:txBody>
      </p:sp>
      <p:sp>
        <p:nvSpPr>
          <p:cNvPr id="843826" name="Text Box 50"/>
          <p:cNvSpPr txBox="1">
            <a:spLocks noChangeArrowheads="1"/>
          </p:cNvSpPr>
          <p:nvPr/>
        </p:nvSpPr>
        <p:spPr bwMode="auto">
          <a:xfrm>
            <a:off x="6873875" y="1395413"/>
            <a:ext cx="515938" cy="334707"/>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rgbClr val="FF0000"/>
                </a:solidFill>
                <a:latin typeface="Arial" pitchFamily="-108" charset="0"/>
              </a:rPr>
              <a:t>...</a:t>
            </a:r>
          </a:p>
        </p:txBody>
      </p:sp>
      <p:sp>
        <p:nvSpPr>
          <p:cNvPr id="843827" name="Text Box 51"/>
          <p:cNvSpPr txBox="1">
            <a:spLocks noChangeArrowheads="1"/>
          </p:cNvSpPr>
          <p:nvPr/>
        </p:nvSpPr>
        <p:spPr bwMode="auto">
          <a:xfrm>
            <a:off x="4225925" y="1395413"/>
            <a:ext cx="514350" cy="334707"/>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rgbClr val="FF0000"/>
                </a:solidFill>
                <a:latin typeface="Arial" pitchFamily="-108" charset="0"/>
              </a:rPr>
              <a:t>...</a:t>
            </a:r>
          </a:p>
        </p:txBody>
      </p:sp>
      <p:sp>
        <p:nvSpPr>
          <p:cNvPr id="843828" name="Oval 52"/>
          <p:cNvSpPr>
            <a:spLocks noChangeArrowheads="1"/>
          </p:cNvSpPr>
          <p:nvPr/>
        </p:nvSpPr>
        <p:spPr bwMode="auto">
          <a:xfrm>
            <a:off x="868363"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43829" name="Oval 53"/>
          <p:cNvSpPr>
            <a:spLocks noChangeArrowheads="1"/>
          </p:cNvSpPr>
          <p:nvPr/>
        </p:nvSpPr>
        <p:spPr bwMode="auto">
          <a:xfrm>
            <a:off x="2998788"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43830" name="Oval 54"/>
          <p:cNvSpPr>
            <a:spLocks noChangeArrowheads="1"/>
          </p:cNvSpPr>
          <p:nvPr/>
        </p:nvSpPr>
        <p:spPr bwMode="auto">
          <a:xfrm>
            <a:off x="5516563" y="32258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43831" name="Line 55"/>
          <p:cNvSpPr>
            <a:spLocks noChangeShapeType="1"/>
          </p:cNvSpPr>
          <p:nvPr/>
        </p:nvSpPr>
        <p:spPr bwMode="auto">
          <a:xfrm flipH="1">
            <a:off x="1125538" y="1889125"/>
            <a:ext cx="1301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43832" name="Line 56"/>
          <p:cNvSpPr>
            <a:spLocks noChangeShapeType="1"/>
          </p:cNvSpPr>
          <p:nvPr/>
        </p:nvSpPr>
        <p:spPr bwMode="auto">
          <a:xfrm flipH="1">
            <a:off x="1190625" y="1889125"/>
            <a:ext cx="51752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43833" name="Line 57"/>
          <p:cNvSpPr>
            <a:spLocks noChangeShapeType="1"/>
          </p:cNvSpPr>
          <p:nvPr/>
        </p:nvSpPr>
        <p:spPr bwMode="auto">
          <a:xfrm flipH="1">
            <a:off x="1255713" y="1889125"/>
            <a:ext cx="1096962"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843834" name="Oval 58"/>
          <p:cNvSpPr>
            <a:spLocks noChangeArrowheads="1"/>
          </p:cNvSpPr>
          <p:nvPr/>
        </p:nvSpPr>
        <p:spPr bwMode="auto">
          <a:xfrm>
            <a:off x="2971800" y="49530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a:t>
            </a:r>
          </a:p>
        </p:txBody>
      </p:sp>
      <p:sp>
        <p:nvSpPr>
          <p:cNvPr id="843835" name="Line 59"/>
          <p:cNvSpPr>
            <a:spLocks noChangeShapeType="1"/>
          </p:cNvSpPr>
          <p:nvPr/>
        </p:nvSpPr>
        <p:spPr bwMode="auto">
          <a:xfrm>
            <a:off x="3063875" y="1889125"/>
            <a:ext cx="128588"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843836" name="Line 60"/>
          <p:cNvSpPr>
            <a:spLocks noChangeShapeType="1"/>
          </p:cNvSpPr>
          <p:nvPr/>
        </p:nvSpPr>
        <p:spPr bwMode="auto">
          <a:xfrm flipH="1">
            <a:off x="3257550" y="1889125"/>
            <a:ext cx="646113"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843837" name="Line 61"/>
          <p:cNvSpPr>
            <a:spLocks noChangeShapeType="1"/>
          </p:cNvSpPr>
          <p:nvPr/>
        </p:nvSpPr>
        <p:spPr bwMode="auto">
          <a:xfrm>
            <a:off x="5259388" y="1889125"/>
            <a:ext cx="515937"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843838" name="Line 62"/>
          <p:cNvSpPr>
            <a:spLocks noChangeShapeType="1"/>
          </p:cNvSpPr>
          <p:nvPr/>
        </p:nvSpPr>
        <p:spPr bwMode="auto">
          <a:xfrm>
            <a:off x="5775325" y="1889125"/>
            <a:ext cx="0"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843840" name="Line 64"/>
          <p:cNvSpPr>
            <a:spLocks noChangeShapeType="1"/>
          </p:cNvSpPr>
          <p:nvPr/>
        </p:nvSpPr>
        <p:spPr bwMode="auto">
          <a:xfrm flipH="1">
            <a:off x="5775325" y="1889125"/>
            <a:ext cx="839788"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843841" name="Line 65"/>
          <p:cNvSpPr>
            <a:spLocks noChangeShapeType="1"/>
          </p:cNvSpPr>
          <p:nvPr/>
        </p:nvSpPr>
        <p:spPr bwMode="auto">
          <a:xfrm flipH="1">
            <a:off x="5775325" y="1889125"/>
            <a:ext cx="1549400"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843842" name="Line 66"/>
          <p:cNvSpPr>
            <a:spLocks noChangeShapeType="1"/>
          </p:cNvSpPr>
          <p:nvPr/>
        </p:nvSpPr>
        <p:spPr bwMode="auto">
          <a:xfrm>
            <a:off x="3257550" y="3789363"/>
            <a:ext cx="323850" cy="249237"/>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843843" name="Line 67"/>
          <p:cNvSpPr>
            <a:spLocks noChangeShapeType="1"/>
          </p:cNvSpPr>
          <p:nvPr/>
        </p:nvSpPr>
        <p:spPr bwMode="auto">
          <a:xfrm>
            <a:off x="868363" y="1889125"/>
            <a:ext cx="13557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843844" name="Line 68"/>
          <p:cNvSpPr>
            <a:spLocks noChangeShapeType="1"/>
          </p:cNvSpPr>
          <p:nvPr/>
        </p:nvSpPr>
        <p:spPr bwMode="auto">
          <a:xfrm flipH="1">
            <a:off x="3429000" y="3581400"/>
            <a:ext cx="2119313" cy="13716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3845" name="Line 69"/>
          <p:cNvSpPr>
            <a:spLocks noChangeShapeType="1"/>
          </p:cNvSpPr>
          <p:nvPr/>
        </p:nvSpPr>
        <p:spPr bwMode="auto">
          <a:xfrm>
            <a:off x="5867400" y="3733800"/>
            <a:ext cx="0" cy="533400"/>
          </a:xfrm>
          <a:prstGeom prst="line">
            <a:avLst/>
          </a:prstGeom>
          <a:noFill/>
          <a:ln w="57150" cmpd="sng">
            <a:solidFill>
              <a:srgbClr val="CCFFCC"/>
            </a:solidFill>
            <a:round/>
            <a:headEnd/>
            <a:tailEnd type="triangle" w="med" len="med"/>
          </a:ln>
          <a:effectLst/>
        </p:spPr>
        <p:txBody>
          <a:bodyPr>
            <a:prstTxWarp prst="textNoShape">
              <a:avLst/>
            </a:prstTxWarp>
          </a:bodyPr>
          <a:lstStyle/>
          <a:p>
            <a:endParaRPr lang="en-US"/>
          </a:p>
        </p:txBody>
      </p:sp>
      <p:sp>
        <p:nvSpPr>
          <p:cNvPr id="843849" name="Oval 73"/>
          <p:cNvSpPr>
            <a:spLocks noChangeArrowheads="1"/>
          </p:cNvSpPr>
          <p:nvPr/>
        </p:nvSpPr>
        <p:spPr bwMode="auto">
          <a:xfrm>
            <a:off x="4114800" y="4876800"/>
            <a:ext cx="517525" cy="563563"/>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R2</a:t>
            </a:r>
          </a:p>
        </p:txBody>
      </p:sp>
      <p:sp>
        <p:nvSpPr>
          <p:cNvPr id="843850" name="Oval 74"/>
          <p:cNvSpPr>
            <a:spLocks noChangeArrowheads="1"/>
          </p:cNvSpPr>
          <p:nvPr/>
        </p:nvSpPr>
        <p:spPr bwMode="auto">
          <a:xfrm>
            <a:off x="1828800" y="5181600"/>
            <a:ext cx="517525" cy="561975"/>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R1</a:t>
            </a:r>
          </a:p>
        </p:txBody>
      </p:sp>
      <p:sp>
        <p:nvSpPr>
          <p:cNvPr id="843851" name="Oval 75"/>
          <p:cNvSpPr>
            <a:spLocks noChangeArrowheads="1"/>
          </p:cNvSpPr>
          <p:nvPr/>
        </p:nvSpPr>
        <p:spPr bwMode="auto">
          <a:xfrm>
            <a:off x="4953000" y="5181600"/>
            <a:ext cx="517525" cy="563563"/>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a:solidFill>
                  <a:schemeClr val="tx2"/>
                </a:solidFill>
                <a:latin typeface="Arial" pitchFamily="-108" charset="0"/>
              </a:rPr>
              <a:t>R3</a:t>
            </a:r>
          </a:p>
        </p:txBody>
      </p:sp>
      <p:sp>
        <p:nvSpPr>
          <p:cNvPr id="843858" name="Text Box 82"/>
          <p:cNvSpPr txBox="1">
            <a:spLocks noChangeArrowheads="1"/>
          </p:cNvSpPr>
          <p:nvPr/>
        </p:nvSpPr>
        <p:spPr bwMode="auto">
          <a:xfrm>
            <a:off x="5920270" y="3799840"/>
            <a:ext cx="2994329" cy="334707"/>
          </a:xfrm>
          <a:prstGeom prst="rect">
            <a:avLst/>
          </a:prstGeom>
          <a:noFill/>
          <a:ln w="9525">
            <a:solidFill>
              <a:srgbClr val="CCFFCC"/>
            </a:solidFill>
            <a:miter lim="800000"/>
            <a:headEnd/>
            <a:tailEnd/>
          </a:ln>
          <a:effectLst/>
        </p:spPr>
        <p:txBody>
          <a:bodyPr wrap="none">
            <a:prstTxWarp prst="textNoShape">
              <a:avLst/>
            </a:prstTxWarp>
            <a:spAutoFit/>
          </a:bodyPr>
          <a:lstStyle/>
          <a:p>
            <a:r>
              <a:rPr lang="en-US" sz="1800" dirty="0">
                <a:solidFill>
                  <a:srgbClr val="CCFFCC"/>
                </a:solidFill>
              </a:rPr>
              <a:t>New route via Proxy3 to R3</a:t>
            </a:r>
          </a:p>
        </p:txBody>
      </p:sp>
      <p:sp>
        <p:nvSpPr>
          <p:cNvPr id="843859" name="Oval 83"/>
          <p:cNvSpPr>
            <a:spLocks noChangeArrowheads="1"/>
          </p:cNvSpPr>
          <p:nvPr/>
        </p:nvSpPr>
        <p:spPr bwMode="auto">
          <a:xfrm>
            <a:off x="762000" y="4114800"/>
            <a:ext cx="1066800"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800" dirty="0">
                <a:solidFill>
                  <a:srgbClr val="0000FF"/>
                </a:solidFill>
                <a:latin typeface="Arial" pitchFamily="-108" charset="0"/>
              </a:rPr>
              <a:t>Proxy1</a:t>
            </a:r>
          </a:p>
        </p:txBody>
      </p:sp>
      <p:sp>
        <p:nvSpPr>
          <p:cNvPr id="843860" name="Text Box 84"/>
          <p:cNvSpPr txBox="1">
            <a:spLocks noChangeArrowheads="1"/>
          </p:cNvSpPr>
          <p:nvPr/>
        </p:nvSpPr>
        <p:spPr bwMode="auto">
          <a:xfrm>
            <a:off x="2895600" y="4876800"/>
            <a:ext cx="714375"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pitchFamily="-108" charset="0"/>
              </a:rPr>
              <a:t>block</a:t>
            </a:r>
          </a:p>
        </p:txBody>
      </p:sp>
      <p:sp>
        <p:nvSpPr>
          <p:cNvPr id="843861" name="Line 85"/>
          <p:cNvSpPr>
            <a:spLocks noChangeShapeType="1"/>
          </p:cNvSpPr>
          <p:nvPr/>
        </p:nvSpPr>
        <p:spPr bwMode="auto">
          <a:xfrm>
            <a:off x="1143000" y="3810000"/>
            <a:ext cx="152400" cy="3048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3862" name="Oval 86"/>
          <p:cNvSpPr>
            <a:spLocks noChangeArrowheads="1"/>
          </p:cNvSpPr>
          <p:nvPr/>
        </p:nvSpPr>
        <p:spPr bwMode="auto">
          <a:xfrm>
            <a:off x="5257800" y="4267200"/>
            <a:ext cx="1066800"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800" dirty="0">
                <a:solidFill>
                  <a:srgbClr val="0000FF"/>
                </a:solidFill>
                <a:latin typeface="Arial" pitchFamily="-108" charset="0"/>
              </a:rPr>
              <a:t>Proxy3</a:t>
            </a:r>
          </a:p>
        </p:txBody>
      </p:sp>
      <p:sp>
        <p:nvSpPr>
          <p:cNvPr id="843863" name="Oval 87"/>
          <p:cNvSpPr>
            <a:spLocks noChangeArrowheads="1"/>
          </p:cNvSpPr>
          <p:nvPr/>
        </p:nvSpPr>
        <p:spPr bwMode="auto">
          <a:xfrm>
            <a:off x="2971800" y="4038600"/>
            <a:ext cx="1066800"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800" dirty="0">
                <a:solidFill>
                  <a:srgbClr val="0000FF"/>
                </a:solidFill>
                <a:latin typeface="Arial" pitchFamily="-108" charset="0"/>
              </a:rPr>
              <a:t>Proxy2</a:t>
            </a:r>
          </a:p>
        </p:txBody>
      </p:sp>
      <p:sp>
        <p:nvSpPr>
          <p:cNvPr id="843864" name="Line 88"/>
          <p:cNvSpPr>
            <a:spLocks noChangeShapeType="1"/>
          </p:cNvSpPr>
          <p:nvPr/>
        </p:nvSpPr>
        <p:spPr bwMode="auto">
          <a:xfrm>
            <a:off x="5700713" y="3733800"/>
            <a:ext cx="14287" cy="533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3865" name="Line 89"/>
          <p:cNvSpPr>
            <a:spLocks noChangeShapeType="1"/>
          </p:cNvSpPr>
          <p:nvPr/>
        </p:nvSpPr>
        <p:spPr bwMode="auto">
          <a:xfrm flipH="1">
            <a:off x="5410200" y="4800600"/>
            <a:ext cx="381000" cy="457200"/>
          </a:xfrm>
          <a:prstGeom prst="line">
            <a:avLst/>
          </a:prstGeom>
          <a:noFill/>
          <a:ln w="57150" cmpd="sng">
            <a:solidFill>
              <a:srgbClr val="CCFFCC"/>
            </a:solidFill>
            <a:round/>
            <a:headEnd/>
            <a:tailEnd type="triangle" w="med" len="med"/>
          </a:ln>
          <a:effectLst/>
        </p:spPr>
        <p:txBody>
          <a:bodyPr>
            <a:prstTxWarp prst="textNoShape">
              <a:avLst/>
            </a:prstTxWarp>
          </a:bodyPr>
          <a:lstStyle/>
          <a:p>
            <a:endParaRPr lang="en-US"/>
          </a:p>
        </p:txBody>
      </p:sp>
      <p:sp>
        <p:nvSpPr>
          <p:cNvPr id="843866" name="Line 90"/>
          <p:cNvSpPr>
            <a:spLocks noChangeShapeType="1"/>
          </p:cNvSpPr>
          <p:nvPr/>
        </p:nvSpPr>
        <p:spPr bwMode="auto">
          <a:xfrm flipH="1">
            <a:off x="3733800" y="5638800"/>
            <a:ext cx="1295400" cy="228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843867" name="Line 91"/>
          <p:cNvSpPr>
            <a:spLocks noChangeShapeType="1"/>
          </p:cNvSpPr>
          <p:nvPr/>
        </p:nvSpPr>
        <p:spPr bwMode="auto">
          <a:xfrm>
            <a:off x="3733800" y="4495800"/>
            <a:ext cx="457200" cy="38100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843868" name="Line 92"/>
          <p:cNvSpPr>
            <a:spLocks noChangeShapeType="1"/>
          </p:cNvSpPr>
          <p:nvPr/>
        </p:nvSpPr>
        <p:spPr bwMode="auto">
          <a:xfrm flipH="1">
            <a:off x="3581400" y="5334000"/>
            <a:ext cx="609600" cy="45720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843870" name="Text Box 94"/>
          <p:cNvSpPr txBox="1">
            <a:spLocks noChangeArrowheads="1"/>
          </p:cNvSpPr>
          <p:nvPr/>
        </p:nvSpPr>
        <p:spPr bwMode="auto">
          <a:xfrm>
            <a:off x="533400" y="4648200"/>
            <a:ext cx="1847850" cy="366713"/>
          </a:xfrm>
          <a:prstGeom prst="rect">
            <a:avLst/>
          </a:prstGeom>
          <a:noFill/>
          <a:ln w="9525">
            <a:noFill/>
            <a:miter lim="800000"/>
            <a:headEnd/>
            <a:tailEnd/>
          </a:ln>
          <a:effectLst/>
        </p:spPr>
        <p:txBody>
          <a:bodyPr wrap="none">
            <a:prstTxWarp prst="textNoShape">
              <a:avLst/>
            </a:prstTxWarp>
            <a:spAutoFit/>
          </a:bodyPr>
          <a:lstStyle/>
          <a:p>
            <a:r>
              <a:rPr lang="en-US" sz="1800"/>
              <a:t>Blocked by IDS</a:t>
            </a:r>
          </a:p>
        </p:txBody>
      </p:sp>
      <p:sp>
        <p:nvSpPr>
          <p:cNvPr id="843871" name="Rectangle 95"/>
          <p:cNvSpPr>
            <a:spLocks noChangeArrowheads="1"/>
          </p:cNvSpPr>
          <p:nvPr/>
        </p:nvSpPr>
        <p:spPr bwMode="auto">
          <a:xfrm>
            <a:off x="5588000" y="5161280"/>
            <a:ext cx="3322320" cy="1188720"/>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r>
              <a:rPr lang="en-US" sz="2000" dirty="0" smtClean="0">
                <a:solidFill>
                  <a:srgbClr val="FF0000"/>
                </a:solidFill>
                <a:latin typeface="Arial" pitchFamily="-108" charset="0"/>
              </a:rPr>
              <a:t>IDS triggers Step 1. </a:t>
            </a:r>
            <a:br>
              <a:rPr lang="en-US" sz="2000" dirty="0" smtClean="0">
                <a:solidFill>
                  <a:srgbClr val="FF0000"/>
                </a:solidFill>
                <a:latin typeface="Arial" pitchFamily="-108" charset="0"/>
              </a:rPr>
            </a:br>
            <a:r>
              <a:rPr lang="en-US" sz="2000" dirty="0" smtClean="0">
                <a:solidFill>
                  <a:srgbClr val="FF0000"/>
                </a:solidFill>
                <a:latin typeface="Arial" pitchFamily="-108" charset="0"/>
              </a:rPr>
              <a:t>Sends </a:t>
            </a:r>
            <a:r>
              <a:rPr lang="en-US" sz="2000" dirty="0">
                <a:solidFill>
                  <a:srgbClr val="FF0000"/>
                </a:solidFill>
                <a:latin typeface="Arial" pitchFamily="-108" charset="0"/>
              </a:rPr>
              <a:t>Reroute Command </a:t>
            </a:r>
            <a:br>
              <a:rPr lang="en-US" sz="2000" dirty="0">
                <a:solidFill>
                  <a:srgbClr val="FF0000"/>
                </a:solidFill>
                <a:latin typeface="Arial" pitchFamily="-108" charset="0"/>
              </a:rPr>
            </a:br>
            <a:r>
              <a:rPr lang="en-US" sz="2000" dirty="0">
                <a:solidFill>
                  <a:srgbClr val="FF0000"/>
                </a:solidFill>
                <a:latin typeface="Arial" pitchFamily="-108" charset="0"/>
              </a:rPr>
              <a:t>with DNS/IP </a:t>
            </a:r>
            <a:r>
              <a:rPr lang="en-US" sz="2000" dirty="0" err="1">
                <a:solidFill>
                  <a:srgbClr val="FF0000"/>
                </a:solidFill>
                <a:latin typeface="Arial" pitchFamily="-108" charset="0"/>
              </a:rPr>
              <a:t>Addr</a:t>
            </a:r>
            <a:r>
              <a:rPr lang="en-US" sz="2000" dirty="0">
                <a:solidFill>
                  <a:srgbClr val="FF0000"/>
                </a:solidFill>
                <a:latin typeface="Arial" pitchFamily="-108" charset="0"/>
              </a:rPr>
              <a:t>. Of </a:t>
            </a:r>
            <a:br>
              <a:rPr lang="en-US" sz="2000" dirty="0">
                <a:solidFill>
                  <a:srgbClr val="FF0000"/>
                </a:solidFill>
                <a:latin typeface="Arial" pitchFamily="-108" charset="0"/>
              </a:rPr>
            </a:br>
            <a:r>
              <a:rPr lang="en-US" sz="2000" dirty="0">
                <a:solidFill>
                  <a:srgbClr val="FF0000"/>
                </a:solidFill>
                <a:latin typeface="Arial" pitchFamily="-108" charset="0"/>
              </a:rPr>
              <a:t>Proxy and Victim</a:t>
            </a:r>
          </a:p>
        </p:txBody>
      </p:sp>
      <p:sp>
        <p:nvSpPr>
          <p:cNvPr id="843873" name="Line 97"/>
          <p:cNvSpPr>
            <a:spLocks noChangeShapeType="1"/>
          </p:cNvSpPr>
          <p:nvPr/>
        </p:nvSpPr>
        <p:spPr bwMode="auto">
          <a:xfrm>
            <a:off x="3429000" y="5334000"/>
            <a:ext cx="2286000" cy="609600"/>
          </a:xfrm>
          <a:prstGeom prst="line">
            <a:avLst/>
          </a:prstGeom>
          <a:noFill/>
          <a:ln w="28575">
            <a:solidFill>
              <a:srgbClr val="FFC8D3"/>
            </a:solidFill>
            <a:round/>
            <a:headEnd/>
            <a:tailEnd type="triangle" w="med" len="med"/>
          </a:ln>
          <a:effectLst/>
        </p:spPr>
        <p:txBody>
          <a:bodyPr>
            <a:prstTxWarp prst="textNoShape">
              <a:avLst/>
            </a:prstTxWarp>
          </a:bodyPr>
          <a:lstStyle/>
          <a:p>
            <a:endParaRPr lang="en-US"/>
          </a:p>
        </p:txBody>
      </p:sp>
      <p:sp>
        <p:nvSpPr>
          <p:cNvPr id="843874" name="Text Box 98"/>
          <p:cNvSpPr txBox="1">
            <a:spLocks noChangeArrowheads="1"/>
          </p:cNvSpPr>
          <p:nvPr/>
        </p:nvSpPr>
        <p:spPr bwMode="auto">
          <a:xfrm>
            <a:off x="4213225" y="6011863"/>
            <a:ext cx="1501775"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latin typeface="Arial" pitchFamily="-108" charset="0"/>
              </a:rPr>
              <a:t>Distress Call</a:t>
            </a:r>
          </a:p>
        </p:txBody>
      </p:sp>
      <p:sp>
        <p:nvSpPr>
          <p:cNvPr id="843875" name="Line 99"/>
          <p:cNvSpPr>
            <a:spLocks noChangeShapeType="1"/>
          </p:cNvSpPr>
          <p:nvPr/>
        </p:nvSpPr>
        <p:spPr bwMode="auto">
          <a:xfrm flipH="1" flipV="1">
            <a:off x="2590800" y="3276600"/>
            <a:ext cx="3124200" cy="1981200"/>
          </a:xfrm>
          <a:prstGeom prst="line">
            <a:avLst/>
          </a:prstGeom>
          <a:noFill/>
          <a:ln w="28575">
            <a:solidFill>
              <a:schemeClr val="tx1"/>
            </a:solidFill>
            <a:prstDash val="sysDot"/>
            <a:round/>
            <a:headEnd/>
            <a:tailEnd type="triangle" w="med" len="med"/>
          </a:ln>
          <a:effectLst/>
        </p:spPr>
        <p:txBody>
          <a:bodyPr>
            <a:prstTxWarp prst="textNoShape">
              <a:avLst/>
            </a:prstTxWarp>
          </a:bodyPr>
          <a:lstStyle/>
          <a:p>
            <a:endParaRPr lang="en-US"/>
          </a:p>
        </p:txBody>
      </p:sp>
      <p:sp>
        <p:nvSpPr>
          <p:cNvPr id="843876" name="Line 100"/>
          <p:cNvSpPr>
            <a:spLocks noChangeShapeType="1"/>
          </p:cNvSpPr>
          <p:nvPr/>
        </p:nvSpPr>
        <p:spPr bwMode="auto">
          <a:xfrm flipH="1" flipV="1">
            <a:off x="4343400" y="3276600"/>
            <a:ext cx="1371600" cy="1981200"/>
          </a:xfrm>
          <a:prstGeom prst="line">
            <a:avLst/>
          </a:prstGeom>
          <a:noFill/>
          <a:ln w="28575">
            <a:solidFill>
              <a:schemeClr val="tx1"/>
            </a:solidFill>
            <a:prstDash val="sysDot"/>
            <a:round/>
            <a:headEnd/>
            <a:tailEnd type="triangle" w="med" len="med"/>
          </a:ln>
          <a:effectLst/>
        </p:spPr>
        <p:txBody>
          <a:bodyPr>
            <a:prstTxWarp prst="textNoShape">
              <a:avLst/>
            </a:prstTxWarp>
          </a:bodyPr>
          <a:lstStyle/>
          <a:p>
            <a:endParaRPr lang="en-US"/>
          </a:p>
        </p:txBody>
      </p:sp>
      <p:sp>
        <p:nvSpPr>
          <p:cNvPr id="843877" name="Line 101"/>
          <p:cNvSpPr>
            <a:spLocks noChangeShapeType="1"/>
          </p:cNvSpPr>
          <p:nvPr/>
        </p:nvSpPr>
        <p:spPr bwMode="auto">
          <a:xfrm flipH="1" flipV="1">
            <a:off x="7162800" y="3200400"/>
            <a:ext cx="228600" cy="2057400"/>
          </a:xfrm>
          <a:prstGeom prst="line">
            <a:avLst/>
          </a:prstGeom>
          <a:noFill/>
          <a:ln w="57150" cmpd="sng">
            <a:solidFill>
              <a:schemeClr val="tx1"/>
            </a:solidFill>
            <a:prstDash val="sysDot"/>
            <a:round/>
            <a:headEnd/>
            <a:tailEnd type="triangle" w="med" len="med"/>
          </a:ln>
          <a:effectLst/>
        </p:spPr>
        <p:txBody>
          <a:bodyPr>
            <a:prstTxWarp prst="textNoShape">
              <a:avLst/>
            </a:prstTxWarp>
          </a:bodyPr>
          <a:lstStyle/>
          <a:p>
            <a:endParaRPr lang="en-US"/>
          </a:p>
        </p:txBody>
      </p:sp>
      <p:sp>
        <p:nvSpPr>
          <p:cNvPr id="92" name="Date Placeholder 91"/>
          <p:cNvSpPr>
            <a:spLocks noGrp="1"/>
          </p:cNvSpPr>
          <p:nvPr>
            <p:ph type="dt" sz="half" idx="10"/>
          </p:nvPr>
        </p:nvSpPr>
        <p:spPr/>
        <p:txBody>
          <a:bodyPr/>
          <a:lstStyle/>
          <a:p>
            <a:pPr>
              <a:defRPr/>
            </a:pPr>
            <a:r>
              <a:rPr lang="en-US" altLang="zh-TW" smtClean="0"/>
              <a:t>12/5/14 @ CC</a:t>
            </a:r>
            <a:endParaRPr lang="en-US"/>
          </a:p>
        </p:txBody>
      </p:sp>
      <p:sp>
        <p:nvSpPr>
          <p:cNvPr id="93" name="Slide Number Placeholder 92"/>
          <p:cNvSpPr>
            <a:spLocks noGrp="1"/>
          </p:cNvSpPr>
          <p:nvPr>
            <p:ph type="sldNum" sz="quarter" idx="12"/>
          </p:nvPr>
        </p:nvSpPr>
        <p:spPr/>
        <p:txBody>
          <a:bodyPr/>
          <a:lstStyle/>
          <a:p>
            <a:fld id="{BFDE0793-3E8D-4549-B5DB-0E30B928D823}" type="slidenum">
              <a:rPr lang="en-US" smtClean="0"/>
              <a:pPr/>
              <a:t>11</a:t>
            </a:fld>
            <a:endParaRPr lang="en-US"/>
          </a:p>
        </p:txBody>
      </p:sp>
      <p:sp>
        <p:nvSpPr>
          <p:cNvPr id="94" name="Footer Placeholder 93"/>
          <p:cNvSpPr>
            <a:spLocks noGrp="1"/>
          </p:cNvSpPr>
          <p:nvPr>
            <p:ph type="ftr" sz="quarter" idx="11"/>
          </p:nvPr>
        </p:nvSpPr>
        <p:spPr/>
        <p:txBody>
          <a:bodyPr/>
          <a:lstStyle/>
          <a:p>
            <a:pPr>
              <a:defRPr/>
            </a:pPr>
            <a:r>
              <a:rPr lang="en-US" smtClean="0"/>
              <a:t>Intrusion Tolerance and Cloud /  Edward Chow</a:t>
            </a:r>
            <a:endParaRPr lang="en-US"/>
          </a:p>
        </p:txBody>
      </p:sp>
      <p:sp>
        <p:nvSpPr>
          <p:cNvPr id="843839" name="Line 63"/>
          <p:cNvSpPr>
            <a:spLocks noChangeShapeType="1"/>
          </p:cNvSpPr>
          <p:nvPr/>
        </p:nvSpPr>
        <p:spPr bwMode="auto">
          <a:xfrm flipH="1">
            <a:off x="5775325" y="1889125"/>
            <a:ext cx="452438" cy="1336675"/>
          </a:xfrm>
          <a:prstGeom prst="line">
            <a:avLst/>
          </a:prstGeom>
          <a:noFill/>
          <a:ln w="57150" cmpd="sng">
            <a:solidFill>
              <a:srgbClr val="CCFFCC"/>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457200" y="152400"/>
            <a:ext cx="8305800" cy="6248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99747" name="Rectangle 3"/>
          <p:cNvSpPr>
            <a:spLocks noGrp="1" noChangeArrowheads="1"/>
          </p:cNvSpPr>
          <p:nvPr>
            <p:ph type="title"/>
          </p:nvPr>
        </p:nvSpPr>
        <p:spPr>
          <a:xfrm>
            <a:off x="-152400" y="3200400"/>
            <a:ext cx="1981200" cy="1143000"/>
          </a:xfrm>
        </p:spPr>
        <p:txBody>
          <a:bodyPr/>
          <a:lstStyle/>
          <a:p>
            <a:r>
              <a:rPr lang="en-US" sz="3200"/>
              <a:t>SCOLD</a:t>
            </a:r>
            <a:br>
              <a:rPr lang="en-US" sz="3200"/>
            </a:br>
            <a:r>
              <a:rPr lang="en-US" sz="3200"/>
              <a:t>Phase1</a:t>
            </a:r>
          </a:p>
        </p:txBody>
      </p:sp>
      <p:sp>
        <p:nvSpPr>
          <p:cNvPr id="799749" name="Rectangle 5"/>
          <p:cNvSpPr>
            <a:spLocks noChangeArrowheads="1"/>
          </p:cNvSpPr>
          <p:nvPr/>
        </p:nvSpPr>
        <p:spPr bwMode="auto">
          <a:xfrm>
            <a:off x="2522538" y="2327275"/>
            <a:ext cx="996950" cy="500063"/>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DNS1</a:t>
            </a:r>
            <a:endParaRPr lang="en-US" sz="1600"/>
          </a:p>
        </p:txBody>
      </p:sp>
      <p:sp>
        <p:nvSpPr>
          <p:cNvPr id="799750" name="Text Box 6"/>
          <p:cNvSpPr txBox="1">
            <a:spLocks noChangeArrowheads="1"/>
          </p:cNvSpPr>
          <p:nvPr/>
        </p:nvSpPr>
        <p:spPr bwMode="auto">
          <a:xfrm>
            <a:off x="8599488" y="461963"/>
            <a:ext cx="544512" cy="403225"/>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799751" name="Rectangle 7"/>
          <p:cNvSpPr>
            <a:spLocks noChangeArrowheads="1"/>
          </p:cNvSpPr>
          <p:nvPr/>
        </p:nvSpPr>
        <p:spPr bwMode="auto">
          <a:xfrm>
            <a:off x="2667000" y="5867400"/>
            <a:ext cx="1023938" cy="465138"/>
          </a:xfrm>
          <a:prstGeom prst="rect">
            <a:avLst/>
          </a:prstGeom>
          <a:solidFill>
            <a:srgbClr val="B2B2B2"/>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Victim</a:t>
            </a:r>
            <a:endParaRPr lang="en-US" sz="1600"/>
          </a:p>
        </p:txBody>
      </p:sp>
      <p:sp>
        <p:nvSpPr>
          <p:cNvPr id="799752" name="Line 8"/>
          <p:cNvSpPr>
            <a:spLocks noChangeShapeType="1"/>
          </p:cNvSpPr>
          <p:nvPr/>
        </p:nvSpPr>
        <p:spPr bwMode="auto">
          <a:xfrm>
            <a:off x="859948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53" name="Line 9"/>
          <p:cNvSpPr>
            <a:spLocks noChangeShapeType="1"/>
          </p:cNvSpPr>
          <p:nvPr/>
        </p:nvSpPr>
        <p:spPr bwMode="auto">
          <a:xfrm>
            <a:off x="5864225" y="620713"/>
            <a:ext cx="273526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54" name="Line 10"/>
          <p:cNvSpPr>
            <a:spLocks noChangeShapeType="1"/>
          </p:cNvSpPr>
          <p:nvPr/>
        </p:nvSpPr>
        <p:spPr bwMode="auto">
          <a:xfrm>
            <a:off x="1352550" y="1239838"/>
            <a:ext cx="204788"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799756" name="Rectangle 12"/>
          <p:cNvSpPr>
            <a:spLocks noChangeArrowheads="1"/>
          </p:cNvSpPr>
          <p:nvPr/>
        </p:nvSpPr>
        <p:spPr bwMode="auto">
          <a:xfrm>
            <a:off x="16240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57" name="Rectangle 13"/>
          <p:cNvSpPr>
            <a:spLocks noChangeArrowheads="1"/>
          </p:cNvSpPr>
          <p:nvPr/>
        </p:nvSpPr>
        <p:spPr bwMode="auto">
          <a:xfrm>
            <a:off x="11461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58" name="Rectangle 14"/>
          <p:cNvSpPr>
            <a:spLocks noChangeArrowheads="1"/>
          </p:cNvSpPr>
          <p:nvPr/>
        </p:nvSpPr>
        <p:spPr bwMode="auto">
          <a:xfrm>
            <a:off x="2105025"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59" name="Rectangle 15"/>
          <p:cNvSpPr>
            <a:spLocks noChangeArrowheads="1"/>
          </p:cNvSpPr>
          <p:nvPr/>
        </p:nvSpPr>
        <p:spPr bwMode="auto">
          <a:xfrm>
            <a:off x="28559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60" name="Rectangle 16"/>
          <p:cNvSpPr>
            <a:spLocks noChangeArrowheads="1"/>
          </p:cNvSpPr>
          <p:nvPr/>
        </p:nvSpPr>
        <p:spPr bwMode="auto">
          <a:xfrm>
            <a:off x="3538538"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799761" name="Rectangle 17"/>
          <p:cNvSpPr>
            <a:spLocks noChangeArrowheads="1"/>
          </p:cNvSpPr>
          <p:nvPr/>
        </p:nvSpPr>
        <p:spPr bwMode="auto">
          <a:xfrm>
            <a:off x="4019550"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799762" name="Rectangle 18"/>
          <p:cNvSpPr>
            <a:spLocks noChangeArrowheads="1"/>
          </p:cNvSpPr>
          <p:nvPr/>
        </p:nvSpPr>
        <p:spPr bwMode="auto">
          <a:xfrm>
            <a:off x="4497388" y="774700"/>
            <a:ext cx="409575"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799763" name="Rectangle 19"/>
          <p:cNvSpPr>
            <a:spLocks noChangeArrowheads="1"/>
          </p:cNvSpPr>
          <p:nvPr/>
        </p:nvSpPr>
        <p:spPr bwMode="auto">
          <a:xfrm>
            <a:off x="5318125"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799764" name="Rectangle 20"/>
          <p:cNvSpPr>
            <a:spLocks noChangeArrowheads="1"/>
          </p:cNvSpPr>
          <p:nvPr/>
        </p:nvSpPr>
        <p:spPr bwMode="auto">
          <a:xfrm>
            <a:off x="5930900"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65" name="Rectangle 21"/>
          <p:cNvSpPr>
            <a:spLocks noChangeArrowheads="1"/>
          </p:cNvSpPr>
          <p:nvPr/>
        </p:nvSpPr>
        <p:spPr bwMode="auto">
          <a:xfrm>
            <a:off x="641032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66" name="Rectangle 22"/>
          <p:cNvSpPr>
            <a:spLocks noChangeArrowheads="1"/>
          </p:cNvSpPr>
          <p:nvPr/>
        </p:nvSpPr>
        <p:spPr bwMode="auto">
          <a:xfrm>
            <a:off x="6888163"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799767" name="Rectangle 23"/>
          <p:cNvSpPr>
            <a:spLocks noChangeArrowheads="1"/>
          </p:cNvSpPr>
          <p:nvPr/>
        </p:nvSpPr>
        <p:spPr bwMode="auto">
          <a:xfrm>
            <a:off x="7367588"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68" name="Rectangle 24"/>
          <p:cNvSpPr>
            <a:spLocks noChangeArrowheads="1"/>
          </p:cNvSpPr>
          <p:nvPr/>
        </p:nvSpPr>
        <p:spPr bwMode="auto">
          <a:xfrm>
            <a:off x="81184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799769" name="Line 25"/>
          <p:cNvSpPr>
            <a:spLocks noChangeShapeType="1"/>
          </p:cNvSpPr>
          <p:nvPr/>
        </p:nvSpPr>
        <p:spPr bwMode="auto">
          <a:xfrm>
            <a:off x="58642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0" name="Line 26"/>
          <p:cNvSpPr>
            <a:spLocks noChangeShapeType="1"/>
          </p:cNvSpPr>
          <p:nvPr/>
        </p:nvSpPr>
        <p:spPr bwMode="auto">
          <a:xfrm>
            <a:off x="3471863" y="620713"/>
            <a:ext cx="2324100"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1" name="Line 27"/>
          <p:cNvSpPr>
            <a:spLocks noChangeShapeType="1"/>
          </p:cNvSpPr>
          <p:nvPr/>
        </p:nvSpPr>
        <p:spPr bwMode="auto">
          <a:xfrm>
            <a:off x="1216025" y="620713"/>
            <a:ext cx="211931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2" name="Line 28"/>
          <p:cNvSpPr>
            <a:spLocks noChangeShapeType="1"/>
          </p:cNvSpPr>
          <p:nvPr/>
        </p:nvSpPr>
        <p:spPr bwMode="auto">
          <a:xfrm>
            <a:off x="57959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3" name="Line 29"/>
          <p:cNvSpPr>
            <a:spLocks noChangeShapeType="1"/>
          </p:cNvSpPr>
          <p:nvPr/>
        </p:nvSpPr>
        <p:spPr bwMode="auto">
          <a:xfrm>
            <a:off x="34718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4" name="Line 30"/>
          <p:cNvSpPr>
            <a:spLocks noChangeShapeType="1"/>
          </p:cNvSpPr>
          <p:nvPr/>
        </p:nvSpPr>
        <p:spPr bwMode="auto">
          <a:xfrm>
            <a:off x="333533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5" name="Line 31"/>
          <p:cNvSpPr>
            <a:spLocks noChangeShapeType="1"/>
          </p:cNvSpPr>
          <p:nvPr/>
        </p:nvSpPr>
        <p:spPr bwMode="auto">
          <a:xfrm>
            <a:off x="12160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6" name="Text Box 32"/>
          <p:cNvSpPr txBox="1">
            <a:spLocks noChangeArrowheads="1"/>
          </p:cNvSpPr>
          <p:nvPr/>
        </p:nvSpPr>
        <p:spPr bwMode="auto">
          <a:xfrm>
            <a:off x="1622425" y="152400"/>
            <a:ext cx="1370013" cy="398463"/>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net-a.mil</a:t>
            </a:r>
            <a:endParaRPr lang="en-US" sz="1800" b="0"/>
          </a:p>
        </p:txBody>
      </p:sp>
      <p:sp>
        <p:nvSpPr>
          <p:cNvPr id="799777" name="Line 33"/>
          <p:cNvSpPr>
            <a:spLocks noChangeShapeType="1"/>
          </p:cNvSpPr>
          <p:nvPr/>
        </p:nvSpPr>
        <p:spPr bwMode="auto">
          <a:xfrm>
            <a:off x="2241550"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8" name="Line 34"/>
          <p:cNvSpPr>
            <a:spLocks noChangeShapeType="1"/>
          </p:cNvSpPr>
          <p:nvPr/>
        </p:nvSpPr>
        <p:spPr bwMode="auto">
          <a:xfrm>
            <a:off x="4497388"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79" name="Text Box 35"/>
          <p:cNvSpPr txBox="1">
            <a:spLocks noChangeArrowheads="1"/>
          </p:cNvSpPr>
          <p:nvPr/>
        </p:nvSpPr>
        <p:spPr bwMode="auto">
          <a:xfrm>
            <a:off x="3886200" y="134938"/>
            <a:ext cx="1362075"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net-b.mil</a:t>
            </a:r>
            <a:endParaRPr lang="en-US" sz="1800"/>
          </a:p>
        </p:txBody>
      </p:sp>
      <p:sp>
        <p:nvSpPr>
          <p:cNvPr id="799780" name="Line 36"/>
          <p:cNvSpPr>
            <a:spLocks noChangeShapeType="1"/>
          </p:cNvSpPr>
          <p:nvPr/>
        </p:nvSpPr>
        <p:spPr bwMode="auto">
          <a:xfrm>
            <a:off x="6956425"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799781" name="Text Box 37"/>
          <p:cNvSpPr txBox="1">
            <a:spLocks noChangeArrowheads="1"/>
          </p:cNvSpPr>
          <p:nvPr/>
        </p:nvSpPr>
        <p:spPr bwMode="auto">
          <a:xfrm>
            <a:off x="6270625" y="134938"/>
            <a:ext cx="1370013"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net-c.mil</a:t>
            </a:r>
            <a:endParaRPr lang="en-US" sz="1800"/>
          </a:p>
        </p:txBody>
      </p:sp>
      <p:sp>
        <p:nvSpPr>
          <p:cNvPr id="799782" name="Rectangle 38"/>
          <p:cNvSpPr>
            <a:spLocks noChangeArrowheads="1"/>
          </p:cNvSpPr>
          <p:nvPr/>
        </p:nvSpPr>
        <p:spPr bwMode="auto">
          <a:xfrm>
            <a:off x="4838700" y="2327275"/>
            <a:ext cx="900113" cy="466725"/>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DNS2</a:t>
            </a:r>
            <a:endParaRPr lang="en-US" sz="1600"/>
          </a:p>
        </p:txBody>
      </p:sp>
      <p:sp>
        <p:nvSpPr>
          <p:cNvPr id="799783" name="Rectangle 39"/>
          <p:cNvSpPr>
            <a:spLocks noChangeArrowheads="1"/>
          </p:cNvSpPr>
          <p:nvPr/>
        </p:nvSpPr>
        <p:spPr bwMode="auto">
          <a:xfrm>
            <a:off x="7508875" y="2251075"/>
            <a:ext cx="884238" cy="465138"/>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DNS3</a:t>
            </a:r>
            <a:endParaRPr lang="en-US" sz="1600"/>
          </a:p>
        </p:txBody>
      </p:sp>
      <p:sp>
        <p:nvSpPr>
          <p:cNvPr id="799784" name="Line 40"/>
          <p:cNvSpPr>
            <a:spLocks noChangeShapeType="1"/>
          </p:cNvSpPr>
          <p:nvPr/>
        </p:nvSpPr>
        <p:spPr bwMode="auto">
          <a:xfrm>
            <a:off x="1900238" y="3182938"/>
            <a:ext cx="1909762" cy="1476375"/>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799794" name="Text Box 50"/>
          <p:cNvSpPr txBox="1">
            <a:spLocks noChangeArrowheads="1"/>
          </p:cNvSpPr>
          <p:nvPr/>
        </p:nvSpPr>
        <p:spPr bwMode="auto">
          <a:xfrm>
            <a:off x="2514600" y="698500"/>
            <a:ext cx="544513"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799795" name="Text Box 51"/>
          <p:cNvSpPr txBox="1">
            <a:spLocks noChangeArrowheads="1"/>
          </p:cNvSpPr>
          <p:nvPr/>
        </p:nvSpPr>
        <p:spPr bwMode="auto">
          <a:xfrm>
            <a:off x="7778750" y="698500"/>
            <a:ext cx="547688"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799796" name="Text Box 52"/>
          <p:cNvSpPr txBox="1">
            <a:spLocks noChangeArrowheads="1"/>
          </p:cNvSpPr>
          <p:nvPr/>
        </p:nvSpPr>
        <p:spPr bwMode="auto">
          <a:xfrm>
            <a:off x="4975225" y="698500"/>
            <a:ext cx="546100"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799797" name="Oval 53"/>
          <p:cNvSpPr>
            <a:spLocks noChangeArrowheads="1"/>
          </p:cNvSpPr>
          <p:nvPr/>
        </p:nvSpPr>
        <p:spPr bwMode="auto">
          <a:xfrm>
            <a:off x="142081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799798" name="Oval 54"/>
          <p:cNvSpPr>
            <a:spLocks noChangeArrowheads="1"/>
          </p:cNvSpPr>
          <p:nvPr/>
        </p:nvSpPr>
        <p:spPr bwMode="auto">
          <a:xfrm>
            <a:off x="367506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799799" name="Oval 55"/>
          <p:cNvSpPr>
            <a:spLocks noChangeArrowheads="1"/>
          </p:cNvSpPr>
          <p:nvPr/>
        </p:nvSpPr>
        <p:spPr bwMode="auto">
          <a:xfrm>
            <a:off x="6342063" y="2716213"/>
            <a:ext cx="546100"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799800" name="Line 56"/>
          <p:cNvSpPr>
            <a:spLocks noChangeShapeType="1"/>
          </p:cNvSpPr>
          <p:nvPr/>
        </p:nvSpPr>
        <p:spPr bwMode="auto">
          <a:xfrm flipH="1">
            <a:off x="1693863" y="1239838"/>
            <a:ext cx="136525"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799801" name="Line 57"/>
          <p:cNvSpPr>
            <a:spLocks noChangeShapeType="1"/>
          </p:cNvSpPr>
          <p:nvPr/>
        </p:nvSpPr>
        <p:spPr bwMode="auto">
          <a:xfrm flipH="1">
            <a:off x="1763713" y="1239838"/>
            <a:ext cx="544512"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799802" name="Line 58"/>
          <p:cNvSpPr>
            <a:spLocks noChangeShapeType="1"/>
          </p:cNvSpPr>
          <p:nvPr/>
        </p:nvSpPr>
        <p:spPr bwMode="auto">
          <a:xfrm flipH="1">
            <a:off x="1830388" y="1239838"/>
            <a:ext cx="1162050"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799803" name="Oval 59"/>
          <p:cNvSpPr>
            <a:spLocks noChangeArrowheads="1"/>
          </p:cNvSpPr>
          <p:nvPr/>
        </p:nvSpPr>
        <p:spPr bwMode="auto">
          <a:xfrm>
            <a:off x="3581400" y="4648200"/>
            <a:ext cx="609600" cy="6191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800">
                <a:solidFill>
                  <a:srgbClr val="000000"/>
                </a:solidFill>
                <a:latin typeface="Arial" pitchFamily="-108" charset="0"/>
              </a:rPr>
              <a:t>R</a:t>
            </a:r>
            <a:endParaRPr lang="en-US" sz="1800"/>
          </a:p>
        </p:txBody>
      </p:sp>
      <p:sp>
        <p:nvSpPr>
          <p:cNvPr id="799804" name="Line 60"/>
          <p:cNvSpPr>
            <a:spLocks noChangeShapeType="1"/>
          </p:cNvSpPr>
          <p:nvPr/>
        </p:nvSpPr>
        <p:spPr bwMode="auto">
          <a:xfrm>
            <a:off x="3744913" y="1239838"/>
            <a:ext cx="136525"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799805" name="Line 61"/>
          <p:cNvSpPr>
            <a:spLocks noChangeShapeType="1"/>
          </p:cNvSpPr>
          <p:nvPr/>
        </p:nvSpPr>
        <p:spPr bwMode="auto">
          <a:xfrm flipH="1">
            <a:off x="3949700" y="1239838"/>
            <a:ext cx="684213"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799806" name="Line 62"/>
          <p:cNvSpPr>
            <a:spLocks noChangeShapeType="1"/>
          </p:cNvSpPr>
          <p:nvPr/>
        </p:nvSpPr>
        <p:spPr bwMode="auto">
          <a:xfrm>
            <a:off x="6070600" y="1239838"/>
            <a:ext cx="544513"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799807" name="Line 63"/>
          <p:cNvSpPr>
            <a:spLocks noChangeShapeType="1"/>
          </p:cNvSpPr>
          <p:nvPr/>
        </p:nvSpPr>
        <p:spPr bwMode="auto">
          <a:xfrm>
            <a:off x="6615113" y="1239838"/>
            <a:ext cx="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799808" name="Line 64"/>
          <p:cNvSpPr>
            <a:spLocks noChangeShapeType="1"/>
          </p:cNvSpPr>
          <p:nvPr/>
        </p:nvSpPr>
        <p:spPr bwMode="auto">
          <a:xfrm flipH="1">
            <a:off x="6615113" y="1239838"/>
            <a:ext cx="477837"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799809" name="Line 65"/>
          <p:cNvSpPr>
            <a:spLocks noChangeShapeType="1"/>
          </p:cNvSpPr>
          <p:nvPr/>
        </p:nvSpPr>
        <p:spPr bwMode="auto">
          <a:xfrm flipH="1">
            <a:off x="6615113" y="1239838"/>
            <a:ext cx="88900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799810" name="Line 66"/>
          <p:cNvSpPr>
            <a:spLocks noChangeShapeType="1"/>
          </p:cNvSpPr>
          <p:nvPr/>
        </p:nvSpPr>
        <p:spPr bwMode="auto">
          <a:xfrm flipH="1">
            <a:off x="6615113" y="1239838"/>
            <a:ext cx="1639887"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799814" name="Line 70"/>
          <p:cNvSpPr>
            <a:spLocks noChangeShapeType="1"/>
          </p:cNvSpPr>
          <p:nvPr/>
        </p:nvSpPr>
        <p:spPr bwMode="auto">
          <a:xfrm>
            <a:off x="4130675" y="5159375"/>
            <a:ext cx="2117725" cy="250825"/>
          </a:xfrm>
          <a:prstGeom prst="line">
            <a:avLst/>
          </a:prstGeom>
          <a:noFill/>
          <a:ln w="38100">
            <a:solidFill>
              <a:srgbClr val="9900CC"/>
            </a:solidFill>
            <a:round/>
            <a:headEnd/>
            <a:tailEnd type="triangle" w="med" len="med"/>
          </a:ln>
        </p:spPr>
        <p:txBody>
          <a:bodyPr anchor="ctr">
            <a:prstTxWarp prst="textNoShape">
              <a:avLst/>
            </a:prstTxWarp>
          </a:bodyPr>
          <a:lstStyle/>
          <a:p>
            <a:endParaRPr lang="en-US"/>
          </a:p>
        </p:txBody>
      </p:sp>
      <p:sp>
        <p:nvSpPr>
          <p:cNvPr id="799819" name="Oval 75"/>
          <p:cNvSpPr>
            <a:spLocks noChangeArrowheads="1"/>
          </p:cNvSpPr>
          <p:nvPr/>
        </p:nvSpPr>
        <p:spPr bwMode="auto">
          <a:xfrm>
            <a:off x="1624013" y="3881438"/>
            <a:ext cx="892175" cy="541337"/>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799820" name="Text Box 76"/>
          <p:cNvSpPr txBox="1">
            <a:spLocks noChangeArrowheads="1"/>
          </p:cNvSpPr>
          <p:nvPr/>
        </p:nvSpPr>
        <p:spPr bwMode="auto">
          <a:xfrm>
            <a:off x="1676400" y="3962400"/>
            <a:ext cx="1028700"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Proxy1</a:t>
            </a:r>
            <a:endParaRPr lang="en-US" sz="1600"/>
          </a:p>
        </p:txBody>
      </p:sp>
      <p:sp>
        <p:nvSpPr>
          <p:cNvPr id="799821" name="Oval 77"/>
          <p:cNvSpPr>
            <a:spLocks noChangeArrowheads="1"/>
          </p:cNvSpPr>
          <p:nvPr/>
        </p:nvSpPr>
        <p:spPr bwMode="auto">
          <a:xfrm>
            <a:off x="4038600" y="3581400"/>
            <a:ext cx="889000" cy="542925"/>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799822" name="Text Box 78"/>
          <p:cNvSpPr txBox="1">
            <a:spLocks noChangeArrowheads="1"/>
          </p:cNvSpPr>
          <p:nvPr/>
        </p:nvSpPr>
        <p:spPr bwMode="auto">
          <a:xfrm>
            <a:off x="4079875" y="3657600"/>
            <a:ext cx="1025525" cy="39846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Proxy2</a:t>
            </a:r>
            <a:endParaRPr lang="en-US" sz="1600"/>
          </a:p>
        </p:txBody>
      </p:sp>
      <p:sp>
        <p:nvSpPr>
          <p:cNvPr id="799823" name="Oval 79"/>
          <p:cNvSpPr>
            <a:spLocks noChangeArrowheads="1"/>
          </p:cNvSpPr>
          <p:nvPr/>
        </p:nvSpPr>
        <p:spPr bwMode="auto">
          <a:xfrm>
            <a:off x="6203950" y="3733800"/>
            <a:ext cx="889000" cy="544513"/>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799824" name="Text Box 80"/>
          <p:cNvSpPr txBox="1">
            <a:spLocks noChangeArrowheads="1"/>
          </p:cNvSpPr>
          <p:nvPr/>
        </p:nvSpPr>
        <p:spPr bwMode="auto">
          <a:xfrm>
            <a:off x="6248400" y="3810000"/>
            <a:ext cx="1027113" cy="401638"/>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Proxy3</a:t>
            </a:r>
            <a:endParaRPr lang="en-US" sz="1600"/>
          </a:p>
        </p:txBody>
      </p:sp>
      <p:sp>
        <p:nvSpPr>
          <p:cNvPr id="799826" name="Oval 82"/>
          <p:cNvSpPr>
            <a:spLocks noChangeArrowheads="1"/>
          </p:cNvSpPr>
          <p:nvPr/>
        </p:nvSpPr>
        <p:spPr bwMode="auto">
          <a:xfrm>
            <a:off x="4497388" y="4659313"/>
            <a:ext cx="598487" cy="541337"/>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R2</a:t>
            </a:r>
            <a:endParaRPr lang="en-US" sz="1600"/>
          </a:p>
        </p:txBody>
      </p:sp>
      <p:sp>
        <p:nvSpPr>
          <p:cNvPr id="799827" name="Oval 83"/>
          <p:cNvSpPr>
            <a:spLocks noChangeArrowheads="1"/>
          </p:cNvSpPr>
          <p:nvPr/>
        </p:nvSpPr>
        <p:spPr bwMode="auto">
          <a:xfrm>
            <a:off x="2682875" y="4659313"/>
            <a:ext cx="700088" cy="5302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R1</a:t>
            </a:r>
            <a:endParaRPr lang="en-US" sz="1600"/>
          </a:p>
        </p:txBody>
      </p:sp>
      <p:sp>
        <p:nvSpPr>
          <p:cNvPr id="799828" name="Oval 84"/>
          <p:cNvSpPr>
            <a:spLocks noChangeArrowheads="1"/>
          </p:cNvSpPr>
          <p:nvPr/>
        </p:nvSpPr>
        <p:spPr bwMode="auto">
          <a:xfrm>
            <a:off x="5353050" y="4659313"/>
            <a:ext cx="708025" cy="500062"/>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R3</a:t>
            </a:r>
            <a:endParaRPr lang="en-US" sz="1600"/>
          </a:p>
        </p:txBody>
      </p:sp>
      <p:sp>
        <p:nvSpPr>
          <p:cNvPr id="799829" name="Text Box 85"/>
          <p:cNvSpPr txBox="1">
            <a:spLocks noChangeArrowheads="1"/>
          </p:cNvSpPr>
          <p:nvPr/>
        </p:nvSpPr>
        <p:spPr bwMode="auto">
          <a:xfrm>
            <a:off x="2895600" y="4267200"/>
            <a:ext cx="979488"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block</a:t>
            </a:r>
            <a:endParaRPr lang="en-US" sz="1600"/>
          </a:p>
        </p:txBody>
      </p:sp>
      <p:sp>
        <p:nvSpPr>
          <p:cNvPr id="799830" name="Line 86"/>
          <p:cNvSpPr>
            <a:spLocks noChangeShapeType="1"/>
          </p:cNvSpPr>
          <p:nvPr/>
        </p:nvSpPr>
        <p:spPr bwMode="auto">
          <a:xfrm>
            <a:off x="3886200" y="3352800"/>
            <a:ext cx="0" cy="1219200"/>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799833" name="Line 89"/>
          <p:cNvSpPr>
            <a:spLocks noChangeShapeType="1"/>
          </p:cNvSpPr>
          <p:nvPr/>
        </p:nvSpPr>
        <p:spPr bwMode="auto">
          <a:xfrm flipH="1">
            <a:off x="3970338" y="3105150"/>
            <a:ext cx="2439987" cy="1554163"/>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799837" name="Text Box 93"/>
          <p:cNvSpPr txBox="1">
            <a:spLocks noChangeArrowheads="1"/>
          </p:cNvSpPr>
          <p:nvPr/>
        </p:nvSpPr>
        <p:spPr bwMode="auto">
          <a:xfrm>
            <a:off x="6248400" y="5068888"/>
            <a:ext cx="1447800" cy="646112"/>
          </a:xfrm>
          <a:prstGeom prst="rect">
            <a:avLst/>
          </a:prstGeom>
          <a:solidFill>
            <a:srgbClr val="EFF42A"/>
          </a:solidFill>
          <a:ln w="9525">
            <a:solidFill>
              <a:srgbClr val="000000"/>
            </a:solidFill>
            <a:miter lim="800000"/>
            <a:headEnd/>
            <a:tailEnd/>
          </a:ln>
        </p:spPr>
        <p:txBody>
          <a:bodyPr>
            <a:prstTxWarp prst="textNoShape">
              <a:avLst/>
            </a:prstTxWarp>
          </a:bodyPr>
          <a:lstStyle/>
          <a:p>
            <a:r>
              <a:rPr lang="en-US" sz="1800" b="0"/>
              <a:t>Reroute</a:t>
            </a:r>
            <a:br>
              <a:rPr lang="en-US" sz="1800" b="0"/>
            </a:br>
            <a:r>
              <a:rPr lang="en-US" sz="1800" b="0"/>
              <a:t>Coordinator</a:t>
            </a:r>
            <a:endParaRPr lang="en-US" sz="1800"/>
          </a:p>
        </p:txBody>
      </p:sp>
      <p:sp>
        <p:nvSpPr>
          <p:cNvPr id="799838" name="Line 94"/>
          <p:cNvSpPr>
            <a:spLocks noChangeShapeType="1"/>
          </p:cNvSpPr>
          <p:nvPr/>
        </p:nvSpPr>
        <p:spPr bwMode="auto">
          <a:xfrm>
            <a:off x="914400" y="5491163"/>
            <a:ext cx="4826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799839" name="Text Box 95"/>
          <p:cNvSpPr txBox="1">
            <a:spLocks noChangeArrowheads="1"/>
          </p:cNvSpPr>
          <p:nvPr/>
        </p:nvSpPr>
        <p:spPr bwMode="auto">
          <a:xfrm>
            <a:off x="1397000" y="532447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Attack Traffic</a:t>
            </a:r>
            <a:endParaRPr lang="en-US" sz="1600"/>
          </a:p>
        </p:txBody>
      </p:sp>
      <p:sp>
        <p:nvSpPr>
          <p:cNvPr id="799840" name="Line 96"/>
          <p:cNvSpPr>
            <a:spLocks noChangeShapeType="1"/>
          </p:cNvSpPr>
          <p:nvPr/>
        </p:nvSpPr>
        <p:spPr bwMode="auto">
          <a:xfrm>
            <a:off x="914400" y="5713413"/>
            <a:ext cx="482600"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799841" name="Text Box 97"/>
          <p:cNvSpPr txBox="1">
            <a:spLocks noChangeArrowheads="1"/>
          </p:cNvSpPr>
          <p:nvPr/>
        </p:nvSpPr>
        <p:spPr bwMode="auto">
          <a:xfrm>
            <a:off x="1397000" y="554672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Client Traffic</a:t>
            </a:r>
            <a:endParaRPr lang="en-US" sz="1600"/>
          </a:p>
        </p:txBody>
      </p:sp>
      <p:sp>
        <p:nvSpPr>
          <p:cNvPr id="799844" name="Text Box 100"/>
          <p:cNvSpPr txBox="1">
            <a:spLocks noChangeArrowheads="1"/>
          </p:cNvSpPr>
          <p:nvPr/>
        </p:nvSpPr>
        <p:spPr bwMode="auto">
          <a:xfrm>
            <a:off x="3505200" y="5302250"/>
            <a:ext cx="4572000" cy="1098550"/>
          </a:xfrm>
          <a:prstGeom prst="rect">
            <a:avLst/>
          </a:prstGeom>
          <a:noFill/>
          <a:ln w="9525">
            <a:noFill/>
            <a:miter lim="800000"/>
            <a:headEnd/>
            <a:tailEnd/>
          </a:ln>
        </p:spPr>
        <p:txBody>
          <a:bodyPr>
            <a:prstTxWarp prst="textNoShape">
              <a:avLst/>
            </a:prstTxWarp>
          </a:bodyPr>
          <a:lstStyle/>
          <a:p>
            <a:pPr algn="l"/>
            <a:r>
              <a:rPr lang="en-US" sz="1600">
                <a:solidFill>
                  <a:srgbClr val="9900CC"/>
                </a:solidFill>
                <a:latin typeface="Arial" pitchFamily="-108" charset="0"/>
              </a:rPr>
              <a:t>1. IDS detects intrusion</a:t>
            </a:r>
          </a:p>
          <a:p>
            <a:pPr algn="l"/>
            <a:r>
              <a:rPr lang="en-US" sz="1600">
                <a:solidFill>
                  <a:srgbClr val="9900CC"/>
                </a:solidFill>
                <a:latin typeface="Arial" pitchFamily="-108" charset="0"/>
              </a:rPr>
              <a:t>    Blocks Attack Traffic</a:t>
            </a:r>
          </a:p>
          <a:p>
            <a:pPr algn="l"/>
            <a:r>
              <a:rPr lang="en-US" sz="1600">
                <a:solidFill>
                  <a:srgbClr val="9900CC"/>
                </a:solidFill>
                <a:latin typeface="Arial" pitchFamily="-108" charset="0"/>
              </a:rPr>
              <a:t>    Sends distress call to </a:t>
            </a:r>
            <a:r>
              <a:rPr lang="en-US" sz="1600">
                <a:solidFill>
                  <a:srgbClr val="9900CC"/>
                </a:solidFill>
              </a:rPr>
              <a:t>Reroute Coordinator</a:t>
            </a:r>
          </a:p>
        </p:txBody>
      </p:sp>
      <p:sp>
        <p:nvSpPr>
          <p:cNvPr id="799848" name="Line 104"/>
          <p:cNvSpPr>
            <a:spLocks noChangeShapeType="1"/>
          </p:cNvSpPr>
          <p:nvPr/>
        </p:nvSpPr>
        <p:spPr bwMode="auto">
          <a:xfrm flipH="1">
            <a:off x="3276600" y="5105400"/>
            <a:ext cx="381000" cy="762000"/>
          </a:xfrm>
          <a:prstGeom prst="line">
            <a:avLst/>
          </a:prstGeom>
          <a:noFill/>
          <a:ln w="19050">
            <a:solidFill>
              <a:srgbClr val="333399"/>
            </a:solidFill>
            <a:round/>
            <a:headEnd/>
            <a:tailEnd type="triangle" w="med" len="med"/>
          </a:ln>
        </p:spPr>
        <p:txBody>
          <a:bodyPr anchor="ctr">
            <a:prstTxWarp prst="textNoShape">
              <a:avLst/>
            </a:prstTxWarp>
          </a:bodyPr>
          <a:lstStyle/>
          <a:p>
            <a:endParaRPr lang="en-US"/>
          </a:p>
        </p:txBody>
      </p:sp>
      <p:sp>
        <p:nvSpPr>
          <p:cNvPr id="799849" name="Text Box 105"/>
          <p:cNvSpPr txBox="1">
            <a:spLocks noChangeArrowheads="1"/>
          </p:cNvSpPr>
          <p:nvPr/>
        </p:nvSpPr>
        <p:spPr bwMode="auto">
          <a:xfrm>
            <a:off x="4278313" y="4324350"/>
            <a:ext cx="979487"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block</a:t>
            </a:r>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ChangeArrowheads="1"/>
          </p:cNvSpPr>
          <p:nvPr/>
        </p:nvSpPr>
        <p:spPr bwMode="auto">
          <a:xfrm>
            <a:off x="457200" y="152400"/>
            <a:ext cx="8305800" cy="6248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800"/>
          </a:p>
        </p:txBody>
      </p:sp>
      <p:sp>
        <p:nvSpPr>
          <p:cNvPr id="800771" name="Rectangle 3"/>
          <p:cNvSpPr>
            <a:spLocks noGrp="1" noChangeArrowheads="1"/>
          </p:cNvSpPr>
          <p:nvPr>
            <p:ph type="title"/>
          </p:nvPr>
        </p:nvSpPr>
        <p:spPr>
          <a:xfrm>
            <a:off x="-152400" y="3200400"/>
            <a:ext cx="1981200" cy="1143000"/>
          </a:xfrm>
        </p:spPr>
        <p:txBody>
          <a:bodyPr/>
          <a:lstStyle/>
          <a:p>
            <a:r>
              <a:rPr lang="en-US" sz="3200"/>
              <a:t>SCOLD</a:t>
            </a:r>
            <a:br>
              <a:rPr lang="en-US" sz="3200"/>
            </a:br>
            <a:r>
              <a:rPr lang="en-US" sz="3200"/>
              <a:t>Phase 2</a:t>
            </a:r>
          </a:p>
        </p:txBody>
      </p:sp>
      <p:sp>
        <p:nvSpPr>
          <p:cNvPr id="800772" name="Rectangle 4"/>
          <p:cNvSpPr>
            <a:spLocks noChangeArrowheads="1"/>
          </p:cNvSpPr>
          <p:nvPr/>
        </p:nvSpPr>
        <p:spPr bwMode="auto">
          <a:xfrm>
            <a:off x="2522538" y="2327275"/>
            <a:ext cx="996950" cy="500063"/>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DNS1</a:t>
            </a:r>
            <a:endParaRPr lang="en-US" sz="1600"/>
          </a:p>
        </p:txBody>
      </p:sp>
      <p:sp>
        <p:nvSpPr>
          <p:cNvPr id="800773" name="Text Box 5"/>
          <p:cNvSpPr txBox="1">
            <a:spLocks noChangeArrowheads="1"/>
          </p:cNvSpPr>
          <p:nvPr/>
        </p:nvSpPr>
        <p:spPr bwMode="auto">
          <a:xfrm>
            <a:off x="8599488" y="461963"/>
            <a:ext cx="544512" cy="403225"/>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0774" name="Rectangle 6"/>
          <p:cNvSpPr>
            <a:spLocks noChangeArrowheads="1"/>
          </p:cNvSpPr>
          <p:nvPr/>
        </p:nvSpPr>
        <p:spPr bwMode="auto">
          <a:xfrm>
            <a:off x="2667000" y="5867400"/>
            <a:ext cx="1023938" cy="465138"/>
          </a:xfrm>
          <a:prstGeom prst="rect">
            <a:avLst/>
          </a:prstGeom>
          <a:solidFill>
            <a:srgbClr val="B2B2B2"/>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Victim</a:t>
            </a:r>
            <a:endParaRPr lang="en-US" sz="1600"/>
          </a:p>
        </p:txBody>
      </p:sp>
      <p:sp>
        <p:nvSpPr>
          <p:cNvPr id="800775" name="Line 7"/>
          <p:cNvSpPr>
            <a:spLocks noChangeShapeType="1"/>
          </p:cNvSpPr>
          <p:nvPr/>
        </p:nvSpPr>
        <p:spPr bwMode="auto">
          <a:xfrm>
            <a:off x="859948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76" name="Line 8"/>
          <p:cNvSpPr>
            <a:spLocks noChangeShapeType="1"/>
          </p:cNvSpPr>
          <p:nvPr/>
        </p:nvSpPr>
        <p:spPr bwMode="auto">
          <a:xfrm>
            <a:off x="5864225" y="620713"/>
            <a:ext cx="273526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77" name="Line 9"/>
          <p:cNvSpPr>
            <a:spLocks noChangeShapeType="1"/>
          </p:cNvSpPr>
          <p:nvPr/>
        </p:nvSpPr>
        <p:spPr bwMode="auto">
          <a:xfrm>
            <a:off x="1352550" y="1239838"/>
            <a:ext cx="204788"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0778" name="Rectangle 10"/>
          <p:cNvSpPr>
            <a:spLocks noChangeArrowheads="1"/>
          </p:cNvSpPr>
          <p:nvPr/>
        </p:nvSpPr>
        <p:spPr bwMode="auto">
          <a:xfrm>
            <a:off x="16240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79" name="Rectangle 11"/>
          <p:cNvSpPr>
            <a:spLocks noChangeArrowheads="1"/>
          </p:cNvSpPr>
          <p:nvPr/>
        </p:nvSpPr>
        <p:spPr bwMode="auto">
          <a:xfrm>
            <a:off x="11461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80" name="Rectangle 12"/>
          <p:cNvSpPr>
            <a:spLocks noChangeArrowheads="1"/>
          </p:cNvSpPr>
          <p:nvPr/>
        </p:nvSpPr>
        <p:spPr bwMode="auto">
          <a:xfrm>
            <a:off x="2105025"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81" name="Rectangle 13"/>
          <p:cNvSpPr>
            <a:spLocks noChangeArrowheads="1"/>
          </p:cNvSpPr>
          <p:nvPr/>
        </p:nvSpPr>
        <p:spPr bwMode="auto">
          <a:xfrm>
            <a:off x="28559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82" name="Rectangle 14"/>
          <p:cNvSpPr>
            <a:spLocks noChangeArrowheads="1"/>
          </p:cNvSpPr>
          <p:nvPr/>
        </p:nvSpPr>
        <p:spPr bwMode="auto">
          <a:xfrm>
            <a:off x="3538538"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0783" name="Rectangle 15"/>
          <p:cNvSpPr>
            <a:spLocks noChangeArrowheads="1"/>
          </p:cNvSpPr>
          <p:nvPr/>
        </p:nvSpPr>
        <p:spPr bwMode="auto">
          <a:xfrm>
            <a:off x="4019550"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0784" name="Rectangle 16"/>
          <p:cNvSpPr>
            <a:spLocks noChangeArrowheads="1"/>
          </p:cNvSpPr>
          <p:nvPr/>
        </p:nvSpPr>
        <p:spPr bwMode="auto">
          <a:xfrm>
            <a:off x="4497388" y="774700"/>
            <a:ext cx="409575"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0785" name="Rectangle 17"/>
          <p:cNvSpPr>
            <a:spLocks noChangeArrowheads="1"/>
          </p:cNvSpPr>
          <p:nvPr/>
        </p:nvSpPr>
        <p:spPr bwMode="auto">
          <a:xfrm>
            <a:off x="5318125"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0786" name="Rectangle 18"/>
          <p:cNvSpPr>
            <a:spLocks noChangeArrowheads="1"/>
          </p:cNvSpPr>
          <p:nvPr/>
        </p:nvSpPr>
        <p:spPr bwMode="auto">
          <a:xfrm>
            <a:off x="5930900"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87" name="Rectangle 19"/>
          <p:cNvSpPr>
            <a:spLocks noChangeArrowheads="1"/>
          </p:cNvSpPr>
          <p:nvPr/>
        </p:nvSpPr>
        <p:spPr bwMode="auto">
          <a:xfrm>
            <a:off x="641032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88" name="Rectangle 20"/>
          <p:cNvSpPr>
            <a:spLocks noChangeArrowheads="1"/>
          </p:cNvSpPr>
          <p:nvPr/>
        </p:nvSpPr>
        <p:spPr bwMode="auto">
          <a:xfrm>
            <a:off x="6888163"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0789" name="Rectangle 21"/>
          <p:cNvSpPr>
            <a:spLocks noChangeArrowheads="1"/>
          </p:cNvSpPr>
          <p:nvPr/>
        </p:nvSpPr>
        <p:spPr bwMode="auto">
          <a:xfrm>
            <a:off x="7367588"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90" name="Rectangle 22"/>
          <p:cNvSpPr>
            <a:spLocks noChangeArrowheads="1"/>
          </p:cNvSpPr>
          <p:nvPr/>
        </p:nvSpPr>
        <p:spPr bwMode="auto">
          <a:xfrm>
            <a:off x="81184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0791" name="Line 23"/>
          <p:cNvSpPr>
            <a:spLocks noChangeShapeType="1"/>
          </p:cNvSpPr>
          <p:nvPr/>
        </p:nvSpPr>
        <p:spPr bwMode="auto">
          <a:xfrm>
            <a:off x="58642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2" name="Line 24"/>
          <p:cNvSpPr>
            <a:spLocks noChangeShapeType="1"/>
          </p:cNvSpPr>
          <p:nvPr/>
        </p:nvSpPr>
        <p:spPr bwMode="auto">
          <a:xfrm>
            <a:off x="3471863" y="620713"/>
            <a:ext cx="2324100"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3" name="Line 25"/>
          <p:cNvSpPr>
            <a:spLocks noChangeShapeType="1"/>
          </p:cNvSpPr>
          <p:nvPr/>
        </p:nvSpPr>
        <p:spPr bwMode="auto">
          <a:xfrm>
            <a:off x="1216025" y="620713"/>
            <a:ext cx="211931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4" name="Line 26"/>
          <p:cNvSpPr>
            <a:spLocks noChangeShapeType="1"/>
          </p:cNvSpPr>
          <p:nvPr/>
        </p:nvSpPr>
        <p:spPr bwMode="auto">
          <a:xfrm>
            <a:off x="57959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5" name="Line 27"/>
          <p:cNvSpPr>
            <a:spLocks noChangeShapeType="1"/>
          </p:cNvSpPr>
          <p:nvPr/>
        </p:nvSpPr>
        <p:spPr bwMode="auto">
          <a:xfrm>
            <a:off x="34718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6" name="Line 28"/>
          <p:cNvSpPr>
            <a:spLocks noChangeShapeType="1"/>
          </p:cNvSpPr>
          <p:nvPr/>
        </p:nvSpPr>
        <p:spPr bwMode="auto">
          <a:xfrm>
            <a:off x="333533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7" name="Line 29"/>
          <p:cNvSpPr>
            <a:spLocks noChangeShapeType="1"/>
          </p:cNvSpPr>
          <p:nvPr/>
        </p:nvSpPr>
        <p:spPr bwMode="auto">
          <a:xfrm>
            <a:off x="12160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798" name="Text Box 30"/>
          <p:cNvSpPr txBox="1">
            <a:spLocks noChangeArrowheads="1"/>
          </p:cNvSpPr>
          <p:nvPr/>
        </p:nvSpPr>
        <p:spPr bwMode="auto">
          <a:xfrm>
            <a:off x="1622425" y="152400"/>
            <a:ext cx="1370013" cy="398463"/>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net-a.mil</a:t>
            </a:r>
            <a:endParaRPr lang="en-US" sz="1800" b="0"/>
          </a:p>
        </p:txBody>
      </p:sp>
      <p:sp>
        <p:nvSpPr>
          <p:cNvPr id="800799" name="Line 31"/>
          <p:cNvSpPr>
            <a:spLocks noChangeShapeType="1"/>
          </p:cNvSpPr>
          <p:nvPr/>
        </p:nvSpPr>
        <p:spPr bwMode="auto">
          <a:xfrm>
            <a:off x="2241550"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800" name="Line 32"/>
          <p:cNvSpPr>
            <a:spLocks noChangeShapeType="1"/>
          </p:cNvSpPr>
          <p:nvPr/>
        </p:nvSpPr>
        <p:spPr bwMode="auto">
          <a:xfrm>
            <a:off x="4497388"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801" name="Text Box 33"/>
          <p:cNvSpPr txBox="1">
            <a:spLocks noChangeArrowheads="1"/>
          </p:cNvSpPr>
          <p:nvPr/>
        </p:nvSpPr>
        <p:spPr bwMode="auto">
          <a:xfrm>
            <a:off x="3886200" y="134938"/>
            <a:ext cx="1362075"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net-b.mil</a:t>
            </a:r>
            <a:endParaRPr lang="en-US" sz="1800"/>
          </a:p>
        </p:txBody>
      </p:sp>
      <p:sp>
        <p:nvSpPr>
          <p:cNvPr id="800802" name="Line 34"/>
          <p:cNvSpPr>
            <a:spLocks noChangeShapeType="1"/>
          </p:cNvSpPr>
          <p:nvPr/>
        </p:nvSpPr>
        <p:spPr bwMode="auto">
          <a:xfrm>
            <a:off x="6956425"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0803" name="Text Box 35"/>
          <p:cNvSpPr txBox="1">
            <a:spLocks noChangeArrowheads="1"/>
          </p:cNvSpPr>
          <p:nvPr/>
        </p:nvSpPr>
        <p:spPr bwMode="auto">
          <a:xfrm>
            <a:off x="6270625" y="134938"/>
            <a:ext cx="1370013"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net-c.mil</a:t>
            </a:r>
            <a:endParaRPr lang="en-US" sz="1800"/>
          </a:p>
        </p:txBody>
      </p:sp>
      <p:sp>
        <p:nvSpPr>
          <p:cNvPr id="800804" name="Rectangle 36"/>
          <p:cNvSpPr>
            <a:spLocks noChangeArrowheads="1"/>
          </p:cNvSpPr>
          <p:nvPr/>
        </p:nvSpPr>
        <p:spPr bwMode="auto">
          <a:xfrm>
            <a:off x="4838700" y="2327275"/>
            <a:ext cx="900113" cy="466725"/>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DNS2</a:t>
            </a:r>
            <a:endParaRPr lang="en-US" sz="1600"/>
          </a:p>
        </p:txBody>
      </p:sp>
      <p:sp>
        <p:nvSpPr>
          <p:cNvPr id="800805" name="Rectangle 37"/>
          <p:cNvSpPr>
            <a:spLocks noChangeArrowheads="1"/>
          </p:cNvSpPr>
          <p:nvPr/>
        </p:nvSpPr>
        <p:spPr bwMode="auto">
          <a:xfrm>
            <a:off x="7508875" y="2251075"/>
            <a:ext cx="884238" cy="465138"/>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DNS3</a:t>
            </a:r>
            <a:endParaRPr lang="en-US" sz="1600"/>
          </a:p>
        </p:txBody>
      </p:sp>
      <p:sp>
        <p:nvSpPr>
          <p:cNvPr id="800806" name="Line 38"/>
          <p:cNvSpPr>
            <a:spLocks noChangeShapeType="1"/>
          </p:cNvSpPr>
          <p:nvPr/>
        </p:nvSpPr>
        <p:spPr bwMode="auto">
          <a:xfrm>
            <a:off x="1900238" y="3182938"/>
            <a:ext cx="1909762" cy="1476375"/>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0807" name="Text Box 39"/>
          <p:cNvSpPr txBox="1">
            <a:spLocks noChangeArrowheads="1"/>
          </p:cNvSpPr>
          <p:nvPr/>
        </p:nvSpPr>
        <p:spPr bwMode="auto">
          <a:xfrm>
            <a:off x="2514600" y="698500"/>
            <a:ext cx="544513"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0808" name="Text Box 40"/>
          <p:cNvSpPr txBox="1">
            <a:spLocks noChangeArrowheads="1"/>
          </p:cNvSpPr>
          <p:nvPr/>
        </p:nvSpPr>
        <p:spPr bwMode="auto">
          <a:xfrm>
            <a:off x="7778750" y="698500"/>
            <a:ext cx="547688"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0809" name="Text Box 41"/>
          <p:cNvSpPr txBox="1">
            <a:spLocks noChangeArrowheads="1"/>
          </p:cNvSpPr>
          <p:nvPr/>
        </p:nvSpPr>
        <p:spPr bwMode="auto">
          <a:xfrm>
            <a:off x="4975225" y="698500"/>
            <a:ext cx="546100"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0810" name="Oval 42"/>
          <p:cNvSpPr>
            <a:spLocks noChangeArrowheads="1"/>
          </p:cNvSpPr>
          <p:nvPr/>
        </p:nvSpPr>
        <p:spPr bwMode="auto">
          <a:xfrm>
            <a:off x="142081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0811" name="Oval 43"/>
          <p:cNvSpPr>
            <a:spLocks noChangeArrowheads="1"/>
          </p:cNvSpPr>
          <p:nvPr/>
        </p:nvSpPr>
        <p:spPr bwMode="auto">
          <a:xfrm>
            <a:off x="367506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0812" name="Oval 44"/>
          <p:cNvSpPr>
            <a:spLocks noChangeArrowheads="1"/>
          </p:cNvSpPr>
          <p:nvPr/>
        </p:nvSpPr>
        <p:spPr bwMode="auto">
          <a:xfrm>
            <a:off x="6342063" y="2716213"/>
            <a:ext cx="546100"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0813" name="Line 45"/>
          <p:cNvSpPr>
            <a:spLocks noChangeShapeType="1"/>
          </p:cNvSpPr>
          <p:nvPr/>
        </p:nvSpPr>
        <p:spPr bwMode="auto">
          <a:xfrm flipH="1">
            <a:off x="1693863" y="1239838"/>
            <a:ext cx="136525"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0814" name="Line 46"/>
          <p:cNvSpPr>
            <a:spLocks noChangeShapeType="1"/>
          </p:cNvSpPr>
          <p:nvPr/>
        </p:nvSpPr>
        <p:spPr bwMode="auto">
          <a:xfrm flipH="1">
            <a:off x="1763713" y="1239838"/>
            <a:ext cx="544512"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0815" name="Line 47"/>
          <p:cNvSpPr>
            <a:spLocks noChangeShapeType="1"/>
          </p:cNvSpPr>
          <p:nvPr/>
        </p:nvSpPr>
        <p:spPr bwMode="auto">
          <a:xfrm flipH="1">
            <a:off x="1830388" y="1239838"/>
            <a:ext cx="1162050"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0816" name="Oval 48"/>
          <p:cNvSpPr>
            <a:spLocks noChangeArrowheads="1"/>
          </p:cNvSpPr>
          <p:nvPr/>
        </p:nvSpPr>
        <p:spPr bwMode="auto">
          <a:xfrm>
            <a:off x="3581400" y="4648200"/>
            <a:ext cx="609600" cy="6191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800">
                <a:solidFill>
                  <a:srgbClr val="000000"/>
                </a:solidFill>
                <a:latin typeface="Arial" pitchFamily="-108" charset="0"/>
              </a:rPr>
              <a:t>R</a:t>
            </a:r>
            <a:endParaRPr lang="en-US" sz="1800"/>
          </a:p>
        </p:txBody>
      </p:sp>
      <p:sp>
        <p:nvSpPr>
          <p:cNvPr id="800817" name="Line 49"/>
          <p:cNvSpPr>
            <a:spLocks noChangeShapeType="1"/>
          </p:cNvSpPr>
          <p:nvPr/>
        </p:nvSpPr>
        <p:spPr bwMode="auto">
          <a:xfrm>
            <a:off x="3744913" y="1239838"/>
            <a:ext cx="136525"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0818" name="Line 50"/>
          <p:cNvSpPr>
            <a:spLocks noChangeShapeType="1"/>
          </p:cNvSpPr>
          <p:nvPr/>
        </p:nvSpPr>
        <p:spPr bwMode="auto">
          <a:xfrm flipH="1">
            <a:off x="3949700" y="1239838"/>
            <a:ext cx="684213"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0819" name="Line 51"/>
          <p:cNvSpPr>
            <a:spLocks noChangeShapeType="1"/>
          </p:cNvSpPr>
          <p:nvPr/>
        </p:nvSpPr>
        <p:spPr bwMode="auto">
          <a:xfrm>
            <a:off x="6070600" y="1239838"/>
            <a:ext cx="544513"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0820" name="Line 52"/>
          <p:cNvSpPr>
            <a:spLocks noChangeShapeType="1"/>
          </p:cNvSpPr>
          <p:nvPr/>
        </p:nvSpPr>
        <p:spPr bwMode="auto">
          <a:xfrm>
            <a:off x="6615113" y="1239838"/>
            <a:ext cx="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0821" name="Line 53"/>
          <p:cNvSpPr>
            <a:spLocks noChangeShapeType="1"/>
          </p:cNvSpPr>
          <p:nvPr/>
        </p:nvSpPr>
        <p:spPr bwMode="auto">
          <a:xfrm flipH="1">
            <a:off x="6615113" y="1239838"/>
            <a:ext cx="477837"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0822" name="Line 54"/>
          <p:cNvSpPr>
            <a:spLocks noChangeShapeType="1"/>
          </p:cNvSpPr>
          <p:nvPr/>
        </p:nvSpPr>
        <p:spPr bwMode="auto">
          <a:xfrm flipH="1">
            <a:off x="6615113" y="1239838"/>
            <a:ext cx="88900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0823" name="Line 55"/>
          <p:cNvSpPr>
            <a:spLocks noChangeShapeType="1"/>
          </p:cNvSpPr>
          <p:nvPr/>
        </p:nvSpPr>
        <p:spPr bwMode="auto">
          <a:xfrm flipH="1">
            <a:off x="6615113" y="1239838"/>
            <a:ext cx="1639887"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0824" name="Line 56"/>
          <p:cNvSpPr>
            <a:spLocks noChangeShapeType="1"/>
          </p:cNvSpPr>
          <p:nvPr/>
        </p:nvSpPr>
        <p:spPr bwMode="auto">
          <a:xfrm>
            <a:off x="4130675" y="5159375"/>
            <a:ext cx="2117725" cy="250825"/>
          </a:xfrm>
          <a:prstGeom prst="line">
            <a:avLst/>
          </a:prstGeom>
          <a:noFill/>
          <a:ln w="38100" cap="rnd">
            <a:solidFill>
              <a:schemeClr val="hlink"/>
            </a:solidFill>
            <a:prstDash val="sysDot"/>
            <a:round/>
            <a:headEnd/>
            <a:tailEnd type="triangle" w="med" len="med"/>
          </a:ln>
        </p:spPr>
        <p:txBody>
          <a:bodyPr anchor="ctr">
            <a:prstTxWarp prst="textNoShape">
              <a:avLst/>
            </a:prstTxWarp>
          </a:bodyPr>
          <a:lstStyle/>
          <a:p>
            <a:endParaRPr lang="en-US"/>
          </a:p>
        </p:txBody>
      </p:sp>
      <p:sp>
        <p:nvSpPr>
          <p:cNvPr id="800825" name="Oval 57"/>
          <p:cNvSpPr>
            <a:spLocks noChangeArrowheads="1"/>
          </p:cNvSpPr>
          <p:nvPr/>
        </p:nvSpPr>
        <p:spPr bwMode="auto">
          <a:xfrm>
            <a:off x="1624013" y="3881438"/>
            <a:ext cx="892175" cy="541337"/>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0826" name="Text Box 58"/>
          <p:cNvSpPr txBox="1">
            <a:spLocks noChangeArrowheads="1"/>
          </p:cNvSpPr>
          <p:nvPr/>
        </p:nvSpPr>
        <p:spPr bwMode="auto">
          <a:xfrm>
            <a:off x="1676400" y="3962400"/>
            <a:ext cx="1028700"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Proxy1</a:t>
            </a:r>
            <a:endParaRPr lang="en-US" sz="1600"/>
          </a:p>
        </p:txBody>
      </p:sp>
      <p:sp>
        <p:nvSpPr>
          <p:cNvPr id="800827" name="Oval 59"/>
          <p:cNvSpPr>
            <a:spLocks noChangeArrowheads="1"/>
          </p:cNvSpPr>
          <p:nvPr/>
        </p:nvSpPr>
        <p:spPr bwMode="auto">
          <a:xfrm>
            <a:off x="4445000" y="3276600"/>
            <a:ext cx="889000" cy="542925"/>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0828" name="Text Box 60"/>
          <p:cNvSpPr txBox="1">
            <a:spLocks noChangeArrowheads="1"/>
          </p:cNvSpPr>
          <p:nvPr/>
        </p:nvSpPr>
        <p:spPr bwMode="auto">
          <a:xfrm>
            <a:off x="4495800" y="3352800"/>
            <a:ext cx="1025525" cy="39846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Proxy2</a:t>
            </a:r>
            <a:endParaRPr lang="en-US" sz="1600"/>
          </a:p>
        </p:txBody>
      </p:sp>
      <p:grpSp>
        <p:nvGrpSpPr>
          <p:cNvPr id="2" name="Group 81"/>
          <p:cNvGrpSpPr>
            <a:grpSpLocks/>
          </p:cNvGrpSpPr>
          <p:nvPr/>
        </p:nvGrpSpPr>
        <p:grpSpPr bwMode="auto">
          <a:xfrm>
            <a:off x="6934200" y="3352800"/>
            <a:ext cx="1071563" cy="544513"/>
            <a:chOff x="3908" y="2345"/>
            <a:chExt cx="675" cy="343"/>
          </a:xfrm>
        </p:grpSpPr>
        <p:sp>
          <p:nvSpPr>
            <p:cNvPr id="800829" name="Oval 61"/>
            <p:cNvSpPr>
              <a:spLocks noChangeArrowheads="1"/>
            </p:cNvSpPr>
            <p:nvPr/>
          </p:nvSpPr>
          <p:spPr bwMode="auto">
            <a:xfrm>
              <a:off x="3908" y="2345"/>
              <a:ext cx="560" cy="343"/>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0830" name="Text Box 62"/>
            <p:cNvSpPr txBox="1">
              <a:spLocks noChangeArrowheads="1"/>
            </p:cNvSpPr>
            <p:nvPr/>
          </p:nvSpPr>
          <p:spPr bwMode="auto">
            <a:xfrm>
              <a:off x="3936" y="2400"/>
              <a:ext cx="647" cy="25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Proxy3</a:t>
              </a:r>
              <a:endParaRPr lang="en-US" sz="1600"/>
            </a:p>
          </p:txBody>
        </p:sp>
      </p:grpSp>
      <p:sp>
        <p:nvSpPr>
          <p:cNvPr id="800831" name="Oval 63"/>
          <p:cNvSpPr>
            <a:spLocks noChangeArrowheads="1"/>
          </p:cNvSpPr>
          <p:nvPr/>
        </p:nvSpPr>
        <p:spPr bwMode="auto">
          <a:xfrm>
            <a:off x="4497388" y="4659313"/>
            <a:ext cx="598487" cy="541337"/>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R2</a:t>
            </a:r>
            <a:endParaRPr lang="en-US" sz="1600"/>
          </a:p>
        </p:txBody>
      </p:sp>
      <p:sp>
        <p:nvSpPr>
          <p:cNvPr id="800832" name="Oval 64"/>
          <p:cNvSpPr>
            <a:spLocks noChangeArrowheads="1"/>
          </p:cNvSpPr>
          <p:nvPr/>
        </p:nvSpPr>
        <p:spPr bwMode="auto">
          <a:xfrm>
            <a:off x="2682875" y="4659313"/>
            <a:ext cx="700088" cy="5302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R1</a:t>
            </a:r>
            <a:endParaRPr lang="en-US" sz="1600"/>
          </a:p>
        </p:txBody>
      </p:sp>
      <p:sp>
        <p:nvSpPr>
          <p:cNvPr id="800833" name="Oval 65"/>
          <p:cNvSpPr>
            <a:spLocks noChangeArrowheads="1"/>
          </p:cNvSpPr>
          <p:nvPr/>
        </p:nvSpPr>
        <p:spPr bwMode="auto">
          <a:xfrm>
            <a:off x="5353050" y="4659313"/>
            <a:ext cx="708025" cy="500062"/>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R3</a:t>
            </a:r>
            <a:endParaRPr lang="en-US" sz="1600"/>
          </a:p>
        </p:txBody>
      </p:sp>
      <p:sp>
        <p:nvSpPr>
          <p:cNvPr id="800834" name="Text Box 66"/>
          <p:cNvSpPr txBox="1">
            <a:spLocks noChangeArrowheads="1"/>
          </p:cNvSpPr>
          <p:nvPr/>
        </p:nvSpPr>
        <p:spPr bwMode="auto">
          <a:xfrm>
            <a:off x="2895600" y="4267200"/>
            <a:ext cx="979488"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block</a:t>
            </a:r>
            <a:endParaRPr lang="en-US" sz="1600"/>
          </a:p>
        </p:txBody>
      </p:sp>
      <p:sp>
        <p:nvSpPr>
          <p:cNvPr id="800835" name="Line 67"/>
          <p:cNvSpPr>
            <a:spLocks noChangeShapeType="1"/>
          </p:cNvSpPr>
          <p:nvPr/>
        </p:nvSpPr>
        <p:spPr bwMode="auto">
          <a:xfrm>
            <a:off x="3886200" y="3352800"/>
            <a:ext cx="0" cy="1219200"/>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800836" name="Line 68"/>
          <p:cNvSpPr>
            <a:spLocks noChangeShapeType="1"/>
          </p:cNvSpPr>
          <p:nvPr/>
        </p:nvSpPr>
        <p:spPr bwMode="auto">
          <a:xfrm flipH="1">
            <a:off x="3970338" y="3105150"/>
            <a:ext cx="2439987" cy="1554163"/>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0838" name="Line 70"/>
          <p:cNvSpPr>
            <a:spLocks noChangeShapeType="1"/>
          </p:cNvSpPr>
          <p:nvPr/>
        </p:nvSpPr>
        <p:spPr bwMode="auto">
          <a:xfrm>
            <a:off x="914400" y="5491163"/>
            <a:ext cx="4826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800839" name="Text Box 71"/>
          <p:cNvSpPr txBox="1">
            <a:spLocks noChangeArrowheads="1"/>
          </p:cNvSpPr>
          <p:nvPr/>
        </p:nvSpPr>
        <p:spPr bwMode="auto">
          <a:xfrm>
            <a:off x="1397000" y="532447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Attack Traffic</a:t>
            </a:r>
            <a:endParaRPr lang="en-US" sz="1600"/>
          </a:p>
        </p:txBody>
      </p:sp>
      <p:sp>
        <p:nvSpPr>
          <p:cNvPr id="800840" name="Line 72"/>
          <p:cNvSpPr>
            <a:spLocks noChangeShapeType="1"/>
          </p:cNvSpPr>
          <p:nvPr/>
        </p:nvSpPr>
        <p:spPr bwMode="auto">
          <a:xfrm>
            <a:off x="914400" y="5713413"/>
            <a:ext cx="482600"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00841" name="Text Box 73"/>
          <p:cNvSpPr txBox="1">
            <a:spLocks noChangeArrowheads="1"/>
          </p:cNvSpPr>
          <p:nvPr/>
        </p:nvSpPr>
        <p:spPr bwMode="auto">
          <a:xfrm>
            <a:off x="1397000" y="554672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Client Traffic</a:t>
            </a:r>
            <a:endParaRPr lang="en-US" sz="1600"/>
          </a:p>
        </p:txBody>
      </p:sp>
      <p:sp>
        <p:nvSpPr>
          <p:cNvPr id="800842" name="Text Box 74"/>
          <p:cNvSpPr txBox="1">
            <a:spLocks noChangeArrowheads="1"/>
          </p:cNvSpPr>
          <p:nvPr/>
        </p:nvSpPr>
        <p:spPr bwMode="auto">
          <a:xfrm>
            <a:off x="3505200" y="5302250"/>
            <a:ext cx="4572000" cy="1098550"/>
          </a:xfrm>
          <a:prstGeom prst="rect">
            <a:avLst/>
          </a:prstGeom>
          <a:noFill/>
          <a:ln w="9525">
            <a:noFill/>
            <a:miter lim="800000"/>
            <a:headEnd/>
            <a:tailEnd/>
          </a:ln>
        </p:spPr>
        <p:txBody>
          <a:bodyPr>
            <a:prstTxWarp prst="textNoShape">
              <a:avLst/>
            </a:prstTxWarp>
          </a:bodyPr>
          <a:lstStyle/>
          <a:p>
            <a:pPr algn="l"/>
            <a:r>
              <a:rPr lang="en-US" sz="1400">
                <a:solidFill>
                  <a:schemeClr val="hlink"/>
                </a:solidFill>
                <a:latin typeface="Arial" pitchFamily="-108" charset="0"/>
              </a:rPr>
              <a:t>1. IDS detects intrusion</a:t>
            </a:r>
          </a:p>
          <a:p>
            <a:pPr algn="l"/>
            <a:r>
              <a:rPr lang="en-US" sz="1400">
                <a:solidFill>
                  <a:schemeClr val="hlink"/>
                </a:solidFill>
                <a:latin typeface="Arial" pitchFamily="-108" charset="0"/>
              </a:rPr>
              <a:t>    Blocks Attack Traffic</a:t>
            </a:r>
          </a:p>
          <a:p>
            <a:pPr algn="l"/>
            <a:r>
              <a:rPr lang="en-US" sz="1400">
                <a:solidFill>
                  <a:schemeClr val="hlink"/>
                </a:solidFill>
                <a:latin typeface="Arial" pitchFamily="-108" charset="0"/>
              </a:rPr>
              <a:t>    Sends distress call to </a:t>
            </a:r>
            <a:r>
              <a:rPr lang="en-US" sz="1400">
                <a:solidFill>
                  <a:schemeClr val="hlink"/>
                </a:solidFill>
              </a:rPr>
              <a:t>Reroute Coordinator</a:t>
            </a:r>
          </a:p>
        </p:txBody>
      </p:sp>
      <p:sp>
        <p:nvSpPr>
          <p:cNvPr id="800843" name="Line 75"/>
          <p:cNvSpPr>
            <a:spLocks noChangeShapeType="1"/>
          </p:cNvSpPr>
          <p:nvPr/>
        </p:nvSpPr>
        <p:spPr bwMode="auto">
          <a:xfrm flipH="1">
            <a:off x="3276600" y="5105400"/>
            <a:ext cx="381000" cy="762000"/>
          </a:xfrm>
          <a:prstGeom prst="line">
            <a:avLst/>
          </a:prstGeom>
          <a:noFill/>
          <a:ln w="19050">
            <a:solidFill>
              <a:srgbClr val="333399"/>
            </a:solidFill>
            <a:round/>
            <a:headEnd/>
            <a:tailEnd type="triangle" w="med" len="med"/>
          </a:ln>
        </p:spPr>
        <p:txBody>
          <a:bodyPr anchor="ctr">
            <a:prstTxWarp prst="textNoShape">
              <a:avLst/>
            </a:prstTxWarp>
          </a:bodyPr>
          <a:lstStyle/>
          <a:p>
            <a:endParaRPr lang="en-US"/>
          </a:p>
        </p:txBody>
      </p:sp>
      <p:sp>
        <p:nvSpPr>
          <p:cNvPr id="800845" name="Line 77"/>
          <p:cNvSpPr>
            <a:spLocks noChangeShapeType="1"/>
          </p:cNvSpPr>
          <p:nvPr/>
        </p:nvSpPr>
        <p:spPr bwMode="auto">
          <a:xfrm flipV="1">
            <a:off x="6858000" y="3886200"/>
            <a:ext cx="457200" cy="12192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
        <p:nvSpPr>
          <p:cNvPr id="800846" name="Line 78"/>
          <p:cNvSpPr>
            <a:spLocks noChangeShapeType="1"/>
          </p:cNvSpPr>
          <p:nvPr/>
        </p:nvSpPr>
        <p:spPr bwMode="auto">
          <a:xfrm flipH="1" flipV="1">
            <a:off x="4800600" y="3810000"/>
            <a:ext cx="1981200" cy="12954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
        <p:nvSpPr>
          <p:cNvPr id="800847" name="Line 79"/>
          <p:cNvSpPr>
            <a:spLocks noChangeShapeType="1"/>
          </p:cNvSpPr>
          <p:nvPr/>
        </p:nvSpPr>
        <p:spPr bwMode="auto">
          <a:xfrm flipH="1" flipV="1">
            <a:off x="2514600" y="4191000"/>
            <a:ext cx="4191000" cy="9144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
        <p:nvSpPr>
          <p:cNvPr id="800837" name="Text Box 69"/>
          <p:cNvSpPr txBox="1">
            <a:spLocks noChangeArrowheads="1"/>
          </p:cNvSpPr>
          <p:nvPr/>
        </p:nvSpPr>
        <p:spPr bwMode="auto">
          <a:xfrm>
            <a:off x="6248400" y="5068888"/>
            <a:ext cx="1447800" cy="646112"/>
          </a:xfrm>
          <a:prstGeom prst="rect">
            <a:avLst/>
          </a:prstGeom>
          <a:solidFill>
            <a:srgbClr val="EFF42A"/>
          </a:solidFill>
          <a:ln w="9525">
            <a:solidFill>
              <a:srgbClr val="000000"/>
            </a:solidFill>
            <a:miter lim="800000"/>
            <a:headEnd/>
            <a:tailEnd/>
          </a:ln>
        </p:spPr>
        <p:txBody>
          <a:bodyPr>
            <a:prstTxWarp prst="textNoShape">
              <a:avLst/>
            </a:prstTxWarp>
          </a:bodyPr>
          <a:lstStyle/>
          <a:p>
            <a:r>
              <a:rPr lang="en-US" sz="1800" b="0"/>
              <a:t>Reroute</a:t>
            </a:r>
            <a:br>
              <a:rPr lang="en-US" sz="1800" b="0"/>
            </a:br>
            <a:r>
              <a:rPr lang="en-US" sz="1800" b="0"/>
              <a:t>Coordinator</a:t>
            </a:r>
            <a:endParaRPr lang="en-US" sz="1800"/>
          </a:p>
        </p:txBody>
      </p:sp>
      <p:sp>
        <p:nvSpPr>
          <p:cNvPr id="800848" name="Rectangle 80"/>
          <p:cNvSpPr>
            <a:spLocks noChangeArrowheads="1"/>
          </p:cNvSpPr>
          <p:nvPr/>
        </p:nvSpPr>
        <p:spPr bwMode="auto">
          <a:xfrm>
            <a:off x="4495800" y="3886200"/>
            <a:ext cx="4572000" cy="915988"/>
          </a:xfrm>
          <a:prstGeom prst="rect">
            <a:avLst/>
          </a:prstGeom>
          <a:noFill/>
          <a:ln w="9525">
            <a:noFill/>
            <a:miter lim="800000"/>
            <a:headEnd/>
            <a:tailEnd/>
          </a:ln>
          <a:effectLst/>
        </p:spPr>
        <p:txBody>
          <a:bodyPr>
            <a:prstTxWarp prst="textNoShape">
              <a:avLst/>
            </a:prstTxWarp>
            <a:spAutoFit/>
          </a:bodyPr>
          <a:lstStyle/>
          <a:p>
            <a:r>
              <a:rPr lang="en-US" sz="1800"/>
              <a:t>2. Sends Reroute  Command with </a:t>
            </a:r>
          </a:p>
          <a:p>
            <a:r>
              <a:rPr lang="en-US" sz="1800"/>
              <a:t>(DNS Name, IP Addr. Of victim,</a:t>
            </a:r>
            <a:br>
              <a:rPr lang="en-US" sz="1800"/>
            </a:br>
            <a:r>
              <a:rPr lang="en-US" sz="1800"/>
              <a:t> Proxy Server(s)) to DNS</a:t>
            </a:r>
            <a:endParaRPr lang="en-US" sz="1800">
              <a:solidFill>
                <a:srgbClr val="CC9900"/>
              </a:solidFill>
            </a:endParaRPr>
          </a:p>
        </p:txBody>
      </p:sp>
      <p:sp>
        <p:nvSpPr>
          <p:cNvPr id="800850" name="Line 82"/>
          <p:cNvSpPr>
            <a:spLocks noChangeShapeType="1"/>
          </p:cNvSpPr>
          <p:nvPr/>
        </p:nvSpPr>
        <p:spPr bwMode="auto">
          <a:xfrm flipV="1">
            <a:off x="2133600" y="2819400"/>
            <a:ext cx="914400" cy="10668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
        <p:nvSpPr>
          <p:cNvPr id="800851" name="Line 83"/>
          <p:cNvSpPr>
            <a:spLocks noChangeShapeType="1"/>
          </p:cNvSpPr>
          <p:nvPr/>
        </p:nvSpPr>
        <p:spPr bwMode="auto">
          <a:xfrm flipV="1">
            <a:off x="5029200" y="2819400"/>
            <a:ext cx="228600" cy="4572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
        <p:nvSpPr>
          <p:cNvPr id="800852" name="Line 84"/>
          <p:cNvSpPr>
            <a:spLocks noChangeShapeType="1"/>
          </p:cNvSpPr>
          <p:nvPr/>
        </p:nvSpPr>
        <p:spPr bwMode="auto">
          <a:xfrm flipV="1">
            <a:off x="7467600" y="2743200"/>
            <a:ext cx="457200" cy="609600"/>
          </a:xfrm>
          <a:prstGeom prst="line">
            <a:avLst/>
          </a:prstGeom>
          <a:noFill/>
          <a:ln w="57150">
            <a:solidFill>
              <a:srgbClr val="9900CC"/>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457200" y="152400"/>
            <a:ext cx="8305800" cy="6248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800"/>
          </a:p>
        </p:txBody>
      </p:sp>
      <p:sp>
        <p:nvSpPr>
          <p:cNvPr id="801795" name="Rectangle 3"/>
          <p:cNvSpPr>
            <a:spLocks noGrp="1" noChangeArrowheads="1"/>
          </p:cNvSpPr>
          <p:nvPr>
            <p:ph type="title"/>
          </p:nvPr>
        </p:nvSpPr>
        <p:spPr>
          <a:xfrm>
            <a:off x="-152400" y="3200400"/>
            <a:ext cx="1981200" cy="1143000"/>
          </a:xfrm>
        </p:spPr>
        <p:txBody>
          <a:bodyPr/>
          <a:lstStyle/>
          <a:p>
            <a:r>
              <a:rPr lang="en-US" sz="3200"/>
              <a:t>SCOLD</a:t>
            </a:r>
            <a:br>
              <a:rPr lang="en-US" sz="3200"/>
            </a:br>
            <a:r>
              <a:rPr lang="en-US" sz="3200"/>
              <a:t>Phase3</a:t>
            </a:r>
          </a:p>
        </p:txBody>
      </p:sp>
      <p:sp>
        <p:nvSpPr>
          <p:cNvPr id="801796" name="Rectangle 4"/>
          <p:cNvSpPr>
            <a:spLocks noChangeArrowheads="1"/>
          </p:cNvSpPr>
          <p:nvPr/>
        </p:nvSpPr>
        <p:spPr bwMode="auto">
          <a:xfrm>
            <a:off x="2522538" y="2327275"/>
            <a:ext cx="996950" cy="500063"/>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DNS1</a:t>
            </a:r>
            <a:endParaRPr lang="en-US" sz="1600"/>
          </a:p>
        </p:txBody>
      </p:sp>
      <p:sp>
        <p:nvSpPr>
          <p:cNvPr id="801797" name="Text Box 5"/>
          <p:cNvSpPr txBox="1">
            <a:spLocks noChangeArrowheads="1"/>
          </p:cNvSpPr>
          <p:nvPr/>
        </p:nvSpPr>
        <p:spPr bwMode="auto">
          <a:xfrm>
            <a:off x="8599488" y="461963"/>
            <a:ext cx="544512" cy="403225"/>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1798" name="Rectangle 6"/>
          <p:cNvSpPr>
            <a:spLocks noChangeArrowheads="1"/>
          </p:cNvSpPr>
          <p:nvPr/>
        </p:nvSpPr>
        <p:spPr bwMode="auto">
          <a:xfrm>
            <a:off x="2667000" y="5867400"/>
            <a:ext cx="1023938" cy="465138"/>
          </a:xfrm>
          <a:prstGeom prst="rect">
            <a:avLst/>
          </a:prstGeom>
          <a:solidFill>
            <a:srgbClr val="B2B2B2"/>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Victim</a:t>
            </a:r>
            <a:endParaRPr lang="en-US" sz="1600"/>
          </a:p>
        </p:txBody>
      </p:sp>
      <p:sp>
        <p:nvSpPr>
          <p:cNvPr id="801799" name="Line 7"/>
          <p:cNvSpPr>
            <a:spLocks noChangeShapeType="1"/>
          </p:cNvSpPr>
          <p:nvPr/>
        </p:nvSpPr>
        <p:spPr bwMode="auto">
          <a:xfrm>
            <a:off x="859948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00" name="Line 8"/>
          <p:cNvSpPr>
            <a:spLocks noChangeShapeType="1"/>
          </p:cNvSpPr>
          <p:nvPr/>
        </p:nvSpPr>
        <p:spPr bwMode="auto">
          <a:xfrm>
            <a:off x="5864225" y="620713"/>
            <a:ext cx="273526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01" name="Line 9"/>
          <p:cNvSpPr>
            <a:spLocks noChangeShapeType="1"/>
          </p:cNvSpPr>
          <p:nvPr/>
        </p:nvSpPr>
        <p:spPr bwMode="auto">
          <a:xfrm>
            <a:off x="1352550" y="1239838"/>
            <a:ext cx="204788"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02" name="Rectangle 10"/>
          <p:cNvSpPr>
            <a:spLocks noChangeArrowheads="1"/>
          </p:cNvSpPr>
          <p:nvPr/>
        </p:nvSpPr>
        <p:spPr bwMode="auto">
          <a:xfrm>
            <a:off x="16240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03" name="Rectangle 11"/>
          <p:cNvSpPr>
            <a:spLocks noChangeArrowheads="1"/>
          </p:cNvSpPr>
          <p:nvPr/>
        </p:nvSpPr>
        <p:spPr bwMode="auto">
          <a:xfrm>
            <a:off x="11461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04" name="Rectangle 12"/>
          <p:cNvSpPr>
            <a:spLocks noChangeArrowheads="1"/>
          </p:cNvSpPr>
          <p:nvPr/>
        </p:nvSpPr>
        <p:spPr bwMode="auto">
          <a:xfrm>
            <a:off x="2105025"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05" name="Rectangle 13"/>
          <p:cNvSpPr>
            <a:spLocks noChangeArrowheads="1"/>
          </p:cNvSpPr>
          <p:nvPr/>
        </p:nvSpPr>
        <p:spPr bwMode="auto">
          <a:xfrm>
            <a:off x="28559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06" name="Rectangle 14"/>
          <p:cNvSpPr>
            <a:spLocks noChangeArrowheads="1"/>
          </p:cNvSpPr>
          <p:nvPr/>
        </p:nvSpPr>
        <p:spPr bwMode="auto">
          <a:xfrm>
            <a:off x="3538538"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1807" name="Rectangle 15"/>
          <p:cNvSpPr>
            <a:spLocks noChangeArrowheads="1"/>
          </p:cNvSpPr>
          <p:nvPr/>
        </p:nvSpPr>
        <p:spPr bwMode="auto">
          <a:xfrm>
            <a:off x="4019550"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1808" name="Rectangle 16"/>
          <p:cNvSpPr>
            <a:spLocks noChangeArrowheads="1"/>
          </p:cNvSpPr>
          <p:nvPr/>
        </p:nvSpPr>
        <p:spPr bwMode="auto">
          <a:xfrm>
            <a:off x="4497388" y="774700"/>
            <a:ext cx="409575"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1809" name="Rectangle 17"/>
          <p:cNvSpPr>
            <a:spLocks noChangeArrowheads="1"/>
          </p:cNvSpPr>
          <p:nvPr/>
        </p:nvSpPr>
        <p:spPr bwMode="auto">
          <a:xfrm>
            <a:off x="5318125"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1810" name="Rectangle 18"/>
          <p:cNvSpPr>
            <a:spLocks noChangeArrowheads="1"/>
          </p:cNvSpPr>
          <p:nvPr/>
        </p:nvSpPr>
        <p:spPr bwMode="auto">
          <a:xfrm>
            <a:off x="5930900"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11" name="Rectangle 19"/>
          <p:cNvSpPr>
            <a:spLocks noChangeArrowheads="1"/>
          </p:cNvSpPr>
          <p:nvPr/>
        </p:nvSpPr>
        <p:spPr bwMode="auto">
          <a:xfrm>
            <a:off x="641032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12" name="Rectangle 20"/>
          <p:cNvSpPr>
            <a:spLocks noChangeArrowheads="1"/>
          </p:cNvSpPr>
          <p:nvPr/>
        </p:nvSpPr>
        <p:spPr bwMode="auto">
          <a:xfrm>
            <a:off x="6888163"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1813" name="Rectangle 21"/>
          <p:cNvSpPr>
            <a:spLocks noChangeArrowheads="1"/>
          </p:cNvSpPr>
          <p:nvPr/>
        </p:nvSpPr>
        <p:spPr bwMode="auto">
          <a:xfrm>
            <a:off x="7367588"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14" name="Rectangle 22"/>
          <p:cNvSpPr>
            <a:spLocks noChangeArrowheads="1"/>
          </p:cNvSpPr>
          <p:nvPr/>
        </p:nvSpPr>
        <p:spPr bwMode="auto">
          <a:xfrm>
            <a:off x="81184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1815" name="Line 23"/>
          <p:cNvSpPr>
            <a:spLocks noChangeShapeType="1"/>
          </p:cNvSpPr>
          <p:nvPr/>
        </p:nvSpPr>
        <p:spPr bwMode="auto">
          <a:xfrm>
            <a:off x="58642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16" name="Line 24"/>
          <p:cNvSpPr>
            <a:spLocks noChangeShapeType="1"/>
          </p:cNvSpPr>
          <p:nvPr/>
        </p:nvSpPr>
        <p:spPr bwMode="auto">
          <a:xfrm>
            <a:off x="3471863" y="620713"/>
            <a:ext cx="2324100"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17" name="Line 25"/>
          <p:cNvSpPr>
            <a:spLocks noChangeShapeType="1"/>
          </p:cNvSpPr>
          <p:nvPr/>
        </p:nvSpPr>
        <p:spPr bwMode="auto">
          <a:xfrm>
            <a:off x="1216025" y="620713"/>
            <a:ext cx="211931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18" name="Line 26"/>
          <p:cNvSpPr>
            <a:spLocks noChangeShapeType="1"/>
          </p:cNvSpPr>
          <p:nvPr/>
        </p:nvSpPr>
        <p:spPr bwMode="auto">
          <a:xfrm>
            <a:off x="57959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19" name="Line 27"/>
          <p:cNvSpPr>
            <a:spLocks noChangeShapeType="1"/>
          </p:cNvSpPr>
          <p:nvPr/>
        </p:nvSpPr>
        <p:spPr bwMode="auto">
          <a:xfrm>
            <a:off x="34718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0" name="Line 28"/>
          <p:cNvSpPr>
            <a:spLocks noChangeShapeType="1"/>
          </p:cNvSpPr>
          <p:nvPr/>
        </p:nvSpPr>
        <p:spPr bwMode="auto">
          <a:xfrm>
            <a:off x="333533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1" name="Line 29"/>
          <p:cNvSpPr>
            <a:spLocks noChangeShapeType="1"/>
          </p:cNvSpPr>
          <p:nvPr/>
        </p:nvSpPr>
        <p:spPr bwMode="auto">
          <a:xfrm>
            <a:off x="12160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2" name="Text Box 30"/>
          <p:cNvSpPr txBox="1">
            <a:spLocks noChangeArrowheads="1"/>
          </p:cNvSpPr>
          <p:nvPr/>
        </p:nvSpPr>
        <p:spPr bwMode="auto">
          <a:xfrm>
            <a:off x="1622425" y="152400"/>
            <a:ext cx="1370013" cy="398463"/>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net-a.mil</a:t>
            </a:r>
            <a:endParaRPr lang="en-US" sz="1800" b="0"/>
          </a:p>
        </p:txBody>
      </p:sp>
      <p:sp>
        <p:nvSpPr>
          <p:cNvPr id="801823" name="Line 31"/>
          <p:cNvSpPr>
            <a:spLocks noChangeShapeType="1"/>
          </p:cNvSpPr>
          <p:nvPr/>
        </p:nvSpPr>
        <p:spPr bwMode="auto">
          <a:xfrm>
            <a:off x="2241550"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4" name="Line 32"/>
          <p:cNvSpPr>
            <a:spLocks noChangeShapeType="1"/>
          </p:cNvSpPr>
          <p:nvPr/>
        </p:nvSpPr>
        <p:spPr bwMode="auto">
          <a:xfrm>
            <a:off x="4497388"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5" name="Text Box 33"/>
          <p:cNvSpPr txBox="1">
            <a:spLocks noChangeArrowheads="1"/>
          </p:cNvSpPr>
          <p:nvPr/>
        </p:nvSpPr>
        <p:spPr bwMode="auto">
          <a:xfrm>
            <a:off x="3886200" y="134938"/>
            <a:ext cx="1362075"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net-b.mil</a:t>
            </a:r>
            <a:endParaRPr lang="en-US" sz="1800"/>
          </a:p>
        </p:txBody>
      </p:sp>
      <p:sp>
        <p:nvSpPr>
          <p:cNvPr id="801826" name="Line 34"/>
          <p:cNvSpPr>
            <a:spLocks noChangeShapeType="1"/>
          </p:cNvSpPr>
          <p:nvPr/>
        </p:nvSpPr>
        <p:spPr bwMode="auto">
          <a:xfrm>
            <a:off x="6956425"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1827" name="Text Box 35"/>
          <p:cNvSpPr txBox="1">
            <a:spLocks noChangeArrowheads="1"/>
          </p:cNvSpPr>
          <p:nvPr/>
        </p:nvSpPr>
        <p:spPr bwMode="auto">
          <a:xfrm>
            <a:off x="6270625" y="134938"/>
            <a:ext cx="1370013"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net-c.mil</a:t>
            </a:r>
            <a:endParaRPr lang="en-US" sz="1800"/>
          </a:p>
        </p:txBody>
      </p:sp>
      <p:sp>
        <p:nvSpPr>
          <p:cNvPr id="801828" name="Rectangle 36"/>
          <p:cNvSpPr>
            <a:spLocks noChangeArrowheads="1"/>
          </p:cNvSpPr>
          <p:nvPr/>
        </p:nvSpPr>
        <p:spPr bwMode="auto">
          <a:xfrm>
            <a:off x="4838700" y="2327275"/>
            <a:ext cx="900113" cy="466725"/>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DNS2</a:t>
            </a:r>
            <a:endParaRPr lang="en-US" sz="1600"/>
          </a:p>
        </p:txBody>
      </p:sp>
      <p:sp>
        <p:nvSpPr>
          <p:cNvPr id="801829" name="Rectangle 37"/>
          <p:cNvSpPr>
            <a:spLocks noChangeArrowheads="1"/>
          </p:cNvSpPr>
          <p:nvPr/>
        </p:nvSpPr>
        <p:spPr bwMode="auto">
          <a:xfrm>
            <a:off x="7508875" y="2251075"/>
            <a:ext cx="884238" cy="465138"/>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DNS3</a:t>
            </a:r>
            <a:endParaRPr lang="en-US" sz="1600"/>
          </a:p>
        </p:txBody>
      </p:sp>
      <p:sp>
        <p:nvSpPr>
          <p:cNvPr id="801830" name="Line 38"/>
          <p:cNvSpPr>
            <a:spLocks noChangeShapeType="1"/>
          </p:cNvSpPr>
          <p:nvPr/>
        </p:nvSpPr>
        <p:spPr bwMode="auto">
          <a:xfrm>
            <a:off x="1752600" y="3200400"/>
            <a:ext cx="304800" cy="685800"/>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1831" name="Text Box 39"/>
          <p:cNvSpPr txBox="1">
            <a:spLocks noChangeArrowheads="1"/>
          </p:cNvSpPr>
          <p:nvPr/>
        </p:nvSpPr>
        <p:spPr bwMode="auto">
          <a:xfrm>
            <a:off x="2514600" y="698500"/>
            <a:ext cx="544513"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1832" name="Text Box 40"/>
          <p:cNvSpPr txBox="1">
            <a:spLocks noChangeArrowheads="1"/>
          </p:cNvSpPr>
          <p:nvPr/>
        </p:nvSpPr>
        <p:spPr bwMode="auto">
          <a:xfrm>
            <a:off x="7778750" y="698500"/>
            <a:ext cx="547688"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1833" name="Text Box 41"/>
          <p:cNvSpPr txBox="1">
            <a:spLocks noChangeArrowheads="1"/>
          </p:cNvSpPr>
          <p:nvPr/>
        </p:nvSpPr>
        <p:spPr bwMode="auto">
          <a:xfrm>
            <a:off x="4975225" y="698500"/>
            <a:ext cx="546100"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1835" name="Oval 43"/>
          <p:cNvSpPr>
            <a:spLocks noChangeArrowheads="1"/>
          </p:cNvSpPr>
          <p:nvPr/>
        </p:nvSpPr>
        <p:spPr bwMode="auto">
          <a:xfrm>
            <a:off x="367506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1836" name="Oval 44"/>
          <p:cNvSpPr>
            <a:spLocks noChangeArrowheads="1"/>
          </p:cNvSpPr>
          <p:nvPr/>
        </p:nvSpPr>
        <p:spPr bwMode="auto">
          <a:xfrm>
            <a:off x="6342063" y="2716213"/>
            <a:ext cx="546100"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1837" name="Line 45"/>
          <p:cNvSpPr>
            <a:spLocks noChangeShapeType="1"/>
          </p:cNvSpPr>
          <p:nvPr/>
        </p:nvSpPr>
        <p:spPr bwMode="auto">
          <a:xfrm flipH="1">
            <a:off x="1693863" y="1239838"/>
            <a:ext cx="136525"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38" name="Line 46"/>
          <p:cNvSpPr>
            <a:spLocks noChangeShapeType="1"/>
          </p:cNvSpPr>
          <p:nvPr/>
        </p:nvSpPr>
        <p:spPr bwMode="auto">
          <a:xfrm flipH="1">
            <a:off x="1763713" y="1239838"/>
            <a:ext cx="544512"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39" name="Line 47"/>
          <p:cNvSpPr>
            <a:spLocks noChangeShapeType="1"/>
          </p:cNvSpPr>
          <p:nvPr/>
        </p:nvSpPr>
        <p:spPr bwMode="auto">
          <a:xfrm flipH="1">
            <a:off x="1830388" y="1239838"/>
            <a:ext cx="1162050"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40" name="Oval 48"/>
          <p:cNvSpPr>
            <a:spLocks noChangeArrowheads="1"/>
          </p:cNvSpPr>
          <p:nvPr/>
        </p:nvSpPr>
        <p:spPr bwMode="auto">
          <a:xfrm>
            <a:off x="3581400" y="4648200"/>
            <a:ext cx="609600" cy="6191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800">
                <a:solidFill>
                  <a:srgbClr val="000000"/>
                </a:solidFill>
                <a:latin typeface="Arial" pitchFamily="-108" charset="0"/>
              </a:rPr>
              <a:t>R</a:t>
            </a:r>
            <a:endParaRPr lang="en-US" sz="1800"/>
          </a:p>
        </p:txBody>
      </p:sp>
      <p:sp>
        <p:nvSpPr>
          <p:cNvPr id="801841" name="Line 49"/>
          <p:cNvSpPr>
            <a:spLocks noChangeShapeType="1"/>
          </p:cNvSpPr>
          <p:nvPr/>
        </p:nvSpPr>
        <p:spPr bwMode="auto">
          <a:xfrm>
            <a:off x="3744913" y="1239838"/>
            <a:ext cx="136525"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1842" name="Line 50"/>
          <p:cNvSpPr>
            <a:spLocks noChangeShapeType="1"/>
          </p:cNvSpPr>
          <p:nvPr/>
        </p:nvSpPr>
        <p:spPr bwMode="auto">
          <a:xfrm flipH="1">
            <a:off x="3949700" y="1239838"/>
            <a:ext cx="684213"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1843" name="Line 51"/>
          <p:cNvSpPr>
            <a:spLocks noChangeShapeType="1"/>
          </p:cNvSpPr>
          <p:nvPr/>
        </p:nvSpPr>
        <p:spPr bwMode="auto">
          <a:xfrm>
            <a:off x="6070600" y="1239838"/>
            <a:ext cx="544513"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1844" name="Line 52"/>
          <p:cNvSpPr>
            <a:spLocks noChangeShapeType="1"/>
          </p:cNvSpPr>
          <p:nvPr/>
        </p:nvSpPr>
        <p:spPr bwMode="auto">
          <a:xfrm>
            <a:off x="6615113" y="1239838"/>
            <a:ext cx="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1845" name="Line 53"/>
          <p:cNvSpPr>
            <a:spLocks noChangeShapeType="1"/>
          </p:cNvSpPr>
          <p:nvPr/>
        </p:nvSpPr>
        <p:spPr bwMode="auto">
          <a:xfrm flipH="1">
            <a:off x="6615113" y="1239838"/>
            <a:ext cx="477837"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1846" name="Line 54"/>
          <p:cNvSpPr>
            <a:spLocks noChangeShapeType="1"/>
          </p:cNvSpPr>
          <p:nvPr/>
        </p:nvSpPr>
        <p:spPr bwMode="auto">
          <a:xfrm flipH="1">
            <a:off x="6615113" y="1239838"/>
            <a:ext cx="88900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1847" name="Line 55"/>
          <p:cNvSpPr>
            <a:spLocks noChangeShapeType="1"/>
          </p:cNvSpPr>
          <p:nvPr/>
        </p:nvSpPr>
        <p:spPr bwMode="auto">
          <a:xfrm flipH="1">
            <a:off x="6615113" y="1239838"/>
            <a:ext cx="1639887"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1849" name="Oval 57"/>
          <p:cNvSpPr>
            <a:spLocks noChangeArrowheads="1"/>
          </p:cNvSpPr>
          <p:nvPr/>
        </p:nvSpPr>
        <p:spPr bwMode="auto">
          <a:xfrm>
            <a:off x="1624013" y="3881438"/>
            <a:ext cx="892175" cy="541337"/>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1850" name="Text Box 58"/>
          <p:cNvSpPr txBox="1">
            <a:spLocks noChangeArrowheads="1"/>
          </p:cNvSpPr>
          <p:nvPr/>
        </p:nvSpPr>
        <p:spPr bwMode="auto">
          <a:xfrm>
            <a:off x="1676400" y="3962400"/>
            <a:ext cx="1028700"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Proxy1</a:t>
            </a:r>
            <a:endParaRPr lang="en-US" sz="1600"/>
          </a:p>
        </p:txBody>
      </p:sp>
      <p:sp>
        <p:nvSpPr>
          <p:cNvPr id="801851" name="Oval 59"/>
          <p:cNvSpPr>
            <a:spLocks noChangeArrowheads="1"/>
          </p:cNvSpPr>
          <p:nvPr/>
        </p:nvSpPr>
        <p:spPr bwMode="auto">
          <a:xfrm>
            <a:off x="4038600" y="3581400"/>
            <a:ext cx="889000" cy="542925"/>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1852" name="Text Box 60"/>
          <p:cNvSpPr txBox="1">
            <a:spLocks noChangeArrowheads="1"/>
          </p:cNvSpPr>
          <p:nvPr/>
        </p:nvSpPr>
        <p:spPr bwMode="auto">
          <a:xfrm>
            <a:off x="4079875" y="3657600"/>
            <a:ext cx="1025525" cy="39846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Proxy2</a:t>
            </a:r>
            <a:endParaRPr lang="en-US" sz="1600"/>
          </a:p>
        </p:txBody>
      </p:sp>
      <p:grpSp>
        <p:nvGrpSpPr>
          <p:cNvPr id="2" name="Group 61"/>
          <p:cNvGrpSpPr>
            <a:grpSpLocks/>
          </p:cNvGrpSpPr>
          <p:nvPr/>
        </p:nvGrpSpPr>
        <p:grpSpPr bwMode="auto">
          <a:xfrm>
            <a:off x="6629400" y="3657600"/>
            <a:ext cx="1071563" cy="544513"/>
            <a:chOff x="3908" y="2345"/>
            <a:chExt cx="675" cy="343"/>
          </a:xfrm>
        </p:grpSpPr>
        <p:sp>
          <p:nvSpPr>
            <p:cNvPr id="801854" name="Oval 62"/>
            <p:cNvSpPr>
              <a:spLocks noChangeArrowheads="1"/>
            </p:cNvSpPr>
            <p:nvPr/>
          </p:nvSpPr>
          <p:spPr bwMode="auto">
            <a:xfrm>
              <a:off x="3908" y="2345"/>
              <a:ext cx="560" cy="343"/>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1855" name="Text Box 63"/>
            <p:cNvSpPr txBox="1">
              <a:spLocks noChangeArrowheads="1"/>
            </p:cNvSpPr>
            <p:nvPr/>
          </p:nvSpPr>
          <p:spPr bwMode="auto">
            <a:xfrm>
              <a:off x="3936" y="2400"/>
              <a:ext cx="647" cy="25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Proxy3</a:t>
              </a:r>
              <a:endParaRPr lang="en-US" sz="1600"/>
            </a:p>
          </p:txBody>
        </p:sp>
      </p:grpSp>
      <p:sp>
        <p:nvSpPr>
          <p:cNvPr id="801856" name="Oval 64"/>
          <p:cNvSpPr>
            <a:spLocks noChangeArrowheads="1"/>
          </p:cNvSpPr>
          <p:nvPr/>
        </p:nvSpPr>
        <p:spPr bwMode="auto">
          <a:xfrm>
            <a:off x="4497388" y="4659313"/>
            <a:ext cx="598487" cy="541337"/>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R2</a:t>
            </a:r>
            <a:endParaRPr lang="en-US" sz="1600"/>
          </a:p>
        </p:txBody>
      </p:sp>
      <p:sp>
        <p:nvSpPr>
          <p:cNvPr id="801857" name="Oval 65"/>
          <p:cNvSpPr>
            <a:spLocks noChangeArrowheads="1"/>
          </p:cNvSpPr>
          <p:nvPr/>
        </p:nvSpPr>
        <p:spPr bwMode="auto">
          <a:xfrm>
            <a:off x="2682875" y="4659313"/>
            <a:ext cx="700088" cy="5302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R1</a:t>
            </a:r>
            <a:endParaRPr lang="en-US" sz="1600"/>
          </a:p>
        </p:txBody>
      </p:sp>
      <p:sp>
        <p:nvSpPr>
          <p:cNvPr id="801858" name="Oval 66"/>
          <p:cNvSpPr>
            <a:spLocks noChangeArrowheads="1"/>
          </p:cNvSpPr>
          <p:nvPr/>
        </p:nvSpPr>
        <p:spPr bwMode="auto">
          <a:xfrm>
            <a:off x="5353050" y="4659313"/>
            <a:ext cx="708025" cy="500062"/>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R3</a:t>
            </a:r>
            <a:endParaRPr lang="en-US" sz="1600"/>
          </a:p>
        </p:txBody>
      </p:sp>
      <p:sp>
        <p:nvSpPr>
          <p:cNvPr id="801860" name="Line 68"/>
          <p:cNvSpPr>
            <a:spLocks noChangeShapeType="1"/>
          </p:cNvSpPr>
          <p:nvPr/>
        </p:nvSpPr>
        <p:spPr bwMode="auto">
          <a:xfrm>
            <a:off x="4038600" y="3276600"/>
            <a:ext cx="228600" cy="304800"/>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801861" name="Line 69"/>
          <p:cNvSpPr>
            <a:spLocks noChangeShapeType="1"/>
          </p:cNvSpPr>
          <p:nvPr/>
        </p:nvSpPr>
        <p:spPr bwMode="auto">
          <a:xfrm>
            <a:off x="6630988" y="3200400"/>
            <a:ext cx="227012" cy="457200"/>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1862" name="Line 70"/>
          <p:cNvSpPr>
            <a:spLocks noChangeShapeType="1"/>
          </p:cNvSpPr>
          <p:nvPr/>
        </p:nvSpPr>
        <p:spPr bwMode="auto">
          <a:xfrm>
            <a:off x="914400" y="5491163"/>
            <a:ext cx="4826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801863" name="Text Box 71"/>
          <p:cNvSpPr txBox="1">
            <a:spLocks noChangeArrowheads="1"/>
          </p:cNvSpPr>
          <p:nvPr/>
        </p:nvSpPr>
        <p:spPr bwMode="auto">
          <a:xfrm>
            <a:off x="1397000" y="532447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Attack Traffic</a:t>
            </a:r>
            <a:endParaRPr lang="en-US" sz="1600"/>
          </a:p>
        </p:txBody>
      </p:sp>
      <p:sp>
        <p:nvSpPr>
          <p:cNvPr id="801864" name="Line 72"/>
          <p:cNvSpPr>
            <a:spLocks noChangeShapeType="1"/>
          </p:cNvSpPr>
          <p:nvPr/>
        </p:nvSpPr>
        <p:spPr bwMode="auto">
          <a:xfrm>
            <a:off x="914400" y="5713413"/>
            <a:ext cx="482600"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01865" name="Text Box 73"/>
          <p:cNvSpPr txBox="1">
            <a:spLocks noChangeArrowheads="1"/>
          </p:cNvSpPr>
          <p:nvPr/>
        </p:nvSpPr>
        <p:spPr bwMode="auto">
          <a:xfrm>
            <a:off x="1397000" y="554672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Client Traffic</a:t>
            </a:r>
            <a:endParaRPr lang="en-US" sz="1600"/>
          </a:p>
        </p:txBody>
      </p:sp>
      <p:sp>
        <p:nvSpPr>
          <p:cNvPr id="801868" name="Line 76"/>
          <p:cNvSpPr>
            <a:spLocks noChangeShapeType="1"/>
          </p:cNvSpPr>
          <p:nvPr/>
        </p:nvSpPr>
        <p:spPr bwMode="auto">
          <a:xfrm flipV="1">
            <a:off x="6858000" y="4191000"/>
            <a:ext cx="228600" cy="9144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
        <p:nvSpPr>
          <p:cNvPr id="801869" name="Line 77"/>
          <p:cNvSpPr>
            <a:spLocks noChangeShapeType="1"/>
          </p:cNvSpPr>
          <p:nvPr/>
        </p:nvSpPr>
        <p:spPr bwMode="auto">
          <a:xfrm flipH="1" flipV="1">
            <a:off x="4876800" y="3886200"/>
            <a:ext cx="1905000" cy="12192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
        <p:nvSpPr>
          <p:cNvPr id="801870" name="Line 78"/>
          <p:cNvSpPr>
            <a:spLocks noChangeShapeType="1"/>
          </p:cNvSpPr>
          <p:nvPr/>
        </p:nvSpPr>
        <p:spPr bwMode="auto">
          <a:xfrm flipH="1" flipV="1">
            <a:off x="2514600" y="4114800"/>
            <a:ext cx="4191000" cy="9906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
        <p:nvSpPr>
          <p:cNvPr id="801871" name="Text Box 79"/>
          <p:cNvSpPr txBox="1">
            <a:spLocks noChangeArrowheads="1"/>
          </p:cNvSpPr>
          <p:nvPr/>
        </p:nvSpPr>
        <p:spPr bwMode="auto">
          <a:xfrm>
            <a:off x="6248400" y="5068888"/>
            <a:ext cx="1447800" cy="646112"/>
          </a:xfrm>
          <a:prstGeom prst="rect">
            <a:avLst/>
          </a:prstGeom>
          <a:solidFill>
            <a:srgbClr val="EFF42A"/>
          </a:solidFill>
          <a:ln w="9525">
            <a:solidFill>
              <a:srgbClr val="000000"/>
            </a:solidFill>
            <a:miter lim="800000"/>
            <a:headEnd/>
            <a:tailEnd/>
          </a:ln>
        </p:spPr>
        <p:txBody>
          <a:bodyPr>
            <a:prstTxWarp prst="textNoShape">
              <a:avLst/>
            </a:prstTxWarp>
          </a:bodyPr>
          <a:lstStyle/>
          <a:p>
            <a:r>
              <a:rPr lang="en-US" sz="1800" b="0"/>
              <a:t>Reroute</a:t>
            </a:r>
            <a:br>
              <a:rPr lang="en-US" sz="1800" b="0"/>
            </a:br>
            <a:r>
              <a:rPr lang="en-US" sz="1800" b="0"/>
              <a:t>Coordinator</a:t>
            </a:r>
            <a:endParaRPr lang="en-US" sz="1800"/>
          </a:p>
        </p:txBody>
      </p:sp>
      <p:sp>
        <p:nvSpPr>
          <p:cNvPr id="801872" name="Rectangle 80"/>
          <p:cNvSpPr>
            <a:spLocks noChangeArrowheads="1"/>
          </p:cNvSpPr>
          <p:nvPr/>
        </p:nvSpPr>
        <p:spPr bwMode="auto">
          <a:xfrm>
            <a:off x="4800600" y="4191000"/>
            <a:ext cx="4572000" cy="730250"/>
          </a:xfrm>
          <a:prstGeom prst="rect">
            <a:avLst/>
          </a:prstGeom>
          <a:noFill/>
          <a:ln w="9525">
            <a:noFill/>
            <a:miter lim="800000"/>
            <a:headEnd/>
            <a:tailEnd/>
          </a:ln>
          <a:effectLst/>
        </p:spPr>
        <p:txBody>
          <a:bodyPr>
            <a:prstTxWarp prst="textNoShape">
              <a:avLst/>
            </a:prstTxWarp>
            <a:spAutoFit/>
          </a:bodyPr>
          <a:lstStyle/>
          <a:p>
            <a:r>
              <a:rPr lang="en-US" sz="1400">
                <a:solidFill>
                  <a:schemeClr val="hlink"/>
                </a:solidFill>
              </a:rPr>
              <a:t>2. Sends Reroute  Command with </a:t>
            </a:r>
          </a:p>
          <a:p>
            <a:r>
              <a:rPr lang="en-US" sz="1400">
                <a:solidFill>
                  <a:schemeClr val="hlink"/>
                </a:solidFill>
              </a:rPr>
              <a:t>(DNS Name, IP Addr. Of victim,</a:t>
            </a:r>
            <a:br>
              <a:rPr lang="en-US" sz="1400">
                <a:solidFill>
                  <a:schemeClr val="hlink"/>
                </a:solidFill>
              </a:rPr>
            </a:br>
            <a:r>
              <a:rPr lang="en-US" sz="1400">
                <a:solidFill>
                  <a:schemeClr val="hlink"/>
                </a:solidFill>
              </a:rPr>
              <a:t> Proxy Server(s)) to DNS</a:t>
            </a:r>
            <a:endParaRPr lang="en-US" sz="1800"/>
          </a:p>
        </p:txBody>
      </p:sp>
      <p:sp>
        <p:nvSpPr>
          <p:cNvPr id="801873" name="Text Box 81"/>
          <p:cNvSpPr txBox="1">
            <a:spLocks noChangeArrowheads="1"/>
          </p:cNvSpPr>
          <p:nvPr/>
        </p:nvSpPr>
        <p:spPr bwMode="auto">
          <a:xfrm>
            <a:off x="5715000" y="1752600"/>
            <a:ext cx="2090738" cy="831850"/>
          </a:xfrm>
          <a:prstGeom prst="rect">
            <a:avLst/>
          </a:prstGeom>
          <a:noFill/>
          <a:ln w="9525">
            <a:noFill/>
            <a:miter lim="800000"/>
            <a:headEnd/>
            <a:tailEnd/>
          </a:ln>
        </p:spPr>
        <p:txBody>
          <a:bodyPr>
            <a:prstTxWarp prst="textNoShape">
              <a:avLst/>
            </a:prstTxWarp>
          </a:bodyPr>
          <a:lstStyle/>
          <a:p>
            <a:r>
              <a:rPr lang="en-US" sz="1600">
                <a:solidFill>
                  <a:srgbClr val="000000"/>
                </a:solidFill>
                <a:latin typeface="Arial" pitchFamily="-108" charset="0"/>
              </a:rPr>
              <a:t> 3. New route via </a:t>
            </a:r>
            <a:br>
              <a:rPr lang="en-US" sz="1600">
                <a:solidFill>
                  <a:srgbClr val="000000"/>
                </a:solidFill>
                <a:latin typeface="Arial" pitchFamily="-108" charset="0"/>
              </a:rPr>
            </a:br>
            <a:r>
              <a:rPr lang="en-US" sz="1600">
                <a:solidFill>
                  <a:srgbClr val="000000"/>
                </a:solidFill>
                <a:latin typeface="Arial" pitchFamily="-108" charset="0"/>
              </a:rPr>
              <a:t>Proxy3 to R3</a:t>
            </a:r>
            <a:endParaRPr lang="en-US" sz="1600"/>
          </a:p>
        </p:txBody>
      </p:sp>
      <p:sp>
        <p:nvSpPr>
          <p:cNvPr id="801874" name="Line 82"/>
          <p:cNvSpPr>
            <a:spLocks noChangeShapeType="1"/>
          </p:cNvSpPr>
          <p:nvPr/>
        </p:nvSpPr>
        <p:spPr bwMode="auto">
          <a:xfrm>
            <a:off x="6726238" y="3200400"/>
            <a:ext cx="284162" cy="457200"/>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grpSp>
        <p:nvGrpSpPr>
          <p:cNvPr id="3" name="Group 83"/>
          <p:cNvGrpSpPr>
            <a:grpSpLocks/>
          </p:cNvGrpSpPr>
          <p:nvPr/>
        </p:nvGrpSpPr>
        <p:grpSpPr bwMode="auto">
          <a:xfrm>
            <a:off x="6070600" y="1239838"/>
            <a:ext cx="2254250" cy="1011237"/>
            <a:chOff x="3824" y="781"/>
            <a:chExt cx="1420" cy="637"/>
          </a:xfrm>
        </p:grpSpPr>
        <p:sp>
          <p:nvSpPr>
            <p:cNvPr id="801876" name="Line 84"/>
            <p:cNvSpPr>
              <a:spLocks noChangeShapeType="1"/>
            </p:cNvSpPr>
            <p:nvPr/>
          </p:nvSpPr>
          <p:spPr bwMode="auto">
            <a:xfrm>
              <a:off x="3824" y="781"/>
              <a:ext cx="1118"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77" name="Line 85"/>
            <p:cNvSpPr>
              <a:spLocks noChangeShapeType="1"/>
            </p:cNvSpPr>
            <p:nvPr/>
          </p:nvSpPr>
          <p:spPr bwMode="auto">
            <a:xfrm>
              <a:off x="4167" y="781"/>
              <a:ext cx="861"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78" name="Line 86"/>
            <p:cNvSpPr>
              <a:spLocks noChangeShapeType="1"/>
            </p:cNvSpPr>
            <p:nvPr/>
          </p:nvSpPr>
          <p:spPr bwMode="auto">
            <a:xfrm>
              <a:off x="4468" y="781"/>
              <a:ext cx="646"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79" name="Line 87"/>
            <p:cNvSpPr>
              <a:spLocks noChangeShapeType="1"/>
            </p:cNvSpPr>
            <p:nvPr/>
          </p:nvSpPr>
          <p:spPr bwMode="auto">
            <a:xfrm>
              <a:off x="4769" y="781"/>
              <a:ext cx="389"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80" name="Line 88"/>
            <p:cNvSpPr>
              <a:spLocks noChangeShapeType="1"/>
            </p:cNvSpPr>
            <p:nvPr/>
          </p:nvSpPr>
          <p:spPr bwMode="auto">
            <a:xfrm flipH="1">
              <a:off x="5244" y="781"/>
              <a:ext cx="0"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grpSp>
        <p:nvGrpSpPr>
          <p:cNvPr id="4" name="Group 89"/>
          <p:cNvGrpSpPr>
            <a:grpSpLocks/>
          </p:cNvGrpSpPr>
          <p:nvPr/>
        </p:nvGrpSpPr>
        <p:grpSpPr bwMode="auto">
          <a:xfrm>
            <a:off x="3814763" y="1239838"/>
            <a:ext cx="1433512" cy="1087437"/>
            <a:chOff x="2403" y="781"/>
            <a:chExt cx="903" cy="685"/>
          </a:xfrm>
        </p:grpSpPr>
        <p:sp>
          <p:nvSpPr>
            <p:cNvPr id="801882" name="Line 90"/>
            <p:cNvSpPr>
              <a:spLocks noChangeShapeType="1"/>
            </p:cNvSpPr>
            <p:nvPr/>
          </p:nvSpPr>
          <p:spPr bwMode="auto">
            <a:xfrm>
              <a:off x="2403" y="781"/>
              <a:ext cx="773"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83" name="Line 91"/>
            <p:cNvSpPr>
              <a:spLocks noChangeShapeType="1"/>
            </p:cNvSpPr>
            <p:nvPr/>
          </p:nvSpPr>
          <p:spPr bwMode="auto">
            <a:xfrm>
              <a:off x="2963" y="781"/>
              <a:ext cx="343"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sp>
        <p:nvSpPr>
          <p:cNvPr id="801884" name="Text Box 92"/>
          <p:cNvSpPr txBox="1">
            <a:spLocks noChangeArrowheads="1"/>
          </p:cNvSpPr>
          <p:nvPr/>
        </p:nvSpPr>
        <p:spPr bwMode="auto">
          <a:xfrm>
            <a:off x="3276600" y="1758950"/>
            <a:ext cx="2049463" cy="831850"/>
          </a:xfrm>
          <a:prstGeom prst="rect">
            <a:avLst/>
          </a:prstGeom>
          <a:noFill/>
          <a:ln w="9525">
            <a:noFill/>
            <a:miter lim="800000"/>
            <a:headEnd/>
            <a:tailEnd/>
          </a:ln>
        </p:spPr>
        <p:txBody>
          <a:bodyPr>
            <a:prstTxWarp prst="textNoShape">
              <a:avLst/>
            </a:prstTxWarp>
          </a:bodyPr>
          <a:lstStyle/>
          <a:p>
            <a:r>
              <a:rPr lang="en-US" sz="1600">
                <a:solidFill>
                  <a:srgbClr val="000000"/>
                </a:solidFill>
                <a:latin typeface="Arial" pitchFamily="-108" charset="0"/>
              </a:rPr>
              <a:t> 3. New route via </a:t>
            </a:r>
            <a:br>
              <a:rPr lang="en-US" sz="1600">
                <a:solidFill>
                  <a:srgbClr val="000000"/>
                </a:solidFill>
                <a:latin typeface="Arial" pitchFamily="-108" charset="0"/>
              </a:rPr>
            </a:br>
            <a:r>
              <a:rPr lang="en-US" sz="1600">
                <a:solidFill>
                  <a:srgbClr val="000000"/>
                </a:solidFill>
                <a:latin typeface="Arial" pitchFamily="-108" charset="0"/>
              </a:rPr>
              <a:t>Proxy2 to R2</a:t>
            </a:r>
            <a:endParaRPr lang="en-US" sz="1600"/>
          </a:p>
        </p:txBody>
      </p:sp>
      <p:sp>
        <p:nvSpPr>
          <p:cNvPr id="801885" name="Text Box 93"/>
          <p:cNvSpPr txBox="1">
            <a:spLocks noChangeArrowheads="1"/>
          </p:cNvSpPr>
          <p:nvPr/>
        </p:nvSpPr>
        <p:spPr bwMode="auto">
          <a:xfrm>
            <a:off x="685800" y="1758950"/>
            <a:ext cx="2090738" cy="831850"/>
          </a:xfrm>
          <a:prstGeom prst="rect">
            <a:avLst/>
          </a:prstGeom>
          <a:noFill/>
          <a:ln w="9525">
            <a:noFill/>
            <a:miter lim="800000"/>
            <a:headEnd/>
            <a:tailEnd/>
          </a:ln>
        </p:spPr>
        <p:txBody>
          <a:bodyPr>
            <a:prstTxWarp prst="textNoShape">
              <a:avLst/>
            </a:prstTxWarp>
          </a:bodyPr>
          <a:lstStyle/>
          <a:p>
            <a:r>
              <a:rPr lang="en-US" sz="1600">
                <a:solidFill>
                  <a:srgbClr val="000000"/>
                </a:solidFill>
                <a:latin typeface="Arial" pitchFamily="-108" charset="0"/>
              </a:rPr>
              <a:t> 3. New route via </a:t>
            </a:r>
            <a:br>
              <a:rPr lang="en-US" sz="1600">
                <a:solidFill>
                  <a:srgbClr val="000000"/>
                </a:solidFill>
                <a:latin typeface="Arial" pitchFamily="-108" charset="0"/>
              </a:rPr>
            </a:br>
            <a:r>
              <a:rPr lang="en-US" sz="1600">
                <a:solidFill>
                  <a:srgbClr val="000000"/>
                </a:solidFill>
                <a:latin typeface="Arial" pitchFamily="-108" charset="0"/>
              </a:rPr>
              <a:t>Proxy1 to R1</a:t>
            </a:r>
            <a:endParaRPr lang="en-US" sz="1600"/>
          </a:p>
        </p:txBody>
      </p:sp>
      <p:grpSp>
        <p:nvGrpSpPr>
          <p:cNvPr id="5" name="Group 94"/>
          <p:cNvGrpSpPr>
            <a:grpSpLocks/>
          </p:cNvGrpSpPr>
          <p:nvPr/>
        </p:nvGrpSpPr>
        <p:grpSpPr bwMode="auto">
          <a:xfrm>
            <a:off x="1352550" y="1239838"/>
            <a:ext cx="1778000" cy="1476375"/>
            <a:chOff x="852" y="781"/>
            <a:chExt cx="1120" cy="930"/>
          </a:xfrm>
        </p:grpSpPr>
        <p:sp>
          <p:nvSpPr>
            <p:cNvPr id="801887" name="Line 95"/>
            <p:cNvSpPr>
              <a:spLocks noChangeShapeType="1"/>
            </p:cNvSpPr>
            <p:nvPr/>
          </p:nvSpPr>
          <p:spPr bwMode="auto">
            <a:xfrm>
              <a:off x="852" y="781"/>
              <a:ext cx="129"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88" name="Line 96"/>
            <p:cNvSpPr>
              <a:spLocks noChangeShapeType="1"/>
            </p:cNvSpPr>
            <p:nvPr/>
          </p:nvSpPr>
          <p:spPr bwMode="auto">
            <a:xfrm>
              <a:off x="1197" y="781"/>
              <a:ext cx="645"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89" name="Line 97"/>
            <p:cNvSpPr>
              <a:spLocks noChangeShapeType="1"/>
            </p:cNvSpPr>
            <p:nvPr/>
          </p:nvSpPr>
          <p:spPr bwMode="auto">
            <a:xfrm>
              <a:off x="1498" y="781"/>
              <a:ext cx="430"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90" name="Line 98"/>
            <p:cNvSpPr>
              <a:spLocks noChangeShapeType="1"/>
            </p:cNvSpPr>
            <p:nvPr/>
          </p:nvSpPr>
          <p:spPr bwMode="auto">
            <a:xfrm>
              <a:off x="1928" y="781"/>
              <a:ext cx="44"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1891" name="Line 99"/>
            <p:cNvSpPr>
              <a:spLocks noChangeShapeType="1"/>
            </p:cNvSpPr>
            <p:nvPr/>
          </p:nvSpPr>
          <p:spPr bwMode="auto">
            <a:xfrm flipH="1">
              <a:off x="1067" y="781"/>
              <a:ext cx="86"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92" name="Line 100"/>
            <p:cNvSpPr>
              <a:spLocks noChangeShapeType="1"/>
            </p:cNvSpPr>
            <p:nvPr/>
          </p:nvSpPr>
          <p:spPr bwMode="auto">
            <a:xfrm flipH="1">
              <a:off x="1111" y="781"/>
              <a:ext cx="343"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93" name="Line 101"/>
            <p:cNvSpPr>
              <a:spLocks noChangeShapeType="1"/>
            </p:cNvSpPr>
            <p:nvPr/>
          </p:nvSpPr>
          <p:spPr bwMode="auto">
            <a:xfrm flipH="1">
              <a:off x="1153" y="781"/>
              <a:ext cx="732"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1894" name="Line 102"/>
            <p:cNvSpPr>
              <a:spLocks noChangeShapeType="1"/>
            </p:cNvSpPr>
            <p:nvPr/>
          </p:nvSpPr>
          <p:spPr bwMode="auto">
            <a:xfrm>
              <a:off x="895" y="781"/>
              <a:ext cx="904"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sp>
        <p:nvSpPr>
          <p:cNvPr id="801895" name="Line 103"/>
          <p:cNvSpPr>
            <a:spLocks noChangeShapeType="1"/>
          </p:cNvSpPr>
          <p:nvPr/>
        </p:nvSpPr>
        <p:spPr bwMode="auto">
          <a:xfrm>
            <a:off x="1828800" y="3200400"/>
            <a:ext cx="1905000" cy="1447800"/>
          </a:xfrm>
          <a:prstGeom prst="line">
            <a:avLst/>
          </a:prstGeom>
          <a:noFill/>
          <a:ln w="76200">
            <a:solidFill>
              <a:srgbClr val="FF0000"/>
            </a:solidFill>
            <a:prstDash val="sysDot"/>
            <a:round/>
            <a:headEnd/>
            <a:tailEnd type="triangle" w="med" len="med"/>
          </a:ln>
        </p:spPr>
        <p:txBody>
          <a:bodyPr anchor="ctr">
            <a:prstTxWarp prst="textNoShape">
              <a:avLst/>
            </a:prstTxWarp>
          </a:bodyPr>
          <a:lstStyle/>
          <a:p>
            <a:endParaRPr lang="en-US"/>
          </a:p>
        </p:txBody>
      </p:sp>
      <p:sp>
        <p:nvSpPr>
          <p:cNvPr id="801834" name="Oval 42"/>
          <p:cNvSpPr>
            <a:spLocks noChangeArrowheads="1"/>
          </p:cNvSpPr>
          <p:nvPr/>
        </p:nvSpPr>
        <p:spPr bwMode="auto">
          <a:xfrm>
            <a:off x="142081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1859" name="Text Box 67"/>
          <p:cNvSpPr txBox="1">
            <a:spLocks noChangeArrowheads="1"/>
          </p:cNvSpPr>
          <p:nvPr/>
        </p:nvSpPr>
        <p:spPr bwMode="auto">
          <a:xfrm>
            <a:off x="2895600" y="4267200"/>
            <a:ext cx="979488"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block</a:t>
            </a:r>
            <a:endParaRPr lang="en-US" sz="1600"/>
          </a:p>
        </p:txBody>
      </p:sp>
      <p:sp>
        <p:nvSpPr>
          <p:cNvPr id="801896" name="Line 104"/>
          <p:cNvSpPr>
            <a:spLocks noChangeShapeType="1"/>
          </p:cNvSpPr>
          <p:nvPr/>
        </p:nvSpPr>
        <p:spPr bwMode="auto">
          <a:xfrm flipH="1">
            <a:off x="3970338" y="3105150"/>
            <a:ext cx="2439987" cy="1554163"/>
          </a:xfrm>
          <a:prstGeom prst="line">
            <a:avLst/>
          </a:prstGeom>
          <a:noFill/>
          <a:ln w="76200">
            <a:solidFill>
              <a:srgbClr val="FF0000"/>
            </a:solidFill>
            <a:prstDash val="sysDot"/>
            <a:round/>
            <a:headEnd/>
            <a:tailEnd type="triangle" w="med" len="med"/>
          </a:ln>
        </p:spPr>
        <p:txBody>
          <a:bodyPr anchor="ctr">
            <a:prstTxWarp prst="textNoShape">
              <a:avLst/>
            </a:prstTxWarp>
          </a:bodyPr>
          <a:lstStyle/>
          <a:p>
            <a:endParaRPr lang="en-US"/>
          </a:p>
        </p:txBody>
      </p:sp>
      <p:sp>
        <p:nvSpPr>
          <p:cNvPr id="801897" name="Line 105"/>
          <p:cNvSpPr>
            <a:spLocks noChangeShapeType="1"/>
          </p:cNvSpPr>
          <p:nvPr/>
        </p:nvSpPr>
        <p:spPr bwMode="auto">
          <a:xfrm flipV="1">
            <a:off x="2286000" y="2819400"/>
            <a:ext cx="685800" cy="10668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
        <p:nvSpPr>
          <p:cNvPr id="801898" name="Line 106"/>
          <p:cNvSpPr>
            <a:spLocks noChangeShapeType="1"/>
          </p:cNvSpPr>
          <p:nvPr/>
        </p:nvSpPr>
        <p:spPr bwMode="auto">
          <a:xfrm flipV="1">
            <a:off x="4724400" y="2819400"/>
            <a:ext cx="533400" cy="7620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
        <p:nvSpPr>
          <p:cNvPr id="801899" name="Line 107"/>
          <p:cNvSpPr>
            <a:spLocks noChangeShapeType="1"/>
          </p:cNvSpPr>
          <p:nvPr/>
        </p:nvSpPr>
        <p:spPr bwMode="auto">
          <a:xfrm flipV="1">
            <a:off x="7315200" y="2667000"/>
            <a:ext cx="685800" cy="1066800"/>
          </a:xfrm>
          <a:prstGeom prst="line">
            <a:avLst/>
          </a:prstGeom>
          <a:noFill/>
          <a:ln w="38100">
            <a:solidFill>
              <a:schemeClr val="hlink"/>
            </a:solidFill>
            <a:prstDash val="sysDot"/>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ChangeArrowheads="1"/>
          </p:cNvSpPr>
          <p:nvPr/>
        </p:nvSpPr>
        <p:spPr bwMode="auto">
          <a:xfrm>
            <a:off x="457200" y="152400"/>
            <a:ext cx="8305800" cy="6248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800"/>
          </a:p>
        </p:txBody>
      </p:sp>
      <p:sp>
        <p:nvSpPr>
          <p:cNvPr id="802819" name="Rectangle 3"/>
          <p:cNvSpPr>
            <a:spLocks noGrp="1" noChangeArrowheads="1"/>
          </p:cNvSpPr>
          <p:nvPr>
            <p:ph type="title"/>
          </p:nvPr>
        </p:nvSpPr>
        <p:spPr>
          <a:xfrm>
            <a:off x="-152400" y="3200400"/>
            <a:ext cx="1981200" cy="1143000"/>
          </a:xfrm>
        </p:spPr>
        <p:txBody>
          <a:bodyPr/>
          <a:lstStyle/>
          <a:p>
            <a:r>
              <a:rPr lang="en-US" sz="3200"/>
              <a:t>SCOLD</a:t>
            </a:r>
            <a:br>
              <a:rPr lang="en-US" sz="3200"/>
            </a:br>
            <a:r>
              <a:rPr lang="en-US" sz="3200"/>
              <a:t>Phase4</a:t>
            </a:r>
          </a:p>
        </p:txBody>
      </p:sp>
      <p:sp>
        <p:nvSpPr>
          <p:cNvPr id="802820" name="Rectangle 4"/>
          <p:cNvSpPr>
            <a:spLocks noChangeArrowheads="1"/>
          </p:cNvSpPr>
          <p:nvPr/>
        </p:nvSpPr>
        <p:spPr bwMode="auto">
          <a:xfrm>
            <a:off x="2522538" y="2327275"/>
            <a:ext cx="996950" cy="500063"/>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DNS1</a:t>
            </a:r>
            <a:endParaRPr lang="en-US" sz="1600"/>
          </a:p>
        </p:txBody>
      </p:sp>
      <p:sp>
        <p:nvSpPr>
          <p:cNvPr id="802821" name="Text Box 5"/>
          <p:cNvSpPr txBox="1">
            <a:spLocks noChangeArrowheads="1"/>
          </p:cNvSpPr>
          <p:nvPr/>
        </p:nvSpPr>
        <p:spPr bwMode="auto">
          <a:xfrm>
            <a:off x="8599488" y="461963"/>
            <a:ext cx="544512" cy="403225"/>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2822" name="Rectangle 6"/>
          <p:cNvSpPr>
            <a:spLocks noChangeArrowheads="1"/>
          </p:cNvSpPr>
          <p:nvPr/>
        </p:nvSpPr>
        <p:spPr bwMode="auto">
          <a:xfrm>
            <a:off x="3810000" y="5791200"/>
            <a:ext cx="1023938" cy="465138"/>
          </a:xfrm>
          <a:prstGeom prst="rect">
            <a:avLst/>
          </a:prstGeom>
          <a:solidFill>
            <a:srgbClr val="B2B2B2"/>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Victim</a:t>
            </a:r>
            <a:endParaRPr lang="en-US" sz="1600"/>
          </a:p>
        </p:txBody>
      </p:sp>
      <p:sp>
        <p:nvSpPr>
          <p:cNvPr id="802823" name="Line 7"/>
          <p:cNvSpPr>
            <a:spLocks noChangeShapeType="1"/>
          </p:cNvSpPr>
          <p:nvPr/>
        </p:nvSpPr>
        <p:spPr bwMode="auto">
          <a:xfrm>
            <a:off x="859948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24" name="Line 8"/>
          <p:cNvSpPr>
            <a:spLocks noChangeShapeType="1"/>
          </p:cNvSpPr>
          <p:nvPr/>
        </p:nvSpPr>
        <p:spPr bwMode="auto">
          <a:xfrm>
            <a:off x="5864225" y="620713"/>
            <a:ext cx="273526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25" name="Line 9"/>
          <p:cNvSpPr>
            <a:spLocks noChangeShapeType="1"/>
          </p:cNvSpPr>
          <p:nvPr/>
        </p:nvSpPr>
        <p:spPr bwMode="auto">
          <a:xfrm>
            <a:off x="1352550" y="1239838"/>
            <a:ext cx="204788"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826" name="Rectangle 10"/>
          <p:cNvSpPr>
            <a:spLocks noChangeArrowheads="1"/>
          </p:cNvSpPr>
          <p:nvPr/>
        </p:nvSpPr>
        <p:spPr bwMode="auto">
          <a:xfrm>
            <a:off x="16240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27" name="Rectangle 11"/>
          <p:cNvSpPr>
            <a:spLocks noChangeArrowheads="1"/>
          </p:cNvSpPr>
          <p:nvPr/>
        </p:nvSpPr>
        <p:spPr bwMode="auto">
          <a:xfrm>
            <a:off x="11461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28" name="Rectangle 12"/>
          <p:cNvSpPr>
            <a:spLocks noChangeArrowheads="1"/>
          </p:cNvSpPr>
          <p:nvPr/>
        </p:nvSpPr>
        <p:spPr bwMode="auto">
          <a:xfrm>
            <a:off x="2105025"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29" name="Rectangle 13"/>
          <p:cNvSpPr>
            <a:spLocks noChangeArrowheads="1"/>
          </p:cNvSpPr>
          <p:nvPr/>
        </p:nvSpPr>
        <p:spPr bwMode="auto">
          <a:xfrm>
            <a:off x="2855913" y="774700"/>
            <a:ext cx="411162"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30" name="Rectangle 14"/>
          <p:cNvSpPr>
            <a:spLocks noChangeArrowheads="1"/>
          </p:cNvSpPr>
          <p:nvPr/>
        </p:nvSpPr>
        <p:spPr bwMode="auto">
          <a:xfrm>
            <a:off x="3538538"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2831" name="Rectangle 15"/>
          <p:cNvSpPr>
            <a:spLocks noChangeArrowheads="1"/>
          </p:cNvSpPr>
          <p:nvPr/>
        </p:nvSpPr>
        <p:spPr bwMode="auto">
          <a:xfrm>
            <a:off x="4019550"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2832" name="Rectangle 16"/>
          <p:cNvSpPr>
            <a:spLocks noChangeArrowheads="1"/>
          </p:cNvSpPr>
          <p:nvPr/>
        </p:nvSpPr>
        <p:spPr bwMode="auto">
          <a:xfrm>
            <a:off x="4497388" y="774700"/>
            <a:ext cx="409575"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2833" name="Rectangle 17"/>
          <p:cNvSpPr>
            <a:spLocks noChangeArrowheads="1"/>
          </p:cNvSpPr>
          <p:nvPr/>
        </p:nvSpPr>
        <p:spPr bwMode="auto">
          <a:xfrm>
            <a:off x="5318125" y="774700"/>
            <a:ext cx="407988"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2834" name="Rectangle 18"/>
          <p:cNvSpPr>
            <a:spLocks noChangeArrowheads="1"/>
          </p:cNvSpPr>
          <p:nvPr/>
        </p:nvSpPr>
        <p:spPr bwMode="auto">
          <a:xfrm>
            <a:off x="5930900"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35" name="Rectangle 19"/>
          <p:cNvSpPr>
            <a:spLocks noChangeArrowheads="1"/>
          </p:cNvSpPr>
          <p:nvPr/>
        </p:nvSpPr>
        <p:spPr bwMode="auto">
          <a:xfrm>
            <a:off x="641032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36" name="Rectangle 20"/>
          <p:cNvSpPr>
            <a:spLocks noChangeArrowheads="1"/>
          </p:cNvSpPr>
          <p:nvPr/>
        </p:nvSpPr>
        <p:spPr bwMode="auto">
          <a:xfrm>
            <a:off x="6888163" y="774700"/>
            <a:ext cx="411162" cy="465138"/>
          </a:xfrm>
          <a:prstGeom prst="rect">
            <a:avLst/>
          </a:prstGeom>
          <a:solidFill>
            <a:srgbClr val="A2FCE2"/>
          </a:solidFill>
          <a:ln w="9525">
            <a:solidFill>
              <a:srgbClr val="000000"/>
            </a:solidFill>
            <a:miter lim="800000"/>
            <a:headEnd/>
            <a:tailEnd/>
          </a:ln>
        </p:spPr>
        <p:txBody>
          <a:bodyPr anchor="ctr">
            <a:prstTxWarp prst="textNoShape">
              <a:avLst/>
            </a:prstTxWarp>
          </a:bodyPr>
          <a:lstStyle/>
          <a:p>
            <a:endParaRPr lang="en-US" sz="1600"/>
          </a:p>
        </p:txBody>
      </p:sp>
      <p:sp>
        <p:nvSpPr>
          <p:cNvPr id="802837" name="Rectangle 21"/>
          <p:cNvSpPr>
            <a:spLocks noChangeArrowheads="1"/>
          </p:cNvSpPr>
          <p:nvPr/>
        </p:nvSpPr>
        <p:spPr bwMode="auto">
          <a:xfrm>
            <a:off x="7367588" y="774700"/>
            <a:ext cx="409575"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38" name="Rectangle 22"/>
          <p:cNvSpPr>
            <a:spLocks noChangeArrowheads="1"/>
          </p:cNvSpPr>
          <p:nvPr/>
        </p:nvSpPr>
        <p:spPr bwMode="auto">
          <a:xfrm>
            <a:off x="8118475" y="774700"/>
            <a:ext cx="411163" cy="465138"/>
          </a:xfrm>
          <a:prstGeom prst="rect">
            <a:avLst/>
          </a:prstGeom>
          <a:solidFill>
            <a:srgbClr val="FF99FF"/>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A</a:t>
            </a:r>
            <a:endParaRPr lang="en-US" sz="1600"/>
          </a:p>
        </p:txBody>
      </p:sp>
      <p:sp>
        <p:nvSpPr>
          <p:cNvPr id="802839" name="Line 23"/>
          <p:cNvSpPr>
            <a:spLocks noChangeShapeType="1"/>
          </p:cNvSpPr>
          <p:nvPr/>
        </p:nvSpPr>
        <p:spPr bwMode="auto">
          <a:xfrm>
            <a:off x="58642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0" name="Line 24"/>
          <p:cNvSpPr>
            <a:spLocks noChangeShapeType="1"/>
          </p:cNvSpPr>
          <p:nvPr/>
        </p:nvSpPr>
        <p:spPr bwMode="auto">
          <a:xfrm>
            <a:off x="3471863" y="620713"/>
            <a:ext cx="2324100"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1" name="Line 25"/>
          <p:cNvSpPr>
            <a:spLocks noChangeShapeType="1"/>
          </p:cNvSpPr>
          <p:nvPr/>
        </p:nvSpPr>
        <p:spPr bwMode="auto">
          <a:xfrm>
            <a:off x="1216025" y="620713"/>
            <a:ext cx="2119313" cy="0"/>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2" name="Line 26"/>
          <p:cNvSpPr>
            <a:spLocks noChangeShapeType="1"/>
          </p:cNvSpPr>
          <p:nvPr/>
        </p:nvSpPr>
        <p:spPr bwMode="auto">
          <a:xfrm>
            <a:off x="57959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3" name="Line 27"/>
          <p:cNvSpPr>
            <a:spLocks noChangeShapeType="1"/>
          </p:cNvSpPr>
          <p:nvPr/>
        </p:nvSpPr>
        <p:spPr bwMode="auto">
          <a:xfrm>
            <a:off x="3471863"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4" name="Line 28"/>
          <p:cNvSpPr>
            <a:spLocks noChangeShapeType="1"/>
          </p:cNvSpPr>
          <p:nvPr/>
        </p:nvSpPr>
        <p:spPr bwMode="auto">
          <a:xfrm>
            <a:off x="3335338"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5" name="Line 29"/>
          <p:cNvSpPr>
            <a:spLocks noChangeShapeType="1"/>
          </p:cNvSpPr>
          <p:nvPr/>
        </p:nvSpPr>
        <p:spPr bwMode="auto">
          <a:xfrm>
            <a:off x="1216025" y="620713"/>
            <a:ext cx="0" cy="233362"/>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6" name="Text Box 30"/>
          <p:cNvSpPr txBox="1">
            <a:spLocks noChangeArrowheads="1"/>
          </p:cNvSpPr>
          <p:nvPr/>
        </p:nvSpPr>
        <p:spPr bwMode="auto">
          <a:xfrm>
            <a:off x="1622425" y="152400"/>
            <a:ext cx="1370013" cy="398463"/>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net-a.mil</a:t>
            </a:r>
            <a:endParaRPr lang="en-US" sz="1800" b="0"/>
          </a:p>
        </p:txBody>
      </p:sp>
      <p:sp>
        <p:nvSpPr>
          <p:cNvPr id="802847" name="Line 31"/>
          <p:cNvSpPr>
            <a:spLocks noChangeShapeType="1"/>
          </p:cNvSpPr>
          <p:nvPr/>
        </p:nvSpPr>
        <p:spPr bwMode="auto">
          <a:xfrm>
            <a:off x="2241550"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8" name="Line 32"/>
          <p:cNvSpPr>
            <a:spLocks noChangeShapeType="1"/>
          </p:cNvSpPr>
          <p:nvPr/>
        </p:nvSpPr>
        <p:spPr bwMode="auto">
          <a:xfrm>
            <a:off x="4497388"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49" name="Text Box 33"/>
          <p:cNvSpPr txBox="1">
            <a:spLocks noChangeArrowheads="1"/>
          </p:cNvSpPr>
          <p:nvPr/>
        </p:nvSpPr>
        <p:spPr bwMode="auto">
          <a:xfrm>
            <a:off x="3886200" y="134938"/>
            <a:ext cx="1362075"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net-b.mil</a:t>
            </a:r>
            <a:endParaRPr lang="en-US" sz="1800"/>
          </a:p>
        </p:txBody>
      </p:sp>
      <p:sp>
        <p:nvSpPr>
          <p:cNvPr id="802850" name="Line 34"/>
          <p:cNvSpPr>
            <a:spLocks noChangeShapeType="1"/>
          </p:cNvSpPr>
          <p:nvPr/>
        </p:nvSpPr>
        <p:spPr bwMode="auto">
          <a:xfrm>
            <a:off x="6956425" y="465138"/>
            <a:ext cx="0" cy="155575"/>
          </a:xfrm>
          <a:prstGeom prst="line">
            <a:avLst/>
          </a:prstGeom>
          <a:noFill/>
          <a:ln w="9525">
            <a:solidFill>
              <a:srgbClr val="000000"/>
            </a:solidFill>
            <a:round/>
            <a:headEnd/>
            <a:tailEnd/>
          </a:ln>
        </p:spPr>
        <p:txBody>
          <a:bodyPr anchor="ctr">
            <a:prstTxWarp prst="textNoShape">
              <a:avLst/>
            </a:prstTxWarp>
          </a:bodyPr>
          <a:lstStyle/>
          <a:p>
            <a:endParaRPr lang="en-US"/>
          </a:p>
        </p:txBody>
      </p:sp>
      <p:sp>
        <p:nvSpPr>
          <p:cNvPr id="802851" name="Text Box 35"/>
          <p:cNvSpPr txBox="1">
            <a:spLocks noChangeArrowheads="1"/>
          </p:cNvSpPr>
          <p:nvPr/>
        </p:nvSpPr>
        <p:spPr bwMode="auto">
          <a:xfrm>
            <a:off x="6270625" y="134938"/>
            <a:ext cx="1370013" cy="398462"/>
          </a:xfrm>
          <a:prstGeom prst="rect">
            <a:avLst/>
          </a:prstGeom>
          <a:noFill/>
          <a:ln w="9525">
            <a:noFill/>
            <a:miter lim="800000"/>
            <a:headEnd/>
            <a:tailEnd/>
          </a:ln>
        </p:spPr>
        <p:txBody>
          <a:bodyPr>
            <a:prstTxWarp prst="textNoShape">
              <a:avLst/>
            </a:prstTxWarp>
          </a:bodyPr>
          <a:lstStyle/>
          <a:p>
            <a:pPr algn="l"/>
            <a:r>
              <a:rPr lang="en-US" sz="1800" b="0">
                <a:solidFill>
                  <a:srgbClr val="000000"/>
                </a:solidFill>
                <a:latin typeface="Arial" pitchFamily="-108" charset="0"/>
              </a:rPr>
              <a:t>net-c.mil</a:t>
            </a:r>
            <a:endParaRPr lang="en-US" sz="1800"/>
          </a:p>
        </p:txBody>
      </p:sp>
      <p:sp>
        <p:nvSpPr>
          <p:cNvPr id="802852" name="Rectangle 36"/>
          <p:cNvSpPr>
            <a:spLocks noChangeArrowheads="1"/>
          </p:cNvSpPr>
          <p:nvPr/>
        </p:nvSpPr>
        <p:spPr bwMode="auto">
          <a:xfrm>
            <a:off x="4838700" y="2327275"/>
            <a:ext cx="900113" cy="466725"/>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DNS2</a:t>
            </a:r>
            <a:endParaRPr lang="en-US" sz="1600"/>
          </a:p>
        </p:txBody>
      </p:sp>
      <p:sp>
        <p:nvSpPr>
          <p:cNvPr id="802853" name="Rectangle 37"/>
          <p:cNvSpPr>
            <a:spLocks noChangeArrowheads="1"/>
          </p:cNvSpPr>
          <p:nvPr/>
        </p:nvSpPr>
        <p:spPr bwMode="auto">
          <a:xfrm>
            <a:off x="7508875" y="2251075"/>
            <a:ext cx="884238" cy="465138"/>
          </a:xfrm>
          <a:prstGeom prst="rect">
            <a:avLst/>
          </a:prstGeom>
          <a:solidFill>
            <a:srgbClr val="BBE0E3"/>
          </a:solidFill>
          <a:ln w="9525">
            <a:solidFill>
              <a:srgbClr val="000000"/>
            </a:solidFill>
            <a:miter lim="800000"/>
            <a:headEnd/>
            <a:tailEnd/>
          </a:ln>
        </p:spPr>
        <p:txBody>
          <a:bodyPr anchor="ctr">
            <a:prstTxWarp prst="textNoShape">
              <a:avLst/>
            </a:prstTxWarp>
          </a:bodyPr>
          <a:lstStyle/>
          <a:p>
            <a:r>
              <a:rPr lang="en-US" sz="1600" b="0">
                <a:solidFill>
                  <a:srgbClr val="000000"/>
                </a:solidFill>
                <a:latin typeface="Arial" pitchFamily="-108" charset="0"/>
              </a:rPr>
              <a:t>DNS3</a:t>
            </a:r>
            <a:endParaRPr lang="en-US" sz="1600"/>
          </a:p>
        </p:txBody>
      </p:sp>
      <p:sp>
        <p:nvSpPr>
          <p:cNvPr id="802854" name="Line 38"/>
          <p:cNvSpPr>
            <a:spLocks noChangeShapeType="1"/>
          </p:cNvSpPr>
          <p:nvPr/>
        </p:nvSpPr>
        <p:spPr bwMode="auto">
          <a:xfrm>
            <a:off x="1752600" y="3200400"/>
            <a:ext cx="304800" cy="685800"/>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2855" name="Text Box 39"/>
          <p:cNvSpPr txBox="1">
            <a:spLocks noChangeArrowheads="1"/>
          </p:cNvSpPr>
          <p:nvPr/>
        </p:nvSpPr>
        <p:spPr bwMode="auto">
          <a:xfrm>
            <a:off x="2514600" y="698500"/>
            <a:ext cx="544513"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2856" name="Text Box 40"/>
          <p:cNvSpPr txBox="1">
            <a:spLocks noChangeArrowheads="1"/>
          </p:cNvSpPr>
          <p:nvPr/>
        </p:nvSpPr>
        <p:spPr bwMode="auto">
          <a:xfrm>
            <a:off x="7778750" y="698500"/>
            <a:ext cx="547688"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2857" name="Text Box 41"/>
          <p:cNvSpPr txBox="1">
            <a:spLocks noChangeArrowheads="1"/>
          </p:cNvSpPr>
          <p:nvPr/>
        </p:nvSpPr>
        <p:spPr bwMode="auto">
          <a:xfrm>
            <a:off x="4975225" y="698500"/>
            <a:ext cx="546100" cy="398463"/>
          </a:xfrm>
          <a:prstGeom prst="rect">
            <a:avLst/>
          </a:prstGeom>
          <a:noFill/>
          <a:ln w="9525">
            <a:noFill/>
            <a:miter lim="800000"/>
            <a:headEnd/>
            <a:tailEnd/>
          </a:ln>
        </p:spPr>
        <p:txBody>
          <a:bodyPr>
            <a:prstTxWarp prst="textNoShape">
              <a:avLst/>
            </a:prstTxWarp>
          </a:bodyPr>
          <a:lstStyle/>
          <a:p>
            <a:pPr algn="l"/>
            <a:r>
              <a:rPr lang="en-US" sz="1600" b="0">
                <a:solidFill>
                  <a:srgbClr val="000000"/>
                </a:solidFill>
                <a:latin typeface="Arial" pitchFamily="-108" charset="0"/>
              </a:rPr>
              <a:t>...</a:t>
            </a:r>
            <a:endParaRPr lang="en-US" sz="1600"/>
          </a:p>
        </p:txBody>
      </p:sp>
      <p:sp>
        <p:nvSpPr>
          <p:cNvPr id="802860" name="Line 44"/>
          <p:cNvSpPr>
            <a:spLocks noChangeShapeType="1"/>
          </p:cNvSpPr>
          <p:nvPr/>
        </p:nvSpPr>
        <p:spPr bwMode="auto">
          <a:xfrm flipH="1">
            <a:off x="1693863" y="1239838"/>
            <a:ext cx="136525"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861" name="Line 45"/>
          <p:cNvSpPr>
            <a:spLocks noChangeShapeType="1"/>
          </p:cNvSpPr>
          <p:nvPr/>
        </p:nvSpPr>
        <p:spPr bwMode="auto">
          <a:xfrm flipH="1">
            <a:off x="1763713" y="1239838"/>
            <a:ext cx="544512"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862" name="Line 46"/>
          <p:cNvSpPr>
            <a:spLocks noChangeShapeType="1"/>
          </p:cNvSpPr>
          <p:nvPr/>
        </p:nvSpPr>
        <p:spPr bwMode="auto">
          <a:xfrm flipH="1">
            <a:off x="1830388" y="1239838"/>
            <a:ext cx="1162050" cy="1476375"/>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863" name="Oval 47"/>
          <p:cNvSpPr>
            <a:spLocks noChangeArrowheads="1"/>
          </p:cNvSpPr>
          <p:nvPr/>
        </p:nvSpPr>
        <p:spPr bwMode="auto">
          <a:xfrm>
            <a:off x="3581400" y="4648200"/>
            <a:ext cx="609600" cy="6191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800">
                <a:solidFill>
                  <a:srgbClr val="000000"/>
                </a:solidFill>
                <a:latin typeface="Arial" pitchFamily="-108" charset="0"/>
              </a:rPr>
              <a:t>R</a:t>
            </a:r>
            <a:endParaRPr lang="en-US" sz="1800"/>
          </a:p>
        </p:txBody>
      </p:sp>
      <p:sp>
        <p:nvSpPr>
          <p:cNvPr id="802864" name="Line 48"/>
          <p:cNvSpPr>
            <a:spLocks noChangeShapeType="1"/>
          </p:cNvSpPr>
          <p:nvPr/>
        </p:nvSpPr>
        <p:spPr bwMode="auto">
          <a:xfrm>
            <a:off x="3744913" y="1239838"/>
            <a:ext cx="136525"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2865" name="Line 49"/>
          <p:cNvSpPr>
            <a:spLocks noChangeShapeType="1"/>
          </p:cNvSpPr>
          <p:nvPr/>
        </p:nvSpPr>
        <p:spPr bwMode="auto">
          <a:xfrm flipH="1">
            <a:off x="3949700" y="1239838"/>
            <a:ext cx="684213"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2866" name="Line 50"/>
          <p:cNvSpPr>
            <a:spLocks noChangeShapeType="1"/>
          </p:cNvSpPr>
          <p:nvPr/>
        </p:nvSpPr>
        <p:spPr bwMode="auto">
          <a:xfrm>
            <a:off x="6070600" y="1239838"/>
            <a:ext cx="544513"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2867" name="Line 51"/>
          <p:cNvSpPr>
            <a:spLocks noChangeShapeType="1"/>
          </p:cNvSpPr>
          <p:nvPr/>
        </p:nvSpPr>
        <p:spPr bwMode="auto">
          <a:xfrm>
            <a:off x="6615113" y="1239838"/>
            <a:ext cx="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2868" name="Line 52"/>
          <p:cNvSpPr>
            <a:spLocks noChangeShapeType="1"/>
          </p:cNvSpPr>
          <p:nvPr/>
        </p:nvSpPr>
        <p:spPr bwMode="auto">
          <a:xfrm flipH="1">
            <a:off x="6615113" y="1239838"/>
            <a:ext cx="477837" cy="1476375"/>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2869" name="Line 53"/>
          <p:cNvSpPr>
            <a:spLocks noChangeShapeType="1"/>
          </p:cNvSpPr>
          <p:nvPr/>
        </p:nvSpPr>
        <p:spPr bwMode="auto">
          <a:xfrm flipH="1">
            <a:off x="6615113" y="1239838"/>
            <a:ext cx="889000"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2870" name="Line 54"/>
          <p:cNvSpPr>
            <a:spLocks noChangeShapeType="1"/>
          </p:cNvSpPr>
          <p:nvPr/>
        </p:nvSpPr>
        <p:spPr bwMode="auto">
          <a:xfrm flipH="1">
            <a:off x="6615113" y="1239838"/>
            <a:ext cx="1639887" cy="1476375"/>
          </a:xfrm>
          <a:prstGeom prst="line">
            <a:avLst/>
          </a:prstGeom>
          <a:noFill/>
          <a:ln w="28575">
            <a:solidFill>
              <a:srgbClr val="FF0000"/>
            </a:solidFill>
            <a:round/>
            <a:headEnd/>
            <a:tailEnd/>
          </a:ln>
        </p:spPr>
        <p:txBody>
          <a:bodyPr anchor="ctr">
            <a:prstTxWarp prst="textNoShape">
              <a:avLst/>
            </a:prstTxWarp>
          </a:bodyPr>
          <a:lstStyle/>
          <a:p>
            <a:endParaRPr lang="en-US"/>
          </a:p>
        </p:txBody>
      </p:sp>
      <p:sp>
        <p:nvSpPr>
          <p:cNvPr id="802871" name="Oval 55"/>
          <p:cNvSpPr>
            <a:spLocks noChangeArrowheads="1"/>
          </p:cNvSpPr>
          <p:nvPr/>
        </p:nvSpPr>
        <p:spPr bwMode="auto">
          <a:xfrm>
            <a:off x="1624013" y="3881438"/>
            <a:ext cx="892175" cy="541337"/>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2872" name="Text Box 56"/>
          <p:cNvSpPr txBox="1">
            <a:spLocks noChangeArrowheads="1"/>
          </p:cNvSpPr>
          <p:nvPr/>
        </p:nvSpPr>
        <p:spPr bwMode="auto">
          <a:xfrm>
            <a:off x="1676400" y="3962400"/>
            <a:ext cx="1028700"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Proxy1</a:t>
            </a:r>
            <a:endParaRPr lang="en-US" sz="1600"/>
          </a:p>
        </p:txBody>
      </p:sp>
      <p:sp>
        <p:nvSpPr>
          <p:cNvPr id="802873" name="Oval 57"/>
          <p:cNvSpPr>
            <a:spLocks noChangeArrowheads="1"/>
          </p:cNvSpPr>
          <p:nvPr/>
        </p:nvSpPr>
        <p:spPr bwMode="auto">
          <a:xfrm>
            <a:off x="4038600" y="3581400"/>
            <a:ext cx="889000" cy="542925"/>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2874" name="Text Box 58"/>
          <p:cNvSpPr txBox="1">
            <a:spLocks noChangeArrowheads="1"/>
          </p:cNvSpPr>
          <p:nvPr/>
        </p:nvSpPr>
        <p:spPr bwMode="auto">
          <a:xfrm>
            <a:off x="4079875" y="3657600"/>
            <a:ext cx="1025525" cy="39846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Proxy2</a:t>
            </a:r>
            <a:endParaRPr lang="en-US" sz="1600"/>
          </a:p>
        </p:txBody>
      </p:sp>
      <p:grpSp>
        <p:nvGrpSpPr>
          <p:cNvPr id="2" name="Group 59"/>
          <p:cNvGrpSpPr>
            <a:grpSpLocks/>
          </p:cNvGrpSpPr>
          <p:nvPr/>
        </p:nvGrpSpPr>
        <p:grpSpPr bwMode="auto">
          <a:xfrm>
            <a:off x="6203950" y="3722688"/>
            <a:ext cx="1071563" cy="544512"/>
            <a:chOff x="3908" y="2345"/>
            <a:chExt cx="675" cy="343"/>
          </a:xfrm>
        </p:grpSpPr>
        <p:sp>
          <p:nvSpPr>
            <p:cNvPr id="802876" name="Oval 60"/>
            <p:cNvSpPr>
              <a:spLocks noChangeArrowheads="1"/>
            </p:cNvSpPr>
            <p:nvPr/>
          </p:nvSpPr>
          <p:spPr bwMode="auto">
            <a:xfrm>
              <a:off x="3908" y="2345"/>
              <a:ext cx="560" cy="343"/>
            </a:xfrm>
            <a:prstGeom prst="ellipse">
              <a:avLst/>
            </a:prstGeom>
            <a:solidFill>
              <a:srgbClr val="66FF66"/>
            </a:solidFill>
            <a:ln w="9525">
              <a:solidFill>
                <a:srgbClr val="000000"/>
              </a:solidFill>
              <a:round/>
              <a:headEnd/>
              <a:tailEnd/>
            </a:ln>
          </p:spPr>
          <p:txBody>
            <a:bodyPr anchor="ctr">
              <a:prstTxWarp prst="textNoShape">
                <a:avLst/>
              </a:prstTxWarp>
            </a:bodyPr>
            <a:lstStyle/>
            <a:p>
              <a:endParaRPr lang="en-US"/>
            </a:p>
          </p:txBody>
        </p:sp>
        <p:sp>
          <p:nvSpPr>
            <p:cNvPr id="802877" name="Text Box 61"/>
            <p:cNvSpPr txBox="1">
              <a:spLocks noChangeArrowheads="1"/>
            </p:cNvSpPr>
            <p:nvPr/>
          </p:nvSpPr>
          <p:spPr bwMode="auto">
            <a:xfrm>
              <a:off x="3936" y="2400"/>
              <a:ext cx="647" cy="253"/>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Proxy3</a:t>
              </a:r>
              <a:endParaRPr lang="en-US" sz="1600"/>
            </a:p>
          </p:txBody>
        </p:sp>
      </p:grpSp>
      <p:sp>
        <p:nvSpPr>
          <p:cNvPr id="802879" name="Oval 63"/>
          <p:cNvSpPr>
            <a:spLocks noChangeArrowheads="1"/>
          </p:cNvSpPr>
          <p:nvPr/>
        </p:nvSpPr>
        <p:spPr bwMode="auto">
          <a:xfrm>
            <a:off x="2682875" y="4659313"/>
            <a:ext cx="700088" cy="530225"/>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R1</a:t>
            </a:r>
            <a:endParaRPr lang="en-US" sz="1600"/>
          </a:p>
        </p:txBody>
      </p:sp>
      <p:sp>
        <p:nvSpPr>
          <p:cNvPr id="802881" name="Line 65"/>
          <p:cNvSpPr>
            <a:spLocks noChangeShapeType="1"/>
          </p:cNvSpPr>
          <p:nvPr/>
        </p:nvSpPr>
        <p:spPr bwMode="auto">
          <a:xfrm>
            <a:off x="4038600" y="3276600"/>
            <a:ext cx="457200" cy="381000"/>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802882" name="Line 66"/>
          <p:cNvSpPr>
            <a:spLocks noChangeShapeType="1"/>
          </p:cNvSpPr>
          <p:nvPr/>
        </p:nvSpPr>
        <p:spPr bwMode="auto">
          <a:xfrm flipH="1">
            <a:off x="6629400" y="3200400"/>
            <a:ext cx="1588" cy="609600"/>
          </a:xfrm>
          <a:prstGeom prst="line">
            <a:avLst/>
          </a:prstGeom>
          <a:noFill/>
          <a:ln w="76200">
            <a:solidFill>
              <a:srgbClr val="FF0000"/>
            </a:solidFill>
            <a:round/>
            <a:headEnd/>
            <a:tailEnd type="triangle" w="med" len="med"/>
          </a:ln>
        </p:spPr>
        <p:txBody>
          <a:bodyPr anchor="ctr">
            <a:prstTxWarp prst="textNoShape">
              <a:avLst/>
            </a:prstTxWarp>
          </a:bodyPr>
          <a:lstStyle/>
          <a:p>
            <a:endParaRPr lang="en-US"/>
          </a:p>
        </p:txBody>
      </p:sp>
      <p:sp>
        <p:nvSpPr>
          <p:cNvPr id="802883" name="Line 67"/>
          <p:cNvSpPr>
            <a:spLocks noChangeShapeType="1"/>
          </p:cNvSpPr>
          <p:nvPr/>
        </p:nvSpPr>
        <p:spPr bwMode="auto">
          <a:xfrm>
            <a:off x="914400" y="5491163"/>
            <a:ext cx="4826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802884" name="Text Box 68"/>
          <p:cNvSpPr txBox="1">
            <a:spLocks noChangeArrowheads="1"/>
          </p:cNvSpPr>
          <p:nvPr/>
        </p:nvSpPr>
        <p:spPr bwMode="auto">
          <a:xfrm>
            <a:off x="1397000" y="532447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Attack Traffic</a:t>
            </a:r>
            <a:endParaRPr lang="en-US" sz="1600"/>
          </a:p>
        </p:txBody>
      </p:sp>
      <p:sp>
        <p:nvSpPr>
          <p:cNvPr id="802885" name="Line 69"/>
          <p:cNvSpPr>
            <a:spLocks noChangeShapeType="1"/>
          </p:cNvSpPr>
          <p:nvPr/>
        </p:nvSpPr>
        <p:spPr bwMode="auto">
          <a:xfrm>
            <a:off x="914400" y="5713413"/>
            <a:ext cx="482600"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02886" name="Text Box 70"/>
          <p:cNvSpPr txBox="1">
            <a:spLocks noChangeArrowheads="1"/>
          </p:cNvSpPr>
          <p:nvPr/>
        </p:nvSpPr>
        <p:spPr bwMode="auto">
          <a:xfrm>
            <a:off x="1397000" y="5546725"/>
            <a:ext cx="1608138" cy="333375"/>
          </a:xfrm>
          <a:prstGeom prst="rect">
            <a:avLst/>
          </a:prstGeom>
          <a:noFill/>
          <a:ln w="9525">
            <a:noFill/>
            <a:miter lim="800000"/>
            <a:headEnd/>
            <a:tailEnd/>
          </a:ln>
        </p:spPr>
        <p:txBody>
          <a:bodyPr>
            <a:prstTxWarp prst="textNoShape">
              <a:avLst/>
            </a:prstTxWarp>
          </a:bodyPr>
          <a:lstStyle/>
          <a:p>
            <a:pPr algn="l"/>
            <a:r>
              <a:rPr lang="en-US" sz="1600" b="0">
                <a:latin typeface="Arial" pitchFamily="-108" charset="0"/>
              </a:rPr>
              <a:t>Client Traffic</a:t>
            </a:r>
            <a:endParaRPr lang="en-US" sz="1600"/>
          </a:p>
        </p:txBody>
      </p:sp>
      <p:sp>
        <p:nvSpPr>
          <p:cNvPr id="802890" name="Text Box 74"/>
          <p:cNvSpPr txBox="1">
            <a:spLocks noChangeArrowheads="1"/>
          </p:cNvSpPr>
          <p:nvPr/>
        </p:nvSpPr>
        <p:spPr bwMode="auto">
          <a:xfrm>
            <a:off x="6248400" y="5068888"/>
            <a:ext cx="1447800" cy="646112"/>
          </a:xfrm>
          <a:prstGeom prst="rect">
            <a:avLst/>
          </a:prstGeom>
          <a:solidFill>
            <a:srgbClr val="EFF42A"/>
          </a:solidFill>
          <a:ln w="9525">
            <a:solidFill>
              <a:srgbClr val="000000"/>
            </a:solidFill>
            <a:miter lim="800000"/>
            <a:headEnd/>
            <a:tailEnd/>
          </a:ln>
        </p:spPr>
        <p:txBody>
          <a:bodyPr>
            <a:prstTxWarp prst="textNoShape">
              <a:avLst/>
            </a:prstTxWarp>
          </a:bodyPr>
          <a:lstStyle/>
          <a:p>
            <a:r>
              <a:rPr lang="en-US" sz="1800" b="0"/>
              <a:t>Reroute</a:t>
            </a:r>
            <a:br>
              <a:rPr lang="en-US" sz="1800" b="0"/>
            </a:br>
            <a:r>
              <a:rPr lang="en-US" sz="1800" b="0"/>
              <a:t>Coordinator</a:t>
            </a:r>
            <a:endParaRPr lang="en-US" sz="1800"/>
          </a:p>
        </p:txBody>
      </p:sp>
      <p:sp>
        <p:nvSpPr>
          <p:cNvPr id="802892" name="Text Box 76"/>
          <p:cNvSpPr txBox="1">
            <a:spLocks noChangeArrowheads="1"/>
          </p:cNvSpPr>
          <p:nvPr/>
        </p:nvSpPr>
        <p:spPr bwMode="auto">
          <a:xfrm>
            <a:off x="5715000" y="1752600"/>
            <a:ext cx="2090738" cy="831850"/>
          </a:xfrm>
          <a:prstGeom prst="rect">
            <a:avLst/>
          </a:prstGeom>
          <a:noFill/>
          <a:ln w="9525">
            <a:noFill/>
            <a:miter lim="800000"/>
            <a:headEnd/>
            <a:tailEnd/>
          </a:ln>
        </p:spPr>
        <p:txBody>
          <a:bodyPr>
            <a:prstTxWarp prst="textNoShape">
              <a:avLst/>
            </a:prstTxWarp>
          </a:bodyPr>
          <a:lstStyle/>
          <a:p>
            <a:r>
              <a:rPr lang="en-US" sz="1400">
                <a:solidFill>
                  <a:schemeClr val="hlink"/>
                </a:solidFill>
                <a:latin typeface="Arial" pitchFamily="-108" charset="0"/>
              </a:rPr>
              <a:t> 3. New route via </a:t>
            </a:r>
            <a:br>
              <a:rPr lang="en-US" sz="1400">
                <a:solidFill>
                  <a:schemeClr val="hlink"/>
                </a:solidFill>
                <a:latin typeface="Arial" pitchFamily="-108" charset="0"/>
              </a:rPr>
            </a:br>
            <a:r>
              <a:rPr lang="en-US" sz="1400">
                <a:solidFill>
                  <a:schemeClr val="hlink"/>
                </a:solidFill>
                <a:latin typeface="Arial" pitchFamily="-108" charset="0"/>
              </a:rPr>
              <a:t>Proxy3 to R3</a:t>
            </a:r>
            <a:endParaRPr lang="en-US" sz="1400">
              <a:solidFill>
                <a:schemeClr val="hlink"/>
              </a:solidFill>
            </a:endParaRPr>
          </a:p>
        </p:txBody>
      </p:sp>
      <p:sp>
        <p:nvSpPr>
          <p:cNvPr id="802893" name="Line 77"/>
          <p:cNvSpPr>
            <a:spLocks noChangeShapeType="1"/>
          </p:cNvSpPr>
          <p:nvPr/>
        </p:nvSpPr>
        <p:spPr bwMode="auto">
          <a:xfrm flipH="1">
            <a:off x="6705600" y="3200400"/>
            <a:ext cx="20638" cy="609600"/>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grpSp>
        <p:nvGrpSpPr>
          <p:cNvPr id="3" name="Group 78"/>
          <p:cNvGrpSpPr>
            <a:grpSpLocks/>
          </p:cNvGrpSpPr>
          <p:nvPr/>
        </p:nvGrpSpPr>
        <p:grpSpPr bwMode="auto">
          <a:xfrm>
            <a:off x="6070600" y="1239838"/>
            <a:ext cx="2254250" cy="1011237"/>
            <a:chOff x="3824" y="781"/>
            <a:chExt cx="1420" cy="637"/>
          </a:xfrm>
        </p:grpSpPr>
        <p:sp>
          <p:nvSpPr>
            <p:cNvPr id="802895" name="Line 79"/>
            <p:cNvSpPr>
              <a:spLocks noChangeShapeType="1"/>
            </p:cNvSpPr>
            <p:nvPr/>
          </p:nvSpPr>
          <p:spPr bwMode="auto">
            <a:xfrm>
              <a:off x="3824" y="781"/>
              <a:ext cx="1118"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896" name="Line 80"/>
            <p:cNvSpPr>
              <a:spLocks noChangeShapeType="1"/>
            </p:cNvSpPr>
            <p:nvPr/>
          </p:nvSpPr>
          <p:spPr bwMode="auto">
            <a:xfrm>
              <a:off x="4167" y="781"/>
              <a:ext cx="861"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897" name="Line 81"/>
            <p:cNvSpPr>
              <a:spLocks noChangeShapeType="1"/>
            </p:cNvSpPr>
            <p:nvPr/>
          </p:nvSpPr>
          <p:spPr bwMode="auto">
            <a:xfrm>
              <a:off x="4468" y="781"/>
              <a:ext cx="646"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898" name="Line 82"/>
            <p:cNvSpPr>
              <a:spLocks noChangeShapeType="1"/>
            </p:cNvSpPr>
            <p:nvPr/>
          </p:nvSpPr>
          <p:spPr bwMode="auto">
            <a:xfrm>
              <a:off x="4769" y="781"/>
              <a:ext cx="389"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899" name="Line 83"/>
            <p:cNvSpPr>
              <a:spLocks noChangeShapeType="1"/>
            </p:cNvSpPr>
            <p:nvPr/>
          </p:nvSpPr>
          <p:spPr bwMode="auto">
            <a:xfrm flipH="1">
              <a:off x="5244" y="781"/>
              <a:ext cx="0" cy="637"/>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grpSp>
        <p:nvGrpSpPr>
          <p:cNvPr id="4" name="Group 84"/>
          <p:cNvGrpSpPr>
            <a:grpSpLocks/>
          </p:cNvGrpSpPr>
          <p:nvPr/>
        </p:nvGrpSpPr>
        <p:grpSpPr bwMode="auto">
          <a:xfrm>
            <a:off x="3814763" y="1239838"/>
            <a:ext cx="1433512" cy="1087437"/>
            <a:chOff x="2403" y="781"/>
            <a:chExt cx="903" cy="685"/>
          </a:xfrm>
        </p:grpSpPr>
        <p:sp>
          <p:nvSpPr>
            <p:cNvPr id="802901" name="Line 85"/>
            <p:cNvSpPr>
              <a:spLocks noChangeShapeType="1"/>
            </p:cNvSpPr>
            <p:nvPr/>
          </p:nvSpPr>
          <p:spPr bwMode="auto">
            <a:xfrm>
              <a:off x="2403" y="781"/>
              <a:ext cx="773"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902" name="Line 86"/>
            <p:cNvSpPr>
              <a:spLocks noChangeShapeType="1"/>
            </p:cNvSpPr>
            <p:nvPr/>
          </p:nvSpPr>
          <p:spPr bwMode="auto">
            <a:xfrm>
              <a:off x="2963" y="781"/>
              <a:ext cx="343"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sp>
        <p:nvSpPr>
          <p:cNvPr id="802903" name="Text Box 87"/>
          <p:cNvSpPr txBox="1">
            <a:spLocks noChangeArrowheads="1"/>
          </p:cNvSpPr>
          <p:nvPr/>
        </p:nvSpPr>
        <p:spPr bwMode="auto">
          <a:xfrm>
            <a:off x="3276600" y="1758950"/>
            <a:ext cx="2049463" cy="831850"/>
          </a:xfrm>
          <a:prstGeom prst="rect">
            <a:avLst/>
          </a:prstGeom>
          <a:noFill/>
          <a:ln w="9525">
            <a:noFill/>
            <a:miter lim="800000"/>
            <a:headEnd/>
            <a:tailEnd/>
          </a:ln>
        </p:spPr>
        <p:txBody>
          <a:bodyPr>
            <a:prstTxWarp prst="textNoShape">
              <a:avLst/>
            </a:prstTxWarp>
          </a:bodyPr>
          <a:lstStyle/>
          <a:p>
            <a:r>
              <a:rPr lang="en-US" sz="1400">
                <a:solidFill>
                  <a:schemeClr val="hlink"/>
                </a:solidFill>
                <a:latin typeface="Arial" pitchFamily="-108" charset="0"/>
              </a:rPr>
              <a:t> 3. New route via </a:t>
            </a:r>
            <a:br>
              <a:rPr lang="en-US" sz="1400">
                <a:solidFill>
                  <a:schemeClr val="hlink"/>
                </a:solidFill>
                <a:latin typeface="Arial" pitchFamily="-108" charset="0"/>
              </a:rPr>
            </a:br>
            <a:r>
              <a:rPr lang="en-US" sz="1400">
                <a:solidFill>
                  <a:schemeClr val="hlink"/>
                </a:solidFill>
                <a:latin typeface="Arial" pitchFamily="-108" charset="0"/>
              </a:rPr>
              <a:t>Proxy2 to R2</a:t>
            </a:r>
            <a:endParaRPr lang="en-US" sz="1400">
              <a:solidFill>
                <a:schemeClr val="hlink"/>
              </a:solidFill>
            </a:endParaRPr>
          </a:p>
        </p:txBody>
      </p:sp>
      <p:sp>
        <p:nvSpPr>
          <p:cNvPr id="802904" name="Text Box 88"/>
          <p:cNvSpPr txBox="1">
            <a:spLocks noChangeArrowheads="1"/>
          </p:cNvSpPr>
          <p:nvPr/>
        </p:nvSpPr>
        <p:spPr bwMode="auto">
          <a:xfrm>
            <a:off x="685800" y="1758950"/>
            <a:ext cx="2090738" cy="831850"/>
          </a:xfrm>
          <a:prstGeom prst="rect">
            <a:avLst/>
          </a:prstGeom>
          <a:noFill/>
          <a:ln w="9525">
            <a:noFill/>
            <a:miter lim="800000"/>
            <a:headEnd/>
            <a:tailEnd/>
          </a:ln>
        </p:spPr>
        <p:txBody>
          <a:bodyPr>
            <a:prstTxWarp prst="textNoShape">
              <a:avLst/>
            </a:prstTxWarp>
          </a:bodyPr>
          <a:lstStyle/>
          <a:p>
            <a:r>
              <a:rPr lang="en-US" sz="1400">
                <a:solidFill>
                  <a:schemeClr val="hlink"/>
                </a:solidFill>
                <a:latin typeface="Arial" pitchFamily="-108" charset="0"/>
              </a:rPr>
              <a:t> 3. New route via </a:t>
            </a:r>
            <a:br>
              <a:rPr lang="en-US" sz="1400">
                <a:solidFill>
                  <a:schemeClr val="hlink"/>
                </a:solidFill>
                <a:latin typeface="Arial" pitchFamily="-108" charset="0"/>
              </a:rPr>
            </a:br>
            <a:r>
              <a:rPr lang="en-US" sz="1400">
                <a:solidFill>
                  <a:schemeClr val="hlink"/>
                </a:solidFill>
                <a:latin typeface="Arial" pitchFamily="-108" charset="0"/>
              </a:rPr>
              <a:t>Proxy1 to R1</a:t>
            </a:r>
            <a:endParaRPr lang="en-US" sz="1400">
              <a:solidFill>
                <a:schemeClr val="hlink"/>
              </a:solidFill>
            </a:endParaRPr>
          </a:p>
        </p:txBody>
      </p:sp>
      <p:grpSp>
        <p:nvGrpSpPr>
          <p:cNvPr id="5" name="Group 89"/>
          <p:cNvGrpSpPr>
            <a:grpSpLocks/>
          </p:cNvGrpSpPr>
          <p:nvPr/>
        </p:nvGrpSpPr>
        <p:grpSpPr bwMode="auto">
          <a:xfrm>
            <a:off x="1352550" y="1239838"/>
            <a:ext cx="1778000" cy="1476375"/>
            <a:chOff x="852" y="781"/>
            <a:chExt cx="1120" cy="930"/>
          </a:xfrm>
        </p:grpSpPr>
        <p:sp>
          <p:nvSpPr>
            <p:cNvPr id="802906" name="Line 90"/>
            <p:cNvSpPr>
              <a:spLocks noChangeShapeType="1"/>
            </p:cNvSpPr>
            <p:nvPr/>
          </p:nvSpPr>
          <p:spPr bwMode="auto">
            <a:xfrm>
              <a:off x="852" y="781"/>
              <a:ext cx="129"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907" name="Line 91"/>
            <p:cNvSpPr>
              <a:spLocks noChangeShapeType="1"/>
            </p:cNvSpPr>
            <p:nvPr/>
          </p:nvSpPr>
          <p:spPr bwMode="auto">
            <a:xfrm>
              <a:off x="1197" y="781"/>
              <a:ext cx="645"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908" name="Line 92"/>
            <p:cNvSpPr>
              <a:spLocks noChangeShapeType="1"/>
            </p:cNvSpPr>
            <p:nvPr/>
          </p:nvSpPr>
          <p:spPr bwMode="auto">
            <a:xfrm>
              <a:off x="1498" y="781"/>
              <a:ext cx="430"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909" name="Line 93"/>
            <p:cNvSpPr>
              <a:spLocks noChangeShapeType="1"/>
            </p:cNvSpPr>
            <p:nvPr/>
          </p:nvSpPr>
          <p:spPr bwMode="auto">
            <a:xfrm>
              <a:off x="1928" y="781"/>
              <a:ext cx="44"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sp>
          <p:nvSpPr>
            <p:cNvPr id="802910" name="Line 94"/>
            <p:cNvSpPr>
              <a:spLocks noChangeShapeType="1"/>
            </p:cNvSpPr>
            <p:nvPr/>
          </p:nvSpPr>
          <p:spPr bwMode="auto">
            <a:xfrm flipH="1">
              <a:off x="1067" y="781"/>
              <a:ext cx="86"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911" name="Line 95"/>
            <p:cNvSpPr>
              <a:spLocks noChangeShapeType="1"/>
            </p:cNvSpPr>
            <p:nvPr/>
          </p:nvSpPr>
          <p:spPr bwMode="auto">
            <a:xfrm flipH="1">
              <a:off x="1111" y="781"/>
              <a:ext cx="343"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912" name="Line 96"/>
            <p:cNvSpPr>
              <a:spLocks noChangeShapeType="1"/>
            </p:cNvSpPr>
            <p:nvPr/>
          </p:nvSpPr>
          <p:spPr bwMode="auto">
            <a:xfrm flipH="1">
              <a:off x="1153" y="781"/>
              <a:ext cx="732" cy="930"/>
            </a:xfrm>
            <a:prstGeom prst="line">
              <a:avLst/>
            </a:prstGeom>
            <a:noFill/>
            <a:ln w="28575">
              <a:solidFill>
                <a:srgbClr val="FF0000"/>
              </a:solidFill>
              <a:round/>
              <a:headEnd/>
              <a:tailEnd type="triangle" w="med" len="med"/>
            </a:ln>
          </p:spPr>
          <p:txBody>
            <a:bodyPr anchor="ctr">
              <a:prstTxWarp prst="textNoShape">
                <a:avLst/>
              </a:prstTxWarp>
            </a:bodyPr>
            <a:lstStyle/>
            <a:p>
              <a:endParaRPr lang="en-US"/>
            </a:p>
          </p:txBody>
        </p:sp>
        <p:sp>
          <p:nvSpPr>
            <p:cNvPr id="802913" name="Line 97"/>
            <p:cNvSpPr>
              <a:spLocks noChangeShapeType="1"/>
            </p:cNvSpPr>
            <p:nvPr/>
          </p:nvSpPr>
          <p:spPr bwMode="auto">
            <a:xfrm>
              <a:off x="895" y="781"/>
              <a:ext cx="904" cy="685"/>
            </a:xfrm>
            <a:prstGeom prst="line">
              <a:avLst/>
            </a:prstGeom>
            <a:noFill/>
            <a:ln w="9525">
              <a:solidFill>
                <a:srgbClr val="000000"/>
              </a:solidFill>
              <a:prstDash val="dash"/>
              <a:round/>
              <a:headEnd/>
              <a:tailEnd/>
            </a:ln>
          </p:spPr>
          <p:txBody>
            <a:bodyPr anchor="ctr">
              <a:prstTxWarp prst="textNoShape">
                <a:avLst/>
              </a:prstTxWarp>
            </a:bodyPr>
            <a:lstStyle/>
            <a:p>
              <a:endParaRPr lang="en-US"/>
            </a:p>
          </p:txBody>
        </p:sp>
      </p:grpSp>
      <p:sp>
        <p:nvSpPr>
          <p:cNvPr id="802914" name="Line 98"/>
          <p:cNvSpPr>
            <a:spLocks noChangeShapeType="1"/>
          </p:cNvSpPr>
          <p:nvPr/>
        </p:nvSpPr>
        <p:spPr bwMode="auto">
          <a:xfrm>
            <a:off x="1828800" y="3200400"/>
            <a:ext cx="1905000" cy="1447800"/>
          </a:xfrm>
          <a:prstGeom prst="line">
            <a:avLst/>
          </a:prstGeom>
          <a:noFill/>
          <a:ln w="76200">
            <a:solidFill>
              <a:srgbClr val="FF0000"/>
            </a:solidFill>
            <a:prstDash val="sysDot"/>
            <a:round/>
            <a:headEnd/>
            <a:tailEnd type="triangle" w="med" len="med"/>
          </a:ln>
        </p:spPr>
        <p:txBody>
          <a:bodyPr anchor="ctr">
            <a:prstTxWarp prst="textNoShape">
              <a:avLst/>
            </a:prstTxWarp>
          </a:bodyPr>
          <a:lstStyle/>
          <a:p>
            <a:endParaRPr lang="en-US"/>
          </a:p>
        </p:txBody>
      </p:sp>
      <p:sp>
        <p:nvSpPr>
          <p:cNvPr id="802915" name="Oval 99"/>
          <p:cNvSpPr>
            <a:spLocks noChangeArrowheads="1"/>
          </p:cNvSpPr>
          <p:nvPr/>
        </p:nvSpPr>
        <p:spPr bwMode="auto">
          <a:xfrm>
            <a:off x="142081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2916" name="Text Box 100"/>
          <p:cNvSpPr txBox="1">
            <a:spLocks noChangeArrowheads="1"/>
          </p:cNvSpPr>
          <p:nvPr/>
        </p:nvSpPr>
        <p:spPr bwMode="auto">
          <a:xfrm>
            <a:off x="2895600" y="4267200"/>
            <a:ext cx="979488" cy="4000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block</a:t>
            </a:r>
            <a:endParaRPr lang="en-US" sz="1600"/>
          </a:p>
        </p:txBody>
      </p:sp>
      <p:sp>
        <p:nvSpPr>
          <p:cNvPr id="802917" name="Line 101"/>
          <p:cNvSpPr>
            <a:spLocks noChangeShapeType="1"/>
          </p:cNvSpPr>
          <p:nvPr/>
        </p:nvSpPr>
        <p:spPr bwMode="auto">
          <a:xfrm flipH="1">
            <a:off x="3970338" y="3105150"/>
            <a:ext cx="2439987" cy="1554163"/>
          </a:xfrm>
          <a:prstGeom prst="line">
            <a:avLst/>
          </a:prstGeom>
          <a:noFill/>
          <a:ln w="76200">
            <a:solidFill>
              <a:srgbClr val="FF0000"/>
            </a:solidFill>
            <a:prstDash val="sysDot"/>
            <a:round/>
            <a:headEnd/>
            <a:tailEnd type="triangle" w="med" len="med"/>
          </a:ln>
        </p:spPr>
        <p:txBody>
          <a:bodyPr anchor="ctr">
            <a:prstTxWarp prst="textNoShape">
              <a:avLst/>
            </a:prstTxWarp>
          </a:bodyPr>
          <a:lstStyle/>
          <a:p>
            <a:endParaRPr lang="en-US"/>
          </a:p>
        </p:txBody>
      </p:sp>
      <p:sp>
        <p:nvSpPr>
          <p:cNvPr id="802919" name="Line 103"/>
          <p:cNvSpPr>
            <a:spLocks noChangeShapeType="1"/>
          </p:cNvSpPr>
          <p:nvPr/>
        </p:nvSpPr>
        <p:spPr bwMode="auto">
          <a:xfrm flipH="1">
            <a:off x="4292600" y="5121275"/>
            <a:ext cx="341313" cy="703263"/>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802920" name="Text Box 104"/>
          <p:cNvSpPr txBox="1">
            <a:spLocks noChangeArrowheads="1"/>
          </p:cNvSpPr>
          <p:nvPr/>
        </p:nvSpPr>
        <p:spPr bwMode="auto">
          <a:xfrm>
            <a:off x="685800" y="4343400"/>
            <a:ext cx="2187575" cy="10985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4a. Attack traffic detected  by IDS</a:t>
            </a:r>
            <a:br>
              <a:rPr lang="en-US" sz="1600">
                <a:solidFill>
                  <a:srgbClr val="000000"/>
                </a:solidFill>
                <a:latin typeface="Arial" pitchFamily="-108" charset="0"/>
              </a:rPr>
            </a:br>
            <a:r>
              <a:rPr lang="en-US" sz="1600">
                <a:solidFill>
                  <a:srgbClr val="000000"/>
                </a:solidFill>
                <a:latin typeface="Arial" pitchFamily="-108" charset="0"/>
              </a:rPr>
              <a:t>blocked by Firewall</a:t>
            </a:r>
            <a:endParaRPr lang="en-US" sz="1600"/>
          </a:p>
        </p:txBody>
      </p:sp>
      <p:sp>
        <p:nvSpPr>
          <p:cNvPr id="802921" name="Line 105"/>
          <p:cNvSpPr>
            <a:spLocks noChangeShapeType="1"/>
          </p:cNvSpPr>
          <p:nvPr/>
        </p:nvSpPr>
        <p:spPr bwMode="auto">
          <a:xfrm>
            <a:off x="4495800" y="4114800"/>
            <a:ext cx="320675" cy="546100"/>
          </a:xfrm>
          <a:prstGeom prst="line">
            <a:avLst/>
          </a:prstGeom>
          <a:noFill/>
          <a:ln w="57150">
            <a:solidFill>
              <a:srgbClr val="333399"/>
            </a:solidFill>
            <a:round/>
            <a:headEnd/>
            <a:tailEnd type="triangle" w="med" len="med"/>
          </a:ln>
        </p:spPr>
        <p:txBody>
          <a:bodyPr anchor="ctr">
            <a:prstTxWarp prst="textNoShape">
              <a:avLst/>
            </a:prstTxWarp>
          </a:bodyPr>
          <a:lstStyle/>
          <a:p>
            <a:endParaRPr lang="en-US"/>
          </a:p>
        </p:txBody>
      </p:sp>
      <p:sp>
        <p:nvSpPr>
          <p:cNvPr id="802922" name="Line 106"/>
          <p:cNvSpPr>
            <a:spLocks noChangeShapeType="1"/>
          </p:cNvSpPr>
          <p:nvPr/>
        </p:nvSpPr>
        <p:spPr bwMode="auto">
          <a:xfrm flipH="1">
            <a:off x="4452938" y="4992688"/>
            <a:ext cx="965200" cy="831850"/>
          </a:xfrm>
          <a:prstGeom prst="line">
            <a:avLst/>
          </a:prstGeom>
          <a:noFill/>
          <a:ln w="28575">
            <a:solidFill>
              <a:srgbClr val="333399"/>
            </a:solidFill>
            <a:round/>
            <a:headEnd/>
            <a:tailEnd type="triangle" w="med" len="med"/>
          </a:ln>
        </p:spPr>
        <p:txBody>
          <a:bodyPr anchor="ctr">
            <a:prstTxWarp prst="textNoShape">
              <a:avLst/>
            </a:prstTxWarp>
          </a:bodyPr>
          <a:lstStyle/>
          <a:p>
            <a:endParaRPr lang="en-US"/>
          </a:p>
        </p:txBody>
      </p:sp>
      <p:sp>
        <p:nvSpPr>
          <p:cNvPr id="802923" name="Line 107"/>
          <p:cNvSpPr>
            <a:spLocks noChangeShapeType="1"/>
          </p:cNvSpPr>
          <p:nvPr/>
        </p:nvSpPr>
        <p:spPr bwMode="auto">
          <a:xfrm flipH="1">
            <a:off x="5943600" y="4114800"/>
            <a:ext cx="449263" cy="60960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802924" name="Text Box 108"/>
          <p:cNvSpPr txBox="1">
            <a:spLocks noChangeArrowheads="1"/>
          </p:cNvSpPr>
          <p:nvPr/>
        </p:nvSpPr>
        <p:spPr bwMode="auto">
          <a:xfrm>
            <a:off x="6324600" y="4191000"/>
            <a:ext cx="2209800" cy="1098550"/>
          </a:xfrm>
          <a:prstGeom prst="rect">
            <a:avLst/>
          </a:prstGeom>
          <a:noFill/>
          <a:ln w="9525">
            <a:noFill/>
            <a:miter lim="800000"/>
            <a:headEnd/>
            <a:tailEnd/>
          </a:ln>
        </p:spPr>
        <p:txBody>
          <a:bodyPr>
            <a:prstTxWarp prst="textNoShape">
              <a:avLst/>
            </a:prstTxWarp>
          </a:bodyPr>
          <a:lstStyle/>
          <a:p>
            <a:pPr algn="l"/>
            <a:r>
              <a:rPr lang="en-US" sz="1600">
                <a:solidFill>
                  <a:srgbClr val="000000"/>
                </a:solidFill>
                <a:latin typeface="Arial" pitchFamily="-108" charset="0"/>
              </a:rPr>
              <a:t>4. Attack traffic detected  by IDS</a:t>
            </a:r>
            <a:br>
              <a:rPr lang="en-US" sz="1600">
                <a:solidFill>
                  <a:srgbClr val="000000"/>
                </a:solidFill>
                <a:latin typeface="Arial" pitchFamily="-108" charset="0"/>
              </a:rPr>
            </a:br>
            <a:r>
              <a:rPr lang="en-US" sz="1600">
                <a:solidFill>
                  <a:srgbClr val="000000"/>
                </a:solidFill>
                <a:latin typeface="Arial" pitchFamily="-108" charset="0"/>
              </a:rPr>
              <a:t>blocked by Firewall</a:t>
            </a:r>
            <a:endParaRPr lang="en-US" sz="1600"/>
          </a:p>
        </p:txBody>
      </p:sp>
      <p:sp>
        <p:nvSpPr>
          <p:cNvPr id="802858" name="Oval 42"/>
          <p:cNvSpPr>
            <a:spLocks noChangeArrowheads="1"/>
          </p:cNvSpPr>
          <p:nvPr/>
        </p:nvSpPr>
        <p:spPr bwMode="auto">
          <a:xfrm>
            <a:off x="3675063" y="2716213"/>
            <a:ext cx="547687"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2859" name="Oval 43"/>
          <p:cNvSpPr>
            <a:spLocks noChangeArrowheads="1"/>
          </p:cNvSpPr>
          <p:nvPr/>
        </p:nvSpPr>
        <p:spPr bwMode="auto">
          <a:xfrm>
            <a:off x="6342063" y="2716213"/>
            <a:ext cx="546100" cy="622300"/>
          </a:xfrm>
          <a:prstGeom prst="ellipse">
            <a:avLst/>
          </a:prstGeom>
          <a:solidFill>
            <a:schemeClr val="fo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a:t>
            </a:r>
            <a:endParaRPr lang="en-US" sz="1600"/>
          </a:p>
        </p:txBody>
      </p:sp>
      <p:sp>
        <p:nvSpPr>
          <p:cNvPr id="802880" name="Oval 64"/>
          <p:cNvSpPr>
            <a:spLocks noChangeArrowheads="1"/>
          </p:cNvSpPr>
          <p:nvPr/>
        </p:nvSpPr>
        <p:spPr bwMode="auto">
          <a:xfrm>
            <a:off x="5353050" y="4659313"/>
            <a:ext cx="708025" cy="500062"/>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R3</a:t>
            </a:r>
            <a:endParaRPr lang="en-US" sz="1600"/>
          </a:p>
        </p:txBody>
      </p:sp>
      <p:sp>
        <p:nvSpPr>
          <p:cNvPr id="802878" name="Oval 62"/>
          <p:cNvSpPr>
            <a:spLocks noChangeArrowheads="1"/>
          </p:cNvSpPr>
          <p:nvPr/>
        </p:nvSpPr>
        <p:spPr bwMode="auto">
          <a:xfrm>
            <a:off x="4497388" y="4659313"/>
            <a:ext cx="598487" cy="541337"/>
          </a:xfrm>
          <a:prstGeom prst="ellipse">
            <a:avLst/>
          </a:prstGeom>
          <a:solidFill>
            <a:schemeClr val="hlink"/>
          </a:solidFill>
          <a:ln w="9525">
            <a:solidFill>
              <a:srgbClr val="000000"/>
            </a:solidFill>
            <a:round/>
            <a:headEnd/>
            <a:tailEnd/>
          </a:ln>
        </p:spPr>
        <p:txBody>
          <a:bodyPr anchor="ctr">
            <a:prstTxWarp prst="textNoShape">
              <a:avLst/>
            </a:prstTxWarp>
          </a:bodyPr>
          <a:lstStyle/>
          <a:p>
            <a:r>
              <a:rPr lang="en-US" sz="1600" b="0">
                <a:solidFill>
                  <a:srgbClr val="000000"/>
                </a:solidFill>
                <a:latin typeface="Arial" pitchFamily="-108" charset="0"/>
              </a:rPr>
              <a:t>R2</a:t>
            </a:r>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7" name="Rectangle 5"/>
          <p:cNvSpPr>
            <a:spLocks noGrp="1" noChangeArrowheads="1"/>
          </p:cNvSpPr>
          <p:nvPr>
            <p:ph type="title"/>
          </p:nvPr>
        </p:nvSpPr>
        <p:spPr>
          <a:xfrm>
            <a:off x="762000" y="152400"/>
            <a:ext cx="7772400" cy="1143000"/>
          </a:xfrm>
        </p:spPr>
        <p:txBody>
          <a:bodyPr/>
          <a:lstStyle/>
          <a:p>
            <a:r>
              <a:rPr lang="en-US" sz="3200"/>
              <a:t>SCOLD Secure DNS Update</a:t>
            </a:r>
            <a:br>
              <a:rPr lang="en-US" sz="3200"/>
            </a:br>
            <a:r>
              <a:rPr lang="en-US" sz="3200"/>
              <a:t>with New Indirect DNS Entries</a:t>
            </a:r>
          </a:p>
        </p:txBody>
      </p:sp>
      <p:pic>
        <p:nvPicPr>
          <p:cNvPr id="817156" name="Picture 4" descr="scold_dns"/>
          <p:cNvPicPr>
            <a:picLocks noGrp="1" noChangeAspect="1" noChangeArrowheads="1"/>
          </p:cNvPicPr>
          <p:nvPr>
            <p:ph idx="1"/>
          </p:nvPr>
        </p:nvPicPr>
        <p:blipFill>
          <a:blip r:embed="rId2"/>
          <a:srcRect/>
          <a:stretch>
            <a:fillRect/>
          </a:stretch>
        </p:blipFill>
        <p:spPr>
          <a:xfrm>
            <a:off x="1371600" y="1219200"/>
            <a:ext cx="6629400" cy="3843338"/>
          </a:xfrm>
          <a:noFill/>
          <a:ln/>
          <a:effectLst/>
        </p:spPr>
      </p:pic>
      <p:sp>
        <p:nvSpPr>
          <p:cNvPr id="817159" name="Rectangle 7"/>
          <p:cNvSpPr>
            <a:spLocks noChangeArrowheads="1"/>
          </p:cNvSpPr>
          <p:nvPr/>
        </p:nvSpPr>
        <p:spPr bwMode="auto">
          <a:xfrm>
            <a:off x="2209800" y="5071745"/>
            <a:ext cx="5791200" cy="9848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prstTxWarp prst="textNoShape">
              <a:avLst/>
            </a:prstTxWarp>
            <a:spAutoFit/>
          </a:bodyPr>
          <a:lstStyle/>
          <a:p>
            <a:pPr algn="l">
              <a:tabLst>
                <a:tab pos="3833813" algn="l"/>
              </a:tabLst>
            </a:pPr>
            <a:r>
              <a:rPr lang="en-US" altLang="zh-CN" sz="1600" dirty="0">
                <a:solidFill>
                  <a:schemeClr val="bg1"/>
                </a:solidFill>
                <a:ea typeface="SimSun" pitchFamily="2" charset="-122"/>
                <a:cs typeface="SimSun" pitchFamily="2" charset="-122"/>
              </a:rPr>
              <a:t>(</a:t>
            </a:r>
            <a:r>
              <a:rPr lang="en-US" altLang="zh-CN" sz="1600" dirty="0" err="1">
                <a:solidFill>
                  <a:srgbClr val="000000"/>
                </a:solidFill>
                <a:ea typeface="SimSun" pitchFamily="2" charset="-122"/>
                <a:cs typeface="SimSun" pitchFamily="2" charset="-122"/>
              </a:rPr>
              <a:t>target.targetnet.com</a:t>
            </a:r>
            <a:r>
              <a:rPr lang="en-US" altLang="zh-CN" sz="1600" dirty="0">
                <a:solidFill>
                  <a:srgbClr val="36BDFE"/>
                </a:solidFill>
                <a:ea typeface="SimSun" pitchFamily="2" charset="-122"/>
                <a:cs typeface="SimSun" pitchFamily="2" charset="-122"/>
              </a:rPr>
              <a:t>, </a:t>
            </a:r>
            <a:r>
              <a:rPr lang="en-US" altLang="zh-CN" sz="1600" dirty="0">
                <a:solidFill>
                  <a:srgbClr val="3366FF"/>
                </a:solidFill>
                <a:ea typeface="SimSun" pitchFamily="2" charset="-122"/>
                <a:cs typeface="SimSun" pitchFamily="2" charset="-122"/>
              </a:rPr>
              <a:t>133.41.96.7</a:t>
            </a:r>
            <a:r>
              <a:rPr lang="en-US" altLang="zh-CN" sz="1600" dirty="0">
                <a:solidFill>
                  <a:srgbClr val="CCFFCC"/>
                </a:solidFill>
                <a:ea typeface="SimSun" pitchFamily="2" charset="-122"/>
                <a:cs typeface="SimSun" pitchFamily="2" charset="-122"/>
              </a:rPr>
              <a:t>,  </a:t>
            </a:r>
            <a:r>
              <a:rPr lang="en-US" altLang="zh-CN" sz="1600" dirty="0">
                <a:solidFill>
                  <a:srgbClr val="FF0000"/>
                </a:solidFill>
                <a:ea typeface="SimSun" pitchFamily="2" charset="-122"/>
                <a:cs typeface="SimSun" pitchFamily="2" charset="-122"/>
              </a:rPr>
              <a:t>ALT 203.55.57.102</a:t>
            </a:r>
            <a:r>
              <a:rPr lang="en-US" altLang="zh-CN" sz="1600" dirty="0">
                <a:solidFill>
                  <a:schemeClr val="bg1"/>
                </a:solidFill>
                <a:ea typeface="SimSun" pitchFamily="2" charset="-122"/>
                <a:cs typeface="SimSun" pitchFamily="2" charset="-122"/>
              </a:rPr>
              <a:t>)</a:t>
            </a:r>
            <a:r>
              <a:rPr lang="en-US" altLang="zh-CN" sz="1600" dirty="0">
                <a:solidFill>
                  <a:srgbClr val="FF0000"/>
                </a:solidFill>
                <a:ea typeface="SimSun" pitchFamily="2" charset="-122"/>
                <a:cs typeface="SimSun" pitchFamily="2" charset="-122"/>
              </a:rPr>
              <a:t/>
            </a:r>
            <a:br>
              <a:rPr lang="en-US" altLang="zh-CN" sz="1600" dirty="0">
                <a:solidFill>
                  <a:srgbClr val="FF0000"/>
                </a:solidFill>
                <a:ea typeface="SimSun" pitchFamily="2" charset="-122"/>
                <a:cs typeface="SimSun" pitchFamily="2" charset="-122"/>
              </a:rPr>
            </a:br>
            <a:r>
              <a:rPr lang="en-US" altLang="zh-CN" sz="1600" dirty="0">
                <a:solidFill>
                  <a:srgbClr val="FF0000"/>
                </a:solidFill>
                <a:ea typeface="SimSun" pitchFamily="2" charset="-122"/>
                <a:cs typeface="SimSun" pitchFamily="2" charset="-122"/>
              </a:rPr>
              <a:t>	203.55.57.103</a:t>
            </a:r>
          </a:p>
          <a:p>
            <a:pPr algn="l">
              <a:tabLst>
                <a:tab pos="3833813" algn="l"/>
              </a:tabLst>
            </a:pPr>
            <a:r>
              <a:rPr lang="en-US" altLang="zh-CN" sz="1600" dirty="0">
                <a:solidFill>
                  <a:srgbClr val="FF0000"/>
                </a:solidFill>
                <a:ea typeface="SimSun" pitchFamily="2" charset="-122"/>
                <a:cs typeface="SimSun" pitchFamily="2" charset="-122"/>
              </a:rPr>
              <a:t>	185.11.16.49</a:t>
            </a:r>
            <a:br>
              <a:rPr lang="en-US" altLang="zh-CN" sz="1600" dirty="0">
                <a:solidFill>
                  <a:srgbClr val="FF0000"/>
                </a:solidFill>
                <a:ea typeface="SimSun" pitchFamily="2" charset="-122"/>
                <a:cs typeface="SimSun" pitchFamily="2" charset="-122"/>
              </a:rPr>
            </a:br>
            <a:endParaRPr lang="en-US" altLang="zh-CN" sz="1600" dirty="0">
              <a:solidFill>
                <a:schemeClr val="bg1"/>
              </a:solidFill>
              <a:ea typeface="SimSun" pitchFamily="2" charset="-122"/>
              <a:cs typeface="SimSun" pitchFamily="2" charset="-122"/>
            </a:endParaRPr>
          </a:p>
        </p:txBody>
      </p:sp>
      <p:sp>
        <p:nvSpPr>
          <p:cNvPr id="817160" name="Oval 8"/>
          <p:cNvSpPr>
            <a:spLocks noChangeArrowheads="1"/>
          </p:cNvSpPr>
          <p:nvPr/>
        </p:nvSpPr>
        <p:spPr bwMode="auto">
          <a:xfrm>
            <a:off x="3352800" y="3733800"/>
            <a:ext cx="838200" cy="838200"/>
          </a:xfrm>
          <a:prstGeom prst="ellipse">
            <a:avLst/>
          </a:prstGeom>
          <a:noFill/>
          <a:ln w="57150">
            <a:solidFill>
              <a:srgbClr val="FF0000"/>
            </a:solidFill>
            <a:round/>
            <a:headEnd/>
            <a:tailEnd/>
          </a:ln>
          <a:effectLst/>
        </p:spPr>
        <p:txBody>
          <a:bodyPr wrap="none" anchor="ctr">
            <a:prstTxWarp prst="textNoShape">
              <a:avLst/>
            </a:prstTxWarp>
          </a:bodyPr>
          <a:lstStyle/>
          <a:p>
            <a:endParaRPr lang="en-US"/>
          </a:p>
        </p:txBody>
      </p:sp>
      <p:sp>
        <p:nvSpPr>
          <p:cNvPr id="817161" name="Text Box 9"/>
          <p:cNvSpPr txBox="1">
            <a:spLocks noChangeArrowheads="1"/>
          </p:cNvSpPr>
          <p:nvPr/>
        </p:nvSpPr>
        <p:spPr bwMode="auto">
          <a:xfrm>
            <a:off x="5455920" y="5942013"/>
            <a:ext cx="2530475" cy="9159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prstTxWarp prst="textNoShape">
              <a:avLst/>
            </a:prstTxWarp>
            <a:spAutoFit/>
          </a:bodyPr>
          <a:lstStyle/>
          <a:p>
            <a:r>
              <a:rPr lang="en-US" sz="1800" dirty="0">
                <a:solidFill>
                  <a:srgbClr val="FF0000"/>
                </a:solidFill>
              </a:rPr>
              <a:t>A set of alternate proxy servers for indirect routes</a:t>
            </a:r>
          </a:p>
        </p:txBody>
      </p:sp>
      <p:sp>
        <p:nvSpPr>
          <p:cNvPr id="817162" name="AutoShape 10"/>
          <p:cNvSpPr>
            <a:spLocks/>
          </p:cNvSpPr>
          <p:nvPr/>
        </p:nvSpPr>
        <p:spPr bwMode="auto">
          <a:xfrm rot="5400000">
            <a:off x="6400800" y="5486400"/>
            <a:ext cx="228600" cy="838200"/>
          </a:xfrm>
          <a:prstGeom prst="rightBrace">
            <a:avLst>
              <a:gd name="adj1" fmla="val 30556"/>
              <a:gd name="adj2" fmla="val 50000"/>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817164" name="Text Box 12"/>
          <p:cNvSpPr txBox="1">
            <a:spLocks noChangeArrowheads="1"/>
          </p:cNvSpPr>
          <p:nvPr/>
        </p:nvSpPr>
        <p:spPr bwMode="auto">
          <a:xfrm>
            <a:off x="2164080" y="5577840"/>
            <a:ext cx="3302000" cy="41549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solidFill>
                  <a:srgbClr val="000000"/>
                </a:solidFill>
              </a:rPr>
              <a:t>New DNS Entries:</a:t>
            </a:r>
          </a:p>
        </p:txBody>
      </p:sp>
      <p:sp>
        <p:nvSpPr>
          <p:cNvPr id="817165" name="Text Box 13"/>
          <p:cNvSpPr txBox="1">
            <a:spLocks noChangeArrowheads="1"/>
          </p:cNvSpPr>
          <p:nvPr/>
        </p:nvSpPr>
        <p:spPr bwMode="auto">
          <a:xfrm>
            <a:off x="6934200" y="2438400"/>
            <a:ext cx="1219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0">
                <a:solidFill>
                  <a:srgbClr val="CC9900"/>
                </a:solidFill>
              </a:rPr>
              <a:t>Modified </a:t>
            </a:r>
            <a:br>
              <a:rPr lang="en-US" sz="1800" b="0">
                <a:solidFill>
                  <a:srgbClr val="CC9900"/>
                </a:solidFill>
              </a:rPr>
            </a:br>
            <a:r>
              <a:rPr lang="en-US" sz="1800" b="0">
                <a:solidFill>
                  <a:srgbClr val="CC9900"/>
                </a:solidFill>
              </a:rPr>
              <a:t>Bind9</a:t>
            </a:r>
          </a:p>
        </p:txBody>
      </p:sp>
      <p:sp>
        <p:nvSpPr>
          <p:cNvPr id="817166" name="Text Box 14"/>
          <p:cNvSpPr txBox="1">
            <a:spLocks noChangeArrowheads="1"/>
          </p:cNvSpPr>
          <p:nvPr/>
        </p:nvSpPr>
        <p:spPr bwMode="auto">
          <a:xfrm>
            <a:off x="609600" y="2362200"/>
            <a:ext cx="1219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0">
                <a:solidFill>
                  <a:srgbClr val="CC9900"/>
                </a:solidFill>
              </a:rPr>
              <a:t>Modified </a:t>
            </a:r>
            <a:br>
              <a:rPr lang="en-US" sz="1800" b="0">
                <a:solidFill>
                  <a:srgbClr val="CC9900"/>
                </a:solidFill>
              </a:rPr>
            </a:br>
            <a:r>
              <a:rPr lang="en-US" sz="1800" b="0">
                <a:solidFill>
                  <a:srgbClr val="CC9900"/>
                </a:solidFill>
              </a:rPr>
              <a:t>Bind9</a:t>
            </a:r>
          </a:p>
        </p:txBody>
      </p:sp>
      <p:sp>
        <p:nvSpPr>
          <p:cNvPr id="817167" name="AutoShape 15"/>
          <p:cNvSpPr>
            <a:spLocks noChangeArrowheads="1"/>
          </p:cNvSpPr>
          <p:nvPr/>
        </p:nvSpPr>
        <p:spPr bwMode="auto">
          <a:xfrm rot="2669601">
            <a:off x="1905000" y="3352800"/>
            <a:ext cx="1905000" cy="304800"/>
          </a:xfrm>
          <a:prstGeom prst="leftRightArrow">
            <a:avLst>
              <a:gd name="adj1" fmla="val 50000"/>
              <a:gd name="adj2" fmla="val 125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t>IP Tunnel</a:t>
            </a:r>
          </a:p>
        </p:txBody>
      </p:sp>
      <p:sp>
        <p:nvSpPr>
          <p:cNvPr id="817168" name="AutoShape 16"/>
          <p:cNvSpPr>
            <a:spLocks noChangeArrowheads="1"/>
          </p:cNvSpPr>
          <p:nvPr/>
        </p:nvSpPr>
        <p:spPr bwMode="auto">
          <a:xfrm>
            <a:off x="3886200" y="4191000"/>
            <a:ext cx="1371600" cy="304800"/>
          </a:xfrm>
          <a:prstGeom prst="leftRightArrow">
            <a:avLst>
              <a:gd name="adj1" fmla="val 50000"/>
              <a:gd name="adj2" fmla="val 90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t>IP Tunnel</a:t>
            </a:r>
          </a:p>
        </p:txBody>
      </p:sp>
      <p:sp>
        <p:nvSpPr>
          <p:cNvPr id="817169" name="Text Box 17"/>
          <p:cNvSpPr txBox="1">
            <a:spLocks noChangeArrowheads="1"/>
          </p:cNvSpPr>
          <p:nvPr/>
        </p:nvSpPr>
        <p:spPr bwMode="auto">
          <a:xfrm>
            <a:off x="228600" y="3886200"/>
            <a:ext cx="1219200" cy="11906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0">
                <a:solidFill>
                  <a:srgbClr val="CC9900"/>
                </a:solidFill>
              </a:rPr>
              <a:t>Modified </a:t>
            </a:r>
            <a:br>
              <a:rPr lang="en-US" sz="1800" b="0">
                <a:solidFill>
                  <a:srgbClr val="CC9900"/>
                </a:solidFill>
              </a:rPr>
            </a:br>
            <a:r>
              <a:rPr lang="en-US" sz="1800" b="0">
                <a:solidFill>
                  <a:srgbClr val="CC9900"/>
                </a:solidFill>
              </a:rPr>
              <a:t>Client</a:t>
            </a:r>
            <a:br>
              <a:rPr lang="en-US" sz="1800" b="0">
                <a:solidFill>
                  <a:srgbClr val="CC9900"/>
                </a:solidFill>
              </a:rPr>
            </a:br>
            <a:r>
              <a:rPr lang="en-US" sz="1800" b="0">
                <a:solidFill>
                  <a:srgbClr val="CC9900"/>
                </a:solidFill>
              </a:rPr>
              <a:t>Resolve</a:t>
            </a:r>
            <a:br>
              <a:rPr lang="en-US" sz="1800" b="0">
                <a:solidFill>
                  <a:srgbClr val="CC9900"/>
                </a:solidFill>
              </a:rPr>
            </a:br>
            <a:r>
              <a:rPr lang="en-US" sz="1800" b="0">
                <a:solidFill>
                  <a:srgbClr val="CC9900"/>
                </a:solidFill>
              </a:rPr>
              <a:t>Library</a:t>
            </a:r>
          </a:p>
        </p:txBody>
      </p:sp>
      <p:sp>
        <p:nvSpPr>
          <p:cNvPr id="817170" name="Text Box 18"/>
          <p:cNvSpPr txBox="1">
            <a:spLocks noChangeArrowheads="1"/>
          </p:cNvSpPr>
          <p:nvPr/>
        </p:nvSpPr>
        <p:spPr bwMode="auto">
          <a:xfrm>
            <a:off x="5181600" y="1600200"/>
            <a:ext cx="23622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solidFill>
                  <a:srgbClr val="33CC33"/>
                </a:solidFill>
              </a:rPr>
              <a:t>Trusted Domain</a:t>
            </a:r>
          </a:p>
        </p:txBody>
      </p:sp>
      <p:sp>
        <p:nvSpPr>
          <p:cNvPr id="817171" name="Line 19"/>
          <p:cNvSpPr>
            <a:spLocks noChangeShapeType="1"/>
          </p:cNvSpPr>
          <p:nvPr/>
        </p:nvSpPr>
        <p:spPr bwMode="auto">
          <a:xfrm>
            <a:off x="4648200" y="1981200"/>
            <a:ext cx="3200400" cy="0"/>
          </a:xfrm>
          <a:prstGeom prst="line">
            <a:avLst/>
          </a:prstGeom>
          <a:noFill/>
          <a:ln w="57150">
            <a:solidFill>
              <a:srgbClr val="33CC33"/>
            </a:solidFill>
            <a:round/>
            <a:headEnd type="triangle" w="med" len="med"/>
            <a:tailEnd type="triangle" w="med" len="med"/>
          </a:ln>
          <a:effectLst/>
        </p:spPr>
        <p:txBody>
          <a:bodyPr>
            <a:prstTxWarp prst="textNoShape">
              <a:avLst/>
            </a:prstTxWarp>
          </a:bodyPr>
          <a:lstStyle/>
          <a:p>
            <a:endParaRPr lang="en-US"/>
          </a:p>
        </p:txBody>
      </p:sp>
      <p:sp>
        <p:nvSpPr>
          <p:cNvPr id="817172" name="Line 20"/>
          <p:cNvSpPr>
            <a:spLocks noChangeShapeType="1"/>
          </p:cNvSpPr>
          <p:nvPr/>
        </p:nvSpPr>
        <p:spPr bwMode="auto">
          <a:xfrm>
            <a:off x="3048000" y="2514600"/>
            <a:ext cx="1524000" cy="0"/>
          </a:xfrm>
          <a:prstGeom prst="line">
            <a:avLst/>
          </a:prstGeom>
          <a:noFill/>
          <a:ln w="57150">
            <a:solidFill>
              <a:srgbClr val="9900CC"/>
            </a:solidFill>
            <a:round/>
            <a:headEnd type="triangle" w="med" len="med"/>
            <a:tailEnd type="triangle" w="med" len="med"/>
          </a:ln>
          <a:effectLst/>
        </p:spPr>
        <p:txBody>
          <a:bodyPr>
            <a:prstTxWarp prst="textNoShape">
              <a:avLst/>
            </a:prstTxWarp>
          </a:bodyPr>
          <a:lstStyle/>
          <a:p>
            <a:endParaRPr lang="en-US"/>
          </a:p>
        </p:txBody>
      </p:sp>
      <p:sp>
        <p:nvSpPr>
          <p:cNvPr id="817173" name="Text Box 21"/>
          <p:cNvSpPr txBox="1">
            <a:spLocks noChangeArrowheads="1"/>
          </p:cNvSpPr>
          <p:nvPr/>
        </p:nvSpPr>
        <p:spPr bwMode="auto">
          <a:xfrm>
            <a:off x="3124200" y="1828800"/>
            <a:ext cx="1219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solidFill>
                  <a:srgbClr val="9900CC"/>
                </a:solidFill>
              </a:rPr>
              <a:t>WAN</a:t>
            </a:r>
            <a:br>
              <a:rPr lang="en-US" sz="2000">
                <a:solidFill>
                  <a:srgbClr val="9900CC"/>
                </a:solidFill>
              </a:rPr>
            </a:br>
            <a:r>
              <a:rPr lang="en-US" sz="2000">
                <a:solidFill>
                  <a:srgbClr val="9900CC"/>
                </a:solidFill>
              </a:rPr>
              <a:t>DMZ</a:t>
            </a:r>
          </a:p>
        </p:txBody>
      </p:sp>
      <p:sp>
        <p:nvSpPr>
          <p:cNvPr id="817174" name="Line 22"/>
          <p:cNvSpPr>
            <a:spLocks noChangeShapeType="1"/>
          </p:cNvSpPr>
          <p:nvPr/>
        </p:nvSpPr>
        <p:spPr bwMode="auto">
          <a:xfrm>
            <a:off x="1371600" y="2057400"/>
            <a:ext cx="1524000" cy="0"/>
          </a:xfrm>
          <a:prstGeom prst="line">
            <a:avLst/>
          </a:prstGeom>
          <a:noFill/>
          <a:ln w="57150">
            <a:solidFill>
              <a:srgbClr val="FF0000"/>
            </a:solidFill>
            <a:round/>
            <a:headEnd type="triangle" w="med" len="med"/>
            <a:tailEnd type="triangle" w="med" len="med"/>
          </a:ln>
          <a:effectLst/>
        </p:spPr>
        <p:txBody>
          <a:bodyPr>
            <a:prstTxWarp prst="textNoShape">
              <a:avLst/>
            </a:prstTxWarp>
          </a:bodyPr>
          <a:lstStyle/>
          <a:p>
            <a:endParaRPr lang="en-US"/>
          </a:p>
        </p:txBody>
      </p:sp>
      <p:sp>
        <p:nvSpPr>
          <p:cNvPr id="817175" name="Text Box 23"/>
          <p:cNvSpPr txBox="1">
            <a:spLocks noChangeArrowheads="1"/>
          </p:cNvSpPr>
          <p:nvPr/>
        </p:nvSpPr>
        <p:spPr bwMode="auto">
          <a:xfrm>
            <a:off x="1600200" y="1371600"/>
            <a:ext cx="1219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solidFill>
                  <a:srgbClr val="FF0000"/>
                </a:solidFill>
              </a:rPr>
              <a:t>Client</a:t>
            </a:r>
            <a:br>
              <a:rPr lang="en-US" sz="2000">
                <a:solidFill>
                  <a:srgbClr val="FF0000"/>
                </a:solidFill>
              </a:rPr>
            </a:br>
            <a:r>
              <a:rPr lang="en-US" sz="2000">
                <a:solidFill>
                  <a:srgbClr val="FF0000"/>
                </a:solidFill>
              </a:rPr>
              <a:t>Domain</a:t>
            </a:r>
          </a:p>
        </p:txBody>
      </p:sp>
      <p:sp>
        <p:nvSpPr>
          <p:cNvPr id="817178" name="Oval 26"/>
          <p:cNvSpPr>
            <a:spLocks noChangeArrowheads="1"/>
          </p:cNvSpPr>
          <p:nvPr/>
        </p:nvSpPr>
        <p:spPr bwMode="auto">
          <a:xfrm>
            <a:off x="3505200" y="2514600"/>
            <a:ext cx="838200" cy="838200"/>
          </a:xfrm>
          <a:prstGeom prst="ellipse">
            <a:avLst/>
          </a:prstGeom>
          <a:solidFill>
            <a:srgbClr val="FF0000"/>
          </a:solidFill>
          <a:ln w="57150">
            <a:solidFill>
              <a:schemeClr val="tx1"/>
            </a:solidFill>
            <a:round/>
            <a:headEnd/>
            <a:tailEnd/>
          </a:ln>
          <a:effectLst/>
        </p:spPr>
        <p:txBody>
          <a:bodyPr wrap="none" anchor="ctr">
            <a:prstTxWarp prst="textNoShape">
              <a:avLst/>
            </a:prstTxWarp>
          </a:bodyPr>
          <a:lstStyle/>
          <a:p>
            <a:endParaRPr lang="en-US"/>
          </a:p>
        </p:txBody>
      </p:sp>
      <p:sp>
        <p:nvSpPr>
          <p:cNvPr id="817176" name="Oval 24"/>
          <p:cNvSpPr>
            <a:spLocks noChangeArrowheads="1"/>
          </p:cNvSpPr>
          <p:nvPr/>
        </p:nvSpPr>
        <p:spPr bwMode="auto">
          <a:xfrm>
            <a:off x="3352800" y="2667000"/>
            <a:ext cx="838200" cy="838200"/>
          </a:xfrm>
          <a:prstGeom prst="ellipse">
            <a:avLst/>
          </a:prstGeom>
          <a:solidFill>
            <a:srgbClr val="FF0000"/>
          </a:solidFill>
          <a:ln w="57150">
            <a:solidFill>
              <a:schemeClr val="tx1"/>
            </a:solidFill>
            <a:round/>
            <a:headEnd/>
            <a:tailEnd/>
          </a:ln>
          <a:effectLst/>
        </p:spPr>
        <p:txBody>
          <a:bodyPr wrap="none" anchor="ctr">
            <a:prstTxWarp prst="textNoShape">
              <a:avLst/>
            </a:prstTxWarp>
          </a:bodyPr>
          <a:lstStyle/>
          <a:p>
            <a:endParaRPr lang="en-US"/>
          </a:p>
        </p:txBody>
      </p:sp>
      <p:sp>
        <p:nvSpPr>
          <p:cNvPr id="817177" name="Oval 25"/>
          <p:cNvSpPr>
            <a:spLocks noChangeArrowheads="1"/>
          </p:cNvSpPr>
          <p:nvPr/>
        </p:nvSpPr>
        <p:spPr bwMode="auto">
          <a:xfrm>
            <a:off x="3200400" y="2819400"/>
            <a:ext cx="838200" cy="838200"/>
          </a:xfrm>
          <a:prstGeom prst="ellipse">
            <a:avLst/>
          </a:prstGeom>
          <a:solidFill>
            <a:srgbClr val="FF0000"/>
          </a:solidFill>
          <a:ln w="57150">
            <a:solidFill>
              <a:schemeClr val="tx1"/>
            </a:solidFill>
            <a:round/>
            <a:headEnd/>
            <a:tailEnd/>
          </a:ln>
          <a:effectLst/>
        </p:spPr>
        <p:txBody>
          <a:bodyPr wrap="none" anchor="ctr">
            <a:prstTxWarp prst="textNoShape">
              <a:avLst/>
            </a:prstTxWarp>
          </a:bodyPr>
          <a:lstStyle/>
          <a:p>
            <a:r>
              <a:rPr lang="en-US" sz="1800"/>
              <a:t>proxy2</a:t>
            </a:r>
          </a:p>
        </p:txBody>
      </p:sp>
      <p:sp>
        <p:nvSpPr>
          <p:cNvPr id="23" name="Date Placeholder 22"/>
          <p:cNvSpPr>
            <a:spLocks noGrp="1"/>
          </p:cNvSpPr>
          <p:nvPr>
            <p:ph type="dt" sz="half" idx="10"/>
          </p:nvPr>
        </p:nvSpPr>
        <p:spPr/>
        <p:txBody>
          <a:bodyPr/>
          <a:lstStyle/>
          <a:p>
            <a:pPr>
              <a:defRPr/>
            </a:pPr>
            <a:r>
              <a:rPr lang="en-US" altLang="zh-TW" smtClean="0"/>
              <a:t>12/5/14 @ CC</a:t>
            </a:r>
            <a:endParaRPr lang="en-US"/>
          </a:p>
        </p:txBody>
      </p:sp>
      <p:sp>
        <p:nvSpPr>
          <p:cNvPr id="24" name="Slide Number Placeholder 23"/>
          <p:cNvSpPr>
            <a:spLocks noGrp="1"/>
          </p:cNvSpPr>
          <p:nvPr>
            <p:ph type="sldNum" sz="quarter" idx="12"/>
          </p:nvPr>
        </p:nvSpPr>
        <p:spPr/>
        <p:txBody>
          <a:bodyPr/>
          <a:lstStyle/>
          <a:p>
            <a:fld id="{86B03ED4-55E6-486A-B9BC-29A44110F5E8}" type="slidenum">
              <a:rPr lang="en-US" smtClean="0"/>
              <a:pPr/>
              <a:t>16</a:t>
            </a:fld>
            <a:endParaRPr lang="en-US"/>
          </a:p>
        </p:txBody>
      </p:sp>
      <p:sp>
        <p:nvSpPr>
          <p:cNvPr id="25" name="Footer Placeholder 24"/>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r>
              <a:rPr lang="en-US"/>
              <a:t>SCOLD Indirect Routing</a:t>
            </a:r>
          </a:p>
        </p:txBody>
      </p:sp>
      <p:pic>
        <p:nvPicPr>
          <p:cNvPr id="819208" name="Picture 8" descr="scold_libres"/>
          <p:cNvPicPr>
            <a:picLocks noGrp="1" noChangeAspect="1" noChangeArrowheads="1"/>
          </p:cNvPicPr>
          <p:nvPr>
            <p:ph idx="1"/>
          </p:nvPr>
        </p:nvPicPr>
        <p:blipFill>
          <a:blip r:embed="rId2"/>
          <a:srcRect/>
          <a:stretch>
            <a:fillRect/>
          </a:stretch>
        </p:blipFill>
        <p:spPr>
          <a:xfrm>
            <a:off x="609600" y="1295400"/>
            <a:ext cx="8153400" cy="5008563"/>
          </a:xfrm>
          <a:noFill/>
          <a:ln/>
          <a:effectLst/>
        </p:spPr>
      </p:pic>
      <p:sp>
        <p:nvSpPr>
          <p:cNvPr id="819211" name="AutoShape 11"/>
          <p:cNvSpPr>
            <a:spLocks noChangeArrowheads="1"/>
          </p:cNvSpPr>
          <p:nvPr/>
        </p:nvSpPr>
        <p:spPr bwMode="auto">
          <a:xfrm>
            <a:off x="3352800" y="4343400"/>
            <a:ext cx="2209800" cy="304800"/>
          </a:xfrm>
          <a:prstGeom prst="leftRightArrow">
            <a:avLst>
              <a:gd name="adj1" fmla="val 50000"/>
              <a:gd name="adj2" fmla="val 145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1400">
                <a:solidFill>
                  <a:srgbClr val="CC9900"/>
                </a:solidFill>
              </a:rPr>
              <a:t>IP tunnel</a:t>
            </a:r>
          </a:p>
        </p:txBody>
      </p:sp>
      <p:sp>
        <p:nvSpPr>
          <p:cNvPr id="819213" name="AutoShape 13"/>
          <p:cNvSpPr>
            <a:spLocks noChangeArrowheads="1"/>
          </p:cNvSpPr>
          <p:nvPr/>
        </p:nvSpPr>
        <p:spPr bwMode="auto">
          <a:xfrm>
            <a:off x="1066800" y="4343400"/>
            <a:ext cx="1981200" cy="304800"/>
          </a:xfrm>
          <a:prstGeom prst="leftRightArrow">
            <a:avLst>
              <a:gd name="adj1" fmla="val 50000"/>
              <a:gd name="adj2" fmla="val 130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1400">
                <a:solidFill>
                  <a:srgbClr val="CC9900"/>
                </a:solidFill>
              </a:rPr>
              <a:t>IP tunnel</a:t>
            </a:r>
          </a:p>
        </p:txBody>
      </p:sp>
      <p:sp>
        <p:nvSpPr>
          <p:cNvPr id="819214" name="Rectangle 14"/>
          <p:cNvSpPr>
            <a:spLocks noChangeArrowheads="1"/>
          </p:cNvSpPr>
          <p:nvPr/>
        </p:nvSpPr>
        <p:spPr bwMode="auto">
          <a:xfrm>
            <a:off x="2286000" y="1600200"/>
            <a:ext cx="3429000" cy="304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7" name="Date Placeholder 6"/>
          <p:cNvSpPr>
            <a:spLocks noGrp="1"/>
          </p:cNvSpPr>
          <p:nvPr>
            <p:ph type="dt" sz="half" idx="10"/>
          </p:nvPr>
        </p:nvSpPr>
        <p:spPr/>
        <p:txBody>
          <a:bodyPr/>
          <a:lstStyle/>
          <a:p>
            <a:pPr>
              <a:defRPr/>
            </a:pPr>
            <a:r>
              <a:rPr lang="en-US" altLang="zh-TW" smtClean="0"/>
              <a:t>12/5/14 @ CC</a:t>
            </a:r>
            <a:endParaRPr lang="en-US"/>
          </a:p>
        </p:txBody>
      </p:sp>
      <p:sp>
        <p:nvSpPr>
          <p:cNvPr id="8" name="Slide Number Placeholder 7"/>
          <p:cNvSpPr>
            <a:spLocks noGrp="1"/>
          </p:cNvSpPr>
          <p:nvPr>
            <p:ph type="sldNum" sz="quarter" idx="12"/>
          </p:nvPr>
        </p:nvSpPr>
        <p:spPr/>
        <p:txBody>
          <a:bodyPr/>
          <a:lstStyle/>
          <a:p>
            <a:fld id="{86B03ED4-55E6-486A-B9BC-29A44110F5E8}" type="slidenum">
              <a:rPr lang="en-US" smtClean="0"/>
              <a:pPr/>
              <a:t>17</a:t>
            </a:fld>
            <a:endParaRPr lang="en-US"/>
          </a:p>
        </p:txBody>
      </p:sp>
      <p:sp>
        <p:nvSpPr>
          <p:cNvPr id="9" name="Footer Placeholder 8"/>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7" name="Rectangle 5"/>
          <p:cNvSpPr>
            <a:spLocks noGrp="1" noChangeArrowheads="1"/>
          </p:cNvSpPr>
          <p:nvPr>
            <p:ph type="title"/>
          </p:nvPr>
        </p:nvSpPr>
        <p:spPr/>
        <p:txBody>
          <a:bodyPr/>
          <a:lstStyle/>
          <a:p>
            <a:r>
              <a:rPr lang="en-US" sz="3200"/>
              <a:t>SCOLD Indirect Routing with Client running SCOLD client daemon</a:t>
            </a:r>
          </a:p>
        </p:txBody>
      </p:sp>
      <p:pic>
        <p:nvPicPr>
          <p:cNvPr id="822276" name="Picture 4" descr="scold_daemon"/>
          <p:cNvPicPr>
            <a:picLocks noGrp="1" noChangeAspect="1" noChangeArrowheads="1"/>
          </p:cNvPicPr>
          <p:nvPr>
            <p:ph idx="1"/>
          </p:nvPr>
        </p:nvPicPr>
        <p:blipFill>
          <a:blip r:embed="rId3"/>
          <a:srcRect/>
          <a:stretch>
            <a:fillRect/>
          </a:stretch>
        </p:blipFill>
        <p:spPr>
          <a:xfrm>
            <a:off x="457200" y="1447800"/>
            <a:ext cx="8382000" cy="4879975"/>
          </a:xfrm>
          <a:noFill/>
          <a:ln/>
          <a:effectLst/>
        </p:spPr>
      </p:pic>
      <p:sp>
        <p:nvSpPr>
          <p:cNvPr id="822279" name="AutoShape 7"/>
          <p:cNvSpPr>
            <a:spLocks noChangeArrowheads="1"/>
          </p:cNvSpPr>
          <p:nvPr/>
        </p:nvSpPr>
        <p:spPr bwMode="auto">
          <a:xfrm>
            <a:off x="3048000" y="4648200"/>
            <a:ext cx="2590800" cy="304800"/>
          </a:xfrm>
          <a:prstGeom prst="leftRightArrow">
            <a:avLst>
              <a:gd name="adj1" fmla="val 50000"/>
              <a:gd name="adj2" fmla="val 170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1400">
                <a:solidFill>
                  <a:srgbClr val="CC9900"/>
                </a:solidFill>
              </a:rPr>
              <a:t>IP tunnel</a:t>
            </a:r>
          </a:p>
        </p:txBody>
      </p:sp>
      <p:sp>
        <p:nvSpPr>
          <p:cNvPr id="822280" name="AutoShape 8"/>
          <p:cNvSpPr>
            <a:spLocks noChangeArrowheads="1"/>
          </p:cNvSpPr>
          <p:nvPr/>
        </p:nvSpPr>
        <p:spPr bwMode="auto">
          <a:xfrm>
            <a:off x="762000" y="4648200"/>
            <a:ext cx="1981200" cy="304800"/>
          </a:xfrm>
          <a:prstGeom prst="leftRightArrow">
            <a:avLst>
              <a:gd name="adj1" fmla="val 50000"/>
              <a:gd name="adj2" fmla="val 130000"/>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1400">
                <a:solidFill>
                  <a:srgbClr val="CC9900"/>
                </a:solidFill>
              </a:rPr>
              <a:t>IP tunnel</a:t>
            </a:r>
          </a:p>
        </p:txBody>
      </p:sp>
      <p:sp>
        <p:nvSpPr>
          <p:cNvPr id="6" name="Date Placeholder 5"/>
          <p:cNvSpPr>
            <a:spLocks noGrp="1"/>
          </p:cNvSpPr>
          <p:nvPr>
            <p:ph type="dt" sz="half" idx="10"/>
          </p:nvPr>
        </p:nvSpPr>
        <p:spPr/>
        <p:txBody>
          <a:bodyPr/>
          <a:lstStyle/>
          <a:p>
            <a:pPr>
              <a:defRPr/>
            </a:pPr>
            <a:r>
              <a:rPr lang="en-US" altLang="zh-TW" smtClean="0"/>
              <a:t>12/5/14 @ CC</a:t>
            </a:r>
            <a:endParaRPr lang="en-US"/>
          </a:p>
        </p:txBody>
      </p:sp>
      <p:sp>
        <p:nvSpPr>
          <p:cNvPr id="7" name="Slide Number Placeholder 6"/>
          <p:cNvSpPr>
            <a:spLocks noGrp="1"/>
          </p:cNvSpPr>
          <p:nvPr>
            <p:ph type="sldNum" sz="quarter" idx="12"/>
          </p:nvPr>
        </p:nvSpPr>
        <p:spPr/>
        <p:txBody>
          <a:bodyPr/>
          <a:lstStyle/>
          <a:p>
            <a:fld id="{86B03ED4-55E6-486A-B9BC-29A44110F5E8}" type="slidenum">
              <a:rPr lang="en-US" smtClean="0"/>
              <a:pPr/>
              <a:t>18</a:t>
            </a:fld>
            <a:endParaRPr lang="en-US"/>
          </a:p>
        </p:txBody>
      </p:sp>
      <p:sp>
        <p:nvSpPr>
          <p:cNvPr id="8" name="Footer Placeholder 7"/>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006" name="Rectangle 566"/>
          <p:cNvSpPr>
            <a:spLocks noChangeArrowheads="1"/>
          </p:cNvSpPr>
          <p:nvPr/>
        </p:nvSpPr>
        <p:spPr bwMode="auto">
          <a:xfrm>
            <a:off x="381000" y="2057400"/>
            <a:ext cx="8458200" cy="1295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solidFill>
                <a:srgbClr val="FFFF99"/>
              </a:solidFill>
            </a:endParaRPr>
          </a:p>
        </p:txBody>
      </p:sp>
      <p:sp>
        <p:nvSpPr>
          <p:cNvPr id="829949" name="Rectangle 509"/>
          <p:cNvSpPr>
            <a:spLocks noChangeArrowheads="1"/>
          </p:cNvSpPr>
          <p:nvPr/>
        </p:nvSpPr>
        <p:spPr bwMode="auto">
          <a:xfrm>
            <a:off x="533400" y="4267200"/>
            <a:ext cx="8153400" cy="1828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p>
            <a:endParaRPr lang="en-US">
              <a:solidFill>
                <a:srgbClr val="FFFF99"/>
              </a:solidFill>
            </a:endParaRPr>
          </a:p>
        </p:txBody>
      </p:sp>
      <p:sp>
        <p:nvSpPr>
          <p:cNvPr id="829444" name="Rectangle 4"/>
          <p:cNvSpPr>
            <a:spLocks noGrp="1" noChangeArrowheads="1"/>
          </p:cNvSpPr>
          <p:nvPr>
            <p:ph type="title"/>
          </p:nvPr>
        </p:nvSpPr>
        <p:spPr/>
        <p:txBody>
          <a:bodyPr/>
          <a:lstStyle/>
          <a:p>
            <a:r>
              <a:rPr lang="en-US"/>
              <a:t>Performance of SCOLD v0.1</a:t>
            </a:r>
          </a:p>
        </p:txBody>
      </p:sp>
      <p:sp>
        <p:nvSpPr>
          <p:cNvPr id="829449" name="Rectangle 9"/>
          <p:cNvSpPr>
            <a:spLocks noGrp="1" noChangeArrowheads="1"/>
          </p:cNvSpPr>
          <p:nvPr>
            <p:ph type="body" sz="half" idx="1"/>
          </p:nvPr>
        </p:nvSpPr>
        <p:spPr>
          <a:xfrm>
            <a:off x="838200" y="1600200"/>
            <a:ext cx="8102600" cy="4072467"/>
          </a:xfrm>
        </p:spPr>
        <p:txBody>
          <a:bodyPr/>
          <a:lstStyle/>
          <a:p>
            <a:r>
              <a:rPr lang="en-US" sz="2000" dirty="0"/>
              <a:t>Table 1: Ping Response Time (on 3 hop route)</a:t>
            </a:r>
          </a:p>
          <a:p>
            <a:endParaRPr lang="en-US" sz="2000" dirty="0"/>
          </a:p>
          <a:p>
            <a:endParaRPr lang="en-US" sz="2000" dirty="0"/>
          </a:p>
          <a:p>
            <a:endParaRPr lang="en-US" sz="2000" dirty="0"/>
          </a:p>
          <a:p>
            <a:endParaRPr lang="en-US" sz="2000" dirty="0"/>
          </a:p>
          <a:p>
            <a:endParaRPr lang="en-US" sz="2000" dirty="0"/>
          </a:p>
          <a:p>
            <a:r>
              <a:rPr lang="en-US" sz="2000" dirty="0"/>
              <a:t>Table 2: SCOLD FTP/HTTP download Test (from client to target)</a:t>
            </a:r>
          </a:p>
        </p:txBody>
      </p:sp>
      <p:graphicFrame>
        <p:nvGraphicFramePr>
          <p:cNvPr id="829947" name="Object 507"/>
          <p:cNvGraphicFramePr>
            <a:graphicFrameLocks noGrp="1" noChangeAspect="1"/>
          </p:cNvGraphicFramePr>
          <p:nvPr>
            <p:ph sz="quarter" idx="2"/>
          </p:nvPr>
        </p:nvGraphicFramePr>
        <p:xfrm>
          <a:off x="762000" y="4419600"/>
          <a:ext cx="7620000" cy="2024063"/>
        </p:xfrm>
        <a:graphic>
          <a:graphicData uri="http://schemas.openxmlformats.org/presentationml/2006/ole">
            <mc:AlternateContent xmlns:mc="http://schemas.openxmlformats.org/markup-compatibility/2006">
              <mc:Choice xmlns:v="urn:schemas-microsoft-com:vml" Requires="v">
                <p:oleObj spid="_x0000_s46123" name="Document" r:id="rId5" imgW="6311900" imgH="1676400" progId="Word.Document.8">
                  <p:embed/>
                </p:oleObj>
              </mc:Choice>
              <mc:Fallback>
                <p:oleObj name="Document" r:id="rId5" imgW="6311900" imgH="16764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19600"/>
                        <a:ext cx="7620000" cy="202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0005" name="Group 565"/>
          <p:cNvGraphicFramePr>
            <a:graphicFrameLocks noGrp="1"/>
          </p:cNvGraphicFramePr>
          <p:nvPr>
            <p:ph sz="quarter" idx="3"/>
          </p:nvPr>
        </p:nvGraphicFramePr>
        <p:xfrm>
          <a:off x="609600" y="2209800"/>
          <a:ext cx="8001000" cy="914400"/>
        </p:xfrm>
        <a:graphic>
          <a:graphicData uri="http://schemas.openxmlformats.org/drawingml/2006/table">
            <a:tbl>
              <a:tblPr/>
              <a:tblGrid>
                <a:gridCol w="2230438"/>
                <a:gridCol w="1735137"/>
                <a:gridCol w="2228850"/>
                <a:gridCol w="1806575"/>
              </a:tblGrid>
              <a:tr h="5159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8000"/>
                          </a:solidFill>
                          <a:effectLst/>
                          <a:latin typeface="Arial" pitchFamily="-108" charset="0"/>
                          <a:ea typeface="Times New Roman" pitchFamily="-108" charset="0"/>
                          <a:cs typeface="Arial" pitchFamily="-108" charset="0"/>
                        </a:rPr>
                        <a:t>No DDoS attack </a:t>
                      </a:r>
                      <a:br>
                        <a:rPr kumimoji="0" lang="en-US" sz="1600" b="0" i="0" u="none" strike="noStrike" cap="none" normalizeH="0" baseline="0">
                          <a:ln>
                            <a:noFill/>
                          </a:ln>
                          <a:solidFill>
                            <a:srgbClr val="008000"/>
                          </a:solidFill>
                          <a:effectLst/>
                          <a:latin typeface="Arial" pitchFamily="-108" charset="0"/>
                          <a:ea typeface="Times New Roman" pitchFamily="-108" charset="0"/>
                          <a:cs typeface="Arial" pitchFamily="-108" charset="0"/>
                        </a:rPr>
                      </a:br>
                      <a:r>
                        <a:rPr kumimoji="0" lang="en-US" sz="1600" b="0" i="0" u="none" strike="noStrike" cap="none" normalizeH="0" baseline="0">
                          <a:ln>
                            <a:noFill/>
                          </a:ln>
                          <a:solidFill>
                            <a:srgbClr val="008000"/>
                          </a:solidFill>
                          <a:effectLst/>
                          <a:latin typeface="Arial" pitchFamily="-108" charset="0"/>
                          <a:ea typeface="Times New Roman" pitchFamily="-108" charset="0"/>
                          <a:cs typeface="Arial" pitchFamily="-108" charset="0"/>
                        </a:rPr>
                        <a:t>direct route</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pitchFamily="-108" charset="0"/>
                          <a:ea typeface="Times New Roman" pitchFamily="-108" charset="0"/>
                          <a:cs typeface="Arial" pitchFamily="-108" charset="0"/>
                        </a:rPr>
                        <a:t>DDoS attack</a:t>
                      </a:r>
                      <a:br>
                        <a:rPr kumimoji="0" lang="en-US" sz="1600" b="0" i="0" u="none" strike="noStrike" cap="none" normalizeH="0" baseline="0">
                          <a:ln>
                            <a:noFill/>
                          </a:ln>
                          <a:solidFill>
                            <a:srgbClr val="FF0000"/>
                          </a:solidFill>
                          <a:effectLst/>
                          <a:latin typeface="Arial" pitchFamily="-108" charset="0"/>
                          <a:ea typeface="Times New Roman" pitchFamily="-108" charset="0"/>
                          <a:cs typeface="Arial" pitchFamily="-108" charset="0"/>
                        </a:rPr>
                      </a:br>
                      <a:r>
                        <a:rPr kumimoji="0" lang="en-US" sz="1600" b="0" i="0" u="none" strike="noStrike" cap="none" normalizeH="0" baseline="0">
                          <a:ln>
                            <a:noFill/>
                          </a:ln>
                          <a:solidFill>
                            <a:srgbClr val="FF0000"/>
                          </a:solidFill>
                          <a:effectLst/>
                          <a:latin typeface="Arial" pitchFamily="-108" charset="0"/>
                          <a:ea typeface="Times New Roman" pitchFamily="-108" charset="0"/>
                          <a:cs typeface="Arial" pitchFamily="-108" charset="0"/>
                        </a:rPr>
                        <a:t>direct route </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8080"/>
                          </a:solidFill>
                          <a:effectLst/>
                          <a:latin typeface="Arial" pitchFamily="-108" charset="0"/>
                          <a:ea typeface="Times New Roman" pitchFamily="-108" charset="0"/>
                          <a:cs typeface="Arial" pitchFamily="-108" charset="0"/>
                        </a:rPr>
                        <a:t>No DDoS attack </a:t>
                      </a:r>
                      <a:br>
                        <a:rPr kumimoji="0" lang="en-US" sz="1600" b="0" i="0" u="none" strike="noStrike" cap="none" normalizeH="0" baseline="0">
                          <a:ln>
                            <a:noFill/>
                          </a:ln>
                          <a:solidFill>
                            <a:srgbClr val="008080"/>
                          </a:solidFill>
                          <a:effectLst/>
                          <a:latin typeface="Arial" pitchFamily="-108" charset="0"/>
                          <a:ea typeface="Times New Roman" pitchFamily="-108" charset="0"/>
                          <a:cs typeface="Arial" pitchFamily="-108" charset="0"/>
                        </a:rPr>
                      </a:br>
                      <a:r>
                        <a:rPr kumimoji="0" lang="en-US" sz="1600" b="0" i="0" u="none" strike="noStrike" cap="none" normalizeH="0" baseline="0">
                          <a:ln>
                            <a:noFill/>
                          </a:ln>
                          <a:solidFill>
                            <a:srgbClr val="008080"/>
                          </a:solidFill>
                          <a:effectLst/>
                          <a:latin typeface="Arial" pitchFamily="-108" charset="0"/>
                          <a:ea typeface="Times New Roman" pitchFamily="-108" charset="0"/>
                          <a:cs typeface="Arial" pitchFamily="-108" charset="0"/>
                        </a:rPr>
                        <a:t>indirect route</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FF"/>
                          </a:solidFill>
                          <a:effectLst/>
                          <a:latin typeface="Arial" pitchFamily="-108" charset="0"/>
                          <a:ea typeface="Times New Roman" pitchFamily="-108" charset="0"/>
                          <a:cs typeface="Arial" pitchFamily="-108" charset="0"/>
                        </a:rPr>
                        <a:t>DDoS attack </a:t>
                      </a:r>
                      <a:br>
                        <a:rPr kumimoji="0" lang="en-US" sz="1600" b="0" i="0" u="none" strike="noStrike" cap="none" normalizeH="0" baseline="0">
                          <a:ln>
                            <a:noFill/>
                          </a:ln>
                          <a:solidFill>
                            <a:srgbClr val="0000FF"/>
                          </a:solidFill>
                          <a:effectLst/>
                          <a:latin typeface="Arial" pitchFamily="-108" charset="0"/>
                          <a:ea typeface="Times New Roman" pitchFamily="-108" charset="0"/>
                          <a:cs typeface="Arial" pitchFamily="-108" charset="0"/>
                        </a:rPr>
                      </a:br>
                      <a:r>
                        <a:rPr kumimoji="0" lang="en-US" sz="1600" b="0" i="0" u="none" strike="noStrike" cap="none" normalizeH="0" baseline="0">
                          <a:ln>
                            <a:noFill/>
                          </a:ln>
                          <a:solidFill>
                            <a:srgbClr val="0000FF"/>
                          </a:solidFill>
                          <a:effectLst/>
                          <a:latin typeface="Arial" pitchFamily="-108" charset="0"/>
                          <a:ea typeface="Times New Roman" pitchFamily="-108" charset="0"/>
                          <a:cs typeface="Arial" pitchFamily="-108" charset="0"/>
                        </a:rPr>
                        <a:t>indirect route</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r>
              <a:tr h="322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8000"/>
                          </a:solidFill>
                          <a:effectLst/>
                          <a:latin typeface="Arial" pitchFamily="-108" charset="0"/>
                          <a:ea typeface="Times New Roman" pitchFamily="-108" charset="0"/>
                          <a:cs typeface="Arial" pitchFamily="-108" charset="0"/>
                        </a:rPr>
                        <a:t>0.49 ms</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pitchFamily="-108" charset="0"/>
                          <a:ea typeface="Arial Unicode MS" pitchFamily="-108" charset="0"/>
                          <a:cs typeface="Arial" pitchFamily="-108" charset="0"/>
                        </a:rPr>
                        <a:t>225 ms</a:t>
                      </a:r>
                      <a:endParaRPr kumimoji="0" lang="en-US" sz="2400" b="0" i="0" u="none" strike="noStrike" cap="none" normalizeH="0" baseline="0">
                        <a:ln>
                          <a:noFill/>
                        </a:ln>
                        <a:solidFill>
                          <a:schemeClr val="tx1"/>
                        </a:solidFill>
                        <a:effectLst/>
                        <a:latin typeface="Times New Roman" pitchFamily="-108" charset="0"/>
                        <a:ea typeface="Arial Unicode MS"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8080"/>
                          </a:solidFill>
                          <a:effectLst/>
                          <a:latin typeface="Arial" pitchFamily="-108" charset="0"/>
                          <a:ea typeface="Times New Roman" pitchFamily="-108" charset="0"/>
                          <a:cs typeface="Arial" pitchFamily="-108" charset="0"/>
                        </a:rPr>
                        <a:t>0.65 ms</a:t>
                      </a:r>
                      <a:endParaRPr kumimoji="0" lang="en-US" sz="2400" b="0" i="0" u="none" strike="noStrike" cap="none" normalizeH="0" baseline="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pitchFamily="-108" charset="0"/>
                          <a:ea typeface="Times New Roman" pitchFamily="-108" charset="0"/>
                          <a:cs typeface="Arial" pitchFamily="-108" charset="0"/>
                        </a:rPr>
                        <a:t>0.65 ms</a:t>
                      </a:r>
                      <a:endParaRPr kumimoji="0" lang="en-US" sz="2400" b="0" i="0" u="none" strike="noStrike" cap="none" normalizeH="0" baseline="0" dirty="0">
                        <a:ln>
                          <a:noFill/>
                        </a:ln>
                        <a:solidFill>
                          <a:schemeClr val="tx1"/>
                        </a:solidFill>
                        <a:effectLst/>
                        <a:latin typeface="Times New Roman" pitchFamily="-108" charset="0"/>
                        <a:ea typeface="Times New Roman" pitchFamily="-108" charset="0"/>
                        <a:cs typeface="Arial" pitchFamily="-108" charset="0"/>
                      </a:endParaRPr>
                    </a:p>
                  </a:txBody>
                  <a:tcPr anchor="ct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a:xfrm>
            <a:off x="381000" y="1103313"/>
            <a:ext cx="8410575" cy="4420697"/>
          </a:xfrm>
        </p:spPr>
        <p:txBody>
          <a:bodyPr/>
          <a:lstStyle/>
          <a:p>
            <a:r>
              <a:rPr lang="en-US" dirty="0" smtClean="0"/>
              <a:t>UCCS CS Programs/Network Security Lab</a:t>
            </a:r>
          </a:p>
          <a:p>
            <a:r>
              <a:rPr lang="en-US" dirty="0" smtClean="0"/>
              <a:t>Brief Overview of  Distributed Denial of Services (</a:t>
            </a:r>
            <a:r>
              <a:rPr lang="en-US" dirty="0" err="1" smtClean="0"/>
              <a:t>DDoS</a:t>
            </a:r>
            <a:r>
              <a:rPr lang="en-US" dirty="0" smtClean="0"/>
              <a:t>)</a:t>
            </a:r>
            <a:endParaRPr lang="en-US" dirty="0"/>
          </a:p>
          <a:p>
            <a:r>
              <a:rPr lang="en-US" dirty="0" smtClean="0"/>
              <a:t>Intrusion Tolerance with Multipath Routing </a:t>
            </a:r>
          </a:p>
          <a:p>
            <a:pPr lvl="1"/>
            <a:r>
              <a:rPr lang="en-US" dirty="0" smtClean="0"/>
              <a:t>Secure DNS with Indirect Queries/Indirect Addresses</a:t>
            </a:r>
          </a:p>
          <a:p>
            <a:pPr lvl="1"/>
            <a:r>
              <a:rPr lang="en-US" dirty="0" smtClean="0"/>
              <a:t>Multipath Indirect Routing</a:t>
            </a:r>
          </a:p>
          <a:p>
            <a:r>
              <a:rPr lang="en-US" dirty="0" smtClean="0"/>
              <a:t>Intrusion Tolerance and IPv6</a:t>
            </a:r>
          </a:p>
          <a:p>
            <a:r>
              <a:rPr lang="en-US" dirty="0" smtClean="0"/>
              <a:t>Intrusion Tolerance and Cloud</a:t>
            </a:r>
          </a:p>
          <a:p>
            <a:r>
              <a:rPr lang="en-US" dirty="0" smtClean="0"/>
              <a:t>Conclusion</a:t>
            </a:r>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a:t>
            </a:fld>
            <a:endParaRPr lang="en-US"/>
          </a:p>
        </p:txBody>
      </p:sp>
    </p:spTree>
    <p:extLst>
      <p:ext uri="{BB962C8B-B14F-4D97-AF65-F5344CB8AC3E}">
        <p14:creationId xmlns:p14="http://schemas.microsoft.com/office/powerpoint/2010/main" val="6667920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Secure Collective Defense</a:t>
            </a:r>
          </a:p>
        </p:txBody>
      </p:sp>
      <p:sp>
        <p:nvSpPr>
          <p:cNvPr id="896003" name="Rectangle 3"/>
          <p:cNvSpPr>
            <a:spLocks noGrp="1" noChangeArrowheads="1"/>
          </p:cNvSpPr>
          <p:nvPr>
            <p:ph type="body" idx="1"/>
          </p:nvPr>
        </p:nvSpPr>
        <p:spPr>
          <a:xfrm>
            <a:off x="238760" y="965200"/>
            <a:ext cx="8610600" cy="5628209"/>
          </a:xfrm>
          <a:effectLst/>
        </p:spPr>
        <p:txBody>
          <a:bodyPr/>
          <a:lstStyle/>
          <a:p>
            <a:pPr>
              <a:lnSpc>
                <a:spcPct val="80000"/>
              </a:lnSpc>
              <a:spcBef>
                <a:spcPct val="50000"/>
              </a:spcBef>
            </a:pPr>
            <a:r>
              <a:rPr lang="en-US" sz="1600" dirty="0">
                <a:sym typeface="Wingdings" pitchFamily="-108" charset="2"/>
              </a:rPr>
              <a:t>Main </a:t>
            </a:r>
            <a:r>
              <a:rPr lang="en-US" sz="1600" dirty="0" err="1">
                <a:sym typeface="Wingdings" pitchFamily="-108" charset="2"/>
              </a:rPr>
              <a:t>IdeaExplore</a:t>
            </a:r>
            <a:r>
              <a:rPr lang="en-US" sz="1600" dirty="0">
                <a:sym typeface="Wingdings" pitchFamily="-108" charset="2"/>
              </a:rPr>
              <a:t> secure alternate paths for clients to come in; Utilize geographically separated proxy servers. </a:t>
            </a:r>
          </a:p>
          <a:p>
            <a:pPr>
              <a:lnSpc>
                <a:spcPct val="80000"/>
              </a:lnSpc>
              <a:spcBef>
                <a:spcPct val="50000"/>
              </a:spcBef>
            </a:pPr>
            <a:r>
              <a:rPr lang="en-US" sz="1600" dirty="0">
                <a:sym typeface="Wingdings" pitchFamily="-108" charset="2"/>
              </a:rPr>
              <a:t>Goal: </a:t>
            </a:r>
          </a:p>
          <a:p>
            <a:pPr lvl="1">
              <a:lnSpc>
                <a:spcPct val="80000"/>
              </a:lnSpc>
              <a:spcBef>
                <a:spcPct val="50000"/>
              </a:spcBef>
            </a:pPr>
            <a:r>
              <a:rPr lang="en-US" sz="1600" dirty="0">
                <a:sym typeface="Wingdings" pitchFamily="-108" charset="2"/>
              </a:rPr>
              <a:t>Provide secure alternate routes</a:t>
            </a:r>
          </a:p>
          <a:p>
            <a:pPr lvl="1">
              <a:lnSpc>
                <a:spcPct val="80000"/>
              </a:lnSpc>
              <a:spcBef>
                <a:spcPct val="50000"/>
              </a:spcBef>
            </a:pPr>
            <a:r>
              <a:rPr lang="en-US" sz="1800" dirty="0">
                <a:solidFill>
                  <a:srgbClr val="FFC8D3"/>
                </a:solidFill>
                <a:sym typeface="Wingdings" pitchFamily="-108" charset="2"/>
              </a:rPr>
              <a:t>Hide</a:t>
            </a:r>
            <a:r>
              <a:rPr lang="en-US" sz="1600" dirty="0">
                <a:sym typeface="Wingdings" pitchFamily="-108" charset="2"/>
              </a:rPr>
              <a:t> IP addresses of alternate gateways</a:t>
            </a:r>
          </a:p>
          <a:p>
            <a:pPr>
              <a:lnSpc>
                <a:spcPct val="80000"/>
              </a:lnSpc>
              <a:spcBef>
                <a:spcPct val="50000"/>
              </a:spcBef>
            </a:pPr>
            <a:r>
              <a:rPr lang="en-US" sz="1600" dirty="0">
                <a:sym typeface="Wingdings" pitchFamily="-108" charset="2"/>
              </a:rPr>
              <a:t>Techniques:</a:t>
            </a:r>
          </a:p>
          <a:p>
            <a:pPr lvl="1">
              <a:lnSpc>
                <a:spcPct val="80000"/>
              </a:lnSpc>
              <a:spcBef>
                <a:spcPct val="50000"/>
              </a:spcBef>
            </a:pPr>
            <a:r>
              <a:rPr lang="en-US" sz="1600" dirty="0">
                <a:sym typeface="Wingdings" pitchFamily="-108" charset="2"/>
              </a:rPr>
              <a:t>Multiple Path (Indirect) Routing</a:t>
            </a:r>
          </a:p>
          <a:p>
            <a:pPr lvl="1">
              <a:lnSpc>
                <a:spcPct val="80000"/>
              </a:lnSpc>
              <a:spcBef>
                <a:spcPct val="50000"/>
              </a:spcBef>
            </a:pPr>
            <a:r>
              <a:rPr lang="en-US" sz="1600" dirty="0"/>
              <a:t>Enhanced Secure DNS extension: how to inform client DNS servers to add new DNS entries with alternate routes (Not your normal DNS name/IP address mapping entry).</a:t>
            </a:r>
          </a:p>
          <a:p>
            <a:pPr lvl="1">
              <a:lnSpc>
                <a:spcPct val="80000"/>
              </a:lnSpc>
              <a:spcBef>
                <a:spcPct val="50000"/>
              </a:spcBef>
            </a:pPr>
            <a:r>
              <a:rPr lang="en-US" sz="2000" dirty="0">
                <a:solidFill>
                  <a:srgbClr val="FFC8D3"/>
                </a:solidFill>
              </a:rPr>
              <a:t>Utilize a consortium of Proxy servers </a:t>
            </a:r>
            <a:r>
              <a:rPr lang="en-US" sz="1600" dirty="0"/>
              <a:t>with IDS  that hides the IP address of alternate gateways</a:t>
            </a:r>
            <a:r>
              <a:rPr lang="en-US" sz="1600" dirty="0" smtClean="0"/>
              <a:t>.  </a:t>
            </a:r>
          </a:p>
          <a:p>
            <a:pPr lvl="2">
              <a:lnSpc>
                <a:spcPct val="80000"/>
              </a:lnSpc>
              <a:spcBef>
                <a:spcPct val="50000"/>
              </a:spcBef>
            </a:pPr>
            <a:r>
              <a:rPr lang="en-US" sz="1800" dirty="0" smtClean="0">
                <a:solidFill>
                  <a:srgbClr val="FFC8D3"/>
                </a:solidFill>
              </a:rPr>
              <a:t>How to pick and choose proxy servers? (NP complete problem)</a:t>
            </a:r>
          </a:p>
          <a:p>
            <a:pPr lvl="2">
              <a:lnSpc>
                <a:spcPct val="80000"/>
              </a:lnSpc>
              <a:spcBef>
                <a:spcPct val="50000"/>
              </a:spcBef>
            </a:pPr>
            <a:r>
              <a:rPr lang="en-US" sz="1800" dirty="0" smtClean="0">
                <a:solidFill>
                  <a:srgbClr val="FFC8D3"/>
                </a:solidFill>
              </a:rPr>
              <a:t>How to utilize CDN and Cloud Computing? </a:t>
            </a:r>
            <a:endParaRPr lang="en-US" sz="1800" dirty="0">
              <a:solidFill>
                <a:srgbClr val="FFC8D3"/>
              </a:solidFill>
            </a:endParaRPr>
          </a:p>
          <a:p>
            <a:pPr lvl="1">
              <a:lnSpc>
                <a:spcPct val="80000"/>
              </a:lnSpc>
              <a:spcBef>
                <a:spcPct val="50000"/>
              </a:spcBef>
            </a:pPr>
            <a:r>
              <a:rPr lang="en-US" sz="1600" dirty="0"/>
              <a:t>Partition clients to come in at different proxy servers.</a:t>
            </a:r>
            <a:br>
              <a:rPr lang="en-US" sz="1600" dirty="0"/>
            </a:br>
            <a:r>
              <a:rPr lang="en-US" sz="1600" dirty="0">
                <a:sym typeface="Wingdings" pitchFamily="-108" charset="2"/>
              </a:rPr>
              <a:t> can</a:t>
            </a:r>
            <a:r>
              <a:rPr lang="en-US" sz="1600" dirty="0"/>
              <a:t> help identify the origin of spoofed attacks!</a:t>
            </a:r>
          </a:p>
          <a:p>
            <a:pPr lvl="1">
              <a:lnSpc>
                <a:spcPct val="80000"/>
              </a:lnSpc>
              <a:spcBef>
                <a:spcPct val="50000"/>
              </a:spcBef>
            </a:pPr>
            <a:r>
              <a:rPr lang="en-US" sz="1600" dirty="0"/>
              <a:t>How clients use the new multiple path indirect DNS entries and route traffic through proxy servers?</a:t>
            </a:r>
            <a:br>
              <a:rPr lang="en-US" sz="1600" dirty="0"/>
            </a:br>
            <a:r>
              <a:rPr lang="en-US" sz="1600" dirty="0">
                <a:sym typeface="Wingdings" pitchFamily="-108" charset="2"/>
              </a:rPr>
              <a:t> Use Sock protocol, modify resolver library</a:t>
            </a:r>
            <a:endParaRPr lang="en-US" sz="1600" dirty="0"/>
          </a:p>
          <a:p>
            <a:pPr>
              <a:lnSpc>
                <a:spcPct val="80000"/>
              </a:lnSpc>
            </a:pPr>
            <a:endParaRPr lang="en-US" sz="1600"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Slide Number Placeholder 4"/>
          <p:cNvSpPr>
            <a:spLocks noGrp="1"/>
          </p:cNvSpPr>
          <p:nvPr>
            <p:ph type="sldNum" sz="quarter" idx="12"/>
          </p:nvPr>
        </p:nvSpPr>
        <p:spPr/>
        <p:txBody>
          <a:bodyPr/>
          <a:lstStyle/>
          <a:p>
            <a:fld id="{86B03ED4-55E6-486A-B9BC-29A44110F5E8}" type="slidenum">
              <a:rPr lang="en-US" smtClean="0"/>
              <a:pPr/>
              <a:t>20</a:t>
            </a:fld>
            <a:endParaRPr lang="en-US"/>
          </a:p>
        </p:txBody>
      </p:sp>
      <p:sp>
        <p:nvSpPr>
          <p:cNvPr id="6" name="Footer Placeholder 5"/>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sz="3200"/>
              <a:t>Benefits of Secure Collective Defense</a:t>
            </a:r>
          </a:p>
        </p:txBody>
      </p:sp>
      <p:sp>
        <p:nvSpPr>
          <p:cNvPr id="847875" name="Rectangle 3"/>
          <p:cNvSpPr>
            <a:spLocks noGrp="1" noChangeArrowheads="1"/>
          </p:cNvSpPr>
          <p:nvPr>
            <p:ph type="body" idx="1"/>
          </p:nvPr>
        </p:nvSpPr>
        <p:spPr>
          <a:xfrm>
            <a:off x="381000" y="1103313"/>
            <a:ext cx="8410575" cy="5268109"/>
          </a:xfrm>
        </p:spPr>
        <p:txBody>
          <a:bodyPr/>
          <a:lstStyle/>
          <a:p>
            <a:r>
              <a:rPr lang="en-US" sz="2000" dirty="0"/>
              <a:t>Security</a:t>
            </a:r>
          </a:p>
          <a:p>
            <a:pPr lvl="1"/>
            <a:r>
              <a:rPr lang="en-US" sz="2000" dirty="0"/>
              <a:t>When attacked, users switch to different routes dynamically</a:t>
            </a:r>
          </a:p>
          <a:p>
            <a:pPr lvl="1"/>
            <a:r>
              <a:rPr lang="en-US" sz="2000" dirty="0"/>
              <a:t>Urgent/critical packets sent over multiple routes simultaneously</a:t>
            </a:r>
          </a:p>
          <a:p>
            <a:pPr lvl="1"/>
            <a:r>
              <a:rPr lang="en-US" sz="2000" dirty="0"/>
              <a:t>Encrypted content sent over multiple routes</a:t>
            </a:r>
          </a:p>
          <a:p>
            <a:pPr lvl="1"/>
            <a:r>
              <a:rPr lang="en-US" sz="2000" dirty="0"/>
              <a:t>Information on </a:t>
            </a:r>
            <a:r>
              <a:rPr lang="en-US" sz="2000" dirty="0" err="1"/>
              <a:t>DDoS</a:t>
            </a:r>
            <a:r>
              <a:rPr lang="en-US" sz="2000" dirty="0"/>
              <a:t> attacks used to isolate source of attacks</a:t>
            </a:r>
          </a:p>
          <a:p>
            <a:r>
              <a:rPr lang="en-US" sz="2000" dirty="0"/>
              <a:t>Reliability:</a:t>
            </a:r>
          </a:p>
          <a:p>
            <a:pPr lvl="1"/>
            <a:r>
              <a:rPr lang="en-US" sz="2000" dirty="0"/>
              <a:t>Users can choose most reliable route dynamically</a:t>
            </a:r>
          </a:p>
          <a:p>
            <a:pPr lvl="1"/>
            <a:r>
              <a:rPr lang="en-US" sz="2000" dirty="0"/>
              <a:t>Packet content </a:t>
            </a:r>
            <a:r>
              <a:rPr lang="en-US" sz="2000" dirty="0" smtClean="0"/>
              <a:t>can spread </a:t>
            </a:r>
            <a:r>
              <a:rPr lang="en-US" sz="2000" dirty="0"/>
              <a:t>over multiple </a:t>
            </a:r>
            <a:r>
              <a:rPr lang="en-US" sz="2000" dirty="0" smtClean="0"/>
              <a:t>routes reduce delay variance. </a:t>
            </a:r>
            <a:endParaRPr lang="en-US" sz="2000" dirty="0"/>
          </a:p>
          <a:p>
            <a:pPr lvl="1"/>
            <a:r>
              <a:rPr lang="en-US" sz="2000" dirty="0"/>
              <a:t>Use redundant transmission or error correction </a:t>
            </a:r>
            <a:r>
              <a:rPr lang="en-US" sz="2000" dirty="0" smtClean="0"/>
              <a:t>to assurance critical traffic arrived in their destination.</a:t>
            </a:r>
          </a:p>
          <a:p>
            <a:r>
              <a:rPr lang="en-US" sz="2000" dirty="0" smtClean="0"/>
              <a:t>Performance:</a:t>
            </a:r>
          </a:p>
          <a:p>
            <a:pPr lvl="1"/>
            <a:r>
              <a:rPr lang="en-US" sz="2000" dirty="0" smtClean="0"/>
              <a:t>Striping cross multiple </a:t>
            </a:r>
            <a:r>
              <a:rPr lang="en-US" sz="2000" dirty="0"/>
              <a:t>indirect routes </a:t>
            </a:r>
            <a:r>
              <a:rPr lang="en-US" sz="2000" dirty="0" smtClean="0"/>
              <a:t>could provide </a:t>
            </a:r>
            <a:r>
              <a:rPr lang="en-US" sz="2000" dirty="0"/>
              <a:t>additional bandwidth</a:t>
            </a:r>
          </a:p>
          <a:p>
            <a:pPr lvl="1"/>
            <a:r>
              <a:rPr lang="en-US" sz="2000" dirty="0"/>
              <a:t>Can be used for dynamic bandwidth provisioning</a:t>
            </a:r>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Slide Number Placeholder 4"/>
          <p:cNvSpPr>
            <a:spLocks noGrp="1"/>
          </p:cNvSpPr>
          <p:nvPr>
            <p:ph type="sldNum" sz="quarter" idx="12"/>
          </p:nvPr>
        </p:nvSpPr>
        <p:spPr/>
        <p:txBody>
          <a:bodyPr/>
          <a:lstStyle/>
          <a:p>
            <a:fld id="{86B03ED4-55E6-486A-B9BC-29A44110F5E8}" type="slidenum">
              <a:rPr lang="en-US" smtClean="0"/>
              <a:pPr/>
              <a:t>21</a:t>
            </a:fld>
            <a:endParaRPr lang="en-US"/>
          </a:p>
        </p:txBody>
      </p:sp>
      <p:sp>
        <p:nvSpPr>
          <p:cNvPr id="6" name="Footer Placeholder 5"/>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SCOLD Research Directions</a:t>
            </a:r>
            <a:endParaRPr lang="en-US" dirty="0"/>
          </a:p>
        </p:txBody>
      </p:sp>
      <p:sp>
        <p:nvSpPr>
          <p:cNvPr id="3" name="Content Placeholder 2"/>
          <p:cNvSpPr>
            <a:spLocks noGrp="1"/>
          </p:cNvSpPr>
          <p:nvPr>
            <p:ph idx="1"/>
          </p:nvPr>
        </p:nvSpPr>
        <p:spPr>
          <a:xfrm>
            <a:off x="243840" y="859473"/>
            <a:ext cx="8768080" cy="5823132"/>
          </a:xfrm>
        </p:spPr>
        <p:txBody>
          <a:bodyPr/>
          <a:lstStyle/>
          <a:p>
            <a:r>
              <a:rPr lang="en-US" dirty="0" smtClean="0"/>
              <a:t>How not to hide the alternate gateways.</a:t>
            </a:r>
          </a:p>
          <a:p>
            <a:pPr lvl="1"/>
            <a:r>
              <a:rPr lang="en-US" dirty="0" smtClean="0"/>
              <a:t>Utilize IP v6 address space and random hops.</a:t>
            </a:r>
          </a:p>
          <a:p>
            <a:pPr lvl="1"/>
            <a:r>
              <a:rPr lang="en-US" dirty="0" smtClean="0"/>
              <a:t>Utilize BGP to drop attack traffic</a:t>
            </a:r>
          </a:p>
          <a:p>
            <a:r>
              <a:rPr lang="en-US" dirty="0" smtClean="0"/>
              <a:t>How to </a:t>
            </a:r>
            <a:r>
              <a:rPr lang="en-US" dirty="0" err="1" smtClean="0"/>
              <a:t>traceback</a:t>
            </a:r>
            <a:r>
              <a:rPr lang="en-US" dirty="0" smtClean="0"/>
              <a:t> and push </a:t>
            </a:r>
            <a:r>
              <a:rPr lang="en-US" dirty="0" err="1" smtClean="0"/>
              <a:t>DDoS</a:t>
            </a:r>
            <a:r>
              <a:rPr lang="en-US" dirty="0" smtClean="0"/>
              <a:t> using Software Defined Networks (SDN) devices</a:t>
            </a:r>
          </a:p>
          <a:p>
            <a:r>
              <a:rPr lang="en-US" dirty="0" smtClean="0"/>
              <a:t>How to utilize cheap virtual machines from Cloud </a:t>
            </a:r>
            <a:r>
              <a:rPr lang="en-US" dirty="0"/>
              <a:t>P</a:t>
            </a:r>
            <a:r>
              <a:rPr lang="en-US" dirty="0" smtClean="0"/>
              <a:t>roviders</a:t>
            </a:r>
          </a:p>
          <a:p>
            <a:pPr lvl="1"/>
            <a:r>
              <a:rPr lang="en-US" dirty="0" smtClean="0"/>
              <a:t>Cyber Resilience Concept (Defend with Diversity)</a:t>
            </a:r>
          </a:p>
          <a:p>
            <a:pPr lvl="2"/>
            <a:r>
              <a:rPr lang="en-US" dirty="0" smtClean="0"/>
              <a:t>Load balancing </a:t>
            </a:r>
            <a:r>
              <a:rPr lang="en-US" dirty="0" err="1" smtClean="0"/>
              <a:t>vms</a:t>
            </a:r>
            <a:r>
              <a:rPr lang="en-US" dirty="0" smtClean="0"/>
              <a:t> on different cloud providers different regions</a:t>
            </a:r>
          </a:p>
          <a:p>
            <a:pPr lvl="2"/>
            <a:r>
              <a:rPr lang="en-US" dirty="0" smtClean="0"/>
              <a:t>N-cloud Storage (striping/pipelining redundant data chunks to different data centers)</a:t>
            </a:r>
          </a:p>
          <a:p>
            <a:pPr lvl="2"/>
            <a:r>
              <a:rPr lang="en-US" dirty="0" smtClean="0"/>
              <a:t>Redundant OS/Critical Libraries/PL/DB</a:t>
            </a:r>
          </a:p>
          <a:p>
            <a:pPr lvl="2"/>
            <a:r>
              <a:rPr lang="en-US" dirty="0" smtClean="0"/>
              <a:t>Migrate app among servers/clients (mobile devices or browsers)</a:t>
            </a:r>
          </a:p>
          <a:p>
            <a:pPr lvl="1"/>
            <a:endParaRPr lang="en-US" dirty="0" smtClean="0">
              <a:solidFill>
                <a:srgbClr val="FFC8D3"/>
              </a:solidFill>
            </a:endParaRPr>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dirty="0" smtClean="0"/>
              <a:t>Intrusion Tolerance and Cloud /  Edward Chow</a:t>
            </a:r>
            <a:endParaRPr lang="en-US" dirty="0"/>
          </a:p>
        </p:txBody>
      </p:sp>
      <p:sp>
        <p:nvSpPr>
          <p:cNvPr id="6" name="Slide Number Placeholder 5"/>
          <p:cNvSpPr>
            <a:spLocks noGrp="1"/>
          </p:cNvSpPr>
          <p:nvPr>
            <p:ph type="sldNum" sz="quarter" idx="12"/>
          </p:nvPr>
        </p:nvSpPr>
        <p:spPr/>
        <p:txBody>
          <a:bodyPr/>
          <a:lstStyle/>
          <a:p>
            <a:fld id="{86B03ED4-55E6-486A-B9BC-29A44110F5E8}" type="slidenum">
              <a:rPr lang="en-US" smtClean="0"/>
              <a:pPr/>
              <a:t>22</a:t>
            </a:fld>
            <a:endParaRPr lang="en-US" dirty="0"/>
          </a:p>
        </p:txBody>
      </p:sp>
    </p:spTree>
    <p:extLst>
      <p:ext uri="{BB962C8B-B14F-4D97-AF65-F5344CB8AC3E}">
        <p14:creationId xmlns:p14="http://schemas.microsoft.com/office/powerpoint/2010/main" val="20984434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low cost is Amazon AWS EC2 2013?</a:t>
            </a:r>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23</a:t>
            </a:fld>
            <a:endParaRPr lang="en-US"/>
          </a:p>
        </p:txBody>
      </p:sp>
      <p:pic>
        <p:nvPicPr>
          <p:cNvPr id="8" name="Picture 7"/>
          <p:cNvPicPr>
            <a:picLocks noChangeAspect="1"/>
          </p:cNvPicPr>
          <p:nvPr/>
        </p:nvPicPr>
        <p:blipFill>
          <a:blip r:embed="rId3"/>
          <a:stretch>
            <a:fillRect/>
          </a:stretch>
        </p:blipFill>
        <p:spPr>
          <a:xfrm>
            <a:off x="264160" y="2379981"/>
            <a:ext cx="8270240" cy="3694668"/>
          </a:xfrm>
          <a:prstGeom prst="rect">
            <a:avLst/>
          </a:prstGeom>
        </p:spPr>
      </p:pic>
      <p:pic>
        <p:nvPicPr>
          <p:cNvPr id="9" name="Picture 8"/>
          <p:cNvPicPr>
            <a:picLocks noChangeAspect="1"/>
          </p:cNvPicPr>
          <p:nvPr/>
        </p:nvPicPr>
        <p:blipFill>
          <a:blip r:embed="rId4"/>
          <a:stretch>
            <a:fillRect/>
          </a:stretch>
        </p:blipFill>
        <p:spPr>
          <a:xfrm>
            <a:off x="2682240" y="683260"/>
            <a:ext cx="6278880" cy="2941069"/>
          </a:xfrm>
          <a:prstGeom prst="rect">
            <a:avLst/>
          </a:prstGeom>
        </p:spPr>
      </p:pic>
      <p:pic>
        <p:nvPicPr>
          <p:cNvPr id="10" name="Picture 9"/>
          <p:cNvPicPr>
            <a:picLocks noChangeAspect="1"/>
          </p:cNvPicPr>
          <p:nvPr/>
        </p:nvPicPr>
        <p:blipFill>
          <a:blip r:embed="rId5"/>
          <a:stretch>
            <a:fillRect/>
          </a:stretch>
        </p:blipFill>
        <p:spPr>
          <a:xfrm>
            <a:off x="0" y="5715000"/>
            <a:ext cx="9144000" cy="790222"/>
          </a:xfrm>
          <a:prstGeom prst="rect">
            <a:avLst/>
          </a:prstGeom>
        </p:spPr>
      </p:pic>
      <p:pic>
        <p:nvPicPr>
          <p:cNvPr id="11" name="Picture 10"/>
          <p:cNvPicPr>
            <a:picLocks noChangeAspect="1"/>
          </p:cNvPicPr>
          <p:nvPr/>
        </p:nvPicPr>
        <p:blipFill>
          <a:blip r:embed="rId6"/>
          <a:stretch>
            <a:fillRect/>
          </a:stretch>
        </p:blipFill>
        <p:spPr>
          <a:xfrm>
            <a:off x="-81280" y="673100"/>
            <a:ext cx="2946400" cy="2159000"/>
          </a:xfrm>
          <a:prstGeom prst="rect">
            <a:avLst/>
          </a:prstGeom>
        </p:spPr>
      </p:pic>
    </p:spTree>
    <p:extLst>
      <p:ext uri="{BB962C8B-B14F-4D97-AF65-F5344CB8AC3E}">
        <p14:creationId xmlns:p14="http://schemas.microsoft.com/office/powerpoint/2010/main" val="26236118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low cost is Amazon AWS EC2 </a:t>
            </a:r>
            <a:r>
              <a:rPr lang="en-US" dirty="0" smtClean="0"/>
              <a:t>now?</a:t>
            </a:r>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24</a:t>
            </a:fld>
            <a:endParaRPr lang="en-US"/>
          </a:p>
        </p:txBody>
      </p:sp>
      <p:pic>
        <p:nvPicPr>
          <p:cNvPr id="13" name="Picture 12"/>
          <p:cNvPicPr>
            <a:picLocks noChangeAspect="1"/>
          </p:cNvPicPr>
          <p:nvPr/>
        </p:nvPicPr>
        <p:blipFill>
          <a:blip r:embed="rId3"/>
          <a:stretch>
            <a:fillRect/>
          </a:stretch>
        </p:blipFill>
        <p:spPr>
          <a:xfrm>
            <a:off x="264160" y="2428692"/>
            <a:ext cx="6624320" cy="3673945"/>
          </a:xfrm>
          <a:prstGeom prst="rect">
            <a:avLst/>
          </a:prstGeom>
        </p:spPr>
      </p:pic>
      <p:pic>
        <p:nvPicPr>
          <p:cNvPr id="14" name="Picture 13"/>
          <p:cNvPicPr>
            <a:picLocks noChangeAspect="1"/>
          </p:cNvPicPr>
          <p:nvPr/>
        </p:nvPicPr>
        <p:blipFill>
          <a:blip r:embed="rId4"/>
          <a:stretch>
            <a:fillRect/>
          </a:stretch>
        </p:blipFill>
        <p:spPr>
          <a:xfrm>
            <a:off x="243840" y="1852778"/>
            <a:ext cx="8726026" cy="463702"/>
          </a:xfrm>
          <a:prstGeom prst="rect">
            <a:avLst/>
          </a:prstGeom>
        </p:spPr>
      </p:pic>
      <p:pic>
        <p:nvPicPr>
          <p:cNvPr id="15" name="Picture 14"/>
          <p:cNvPicPr>
            <a:picLocks noChangeAspect="1"/>
          </p:cNvPicPr>
          <p:nvPr/>
        </p:nvPicPr>
        <p:blipFill>
          <a:blip r:embed="rId5"/>
          <a:stretch>
            <a:fillRect/>
          </a:stretch>
        </p:blipFill>
        <p:spPr>
          <a:xfrm>
            <a:off x="254000" y="1330728"/>
            <a:ext cx="8666480" cy="502891"/>
          </a:xfrm>
          <a:prstGeom prst="rect">
            <a:avLst/>
          </a:prstGeom>
        </p:spPr>
      </p:pic>
      <p:sp>
        <p:nvSpPr>
          <p:cNvPr id="16" name="TextBox 15"/>
          <p:cNvSpPr txBox="1"/>
          <p:nvPr/>
        </p:nvSpPr>
        <p:spPr>
          <a:xfrm>
            <a:off x="2865120" y="1351280"/>
            <a:ext cx="1005840" cy="334707"/>
          </a:xfrm>
          <a:prstGeom prst="rect">
            <a:avLst/>
          </a:prstGeom>
          <a:noFill/>
        </p:spPr>
        <p:txBody>
          <a:bodyPr wrap="square" rtlCol="0">
            <a:spAutoFit/>
          </a:bodyPr>
          <a:lstStyle/>
          <a:p>
            <a:r>
              <a:rPr lang="en-US" sz="1800" dirty="0" smtClean="0">
                <a:solidFill>
                  <a:srgbClr val="FF0000"/>
                </a:solidFill>
              </a:rPr>
              <a:t>1 year</a:t>
            </a:r>
            <a:endParaRPr lang="en-US" sz="1800" dirty="0">
              <a:solidFill>
                <a:srgbClr val="FF0000"/>
              </a:solidFill>
            </a:endParaRPr>
          </a:p>
        </p:txBody>
      </p:sp>
      <p:sp>
        <p:nvSpPr>
          <p:cNvPr id="17" name="TextBox 16"/>
          <p:cNvSpPr txBox="1"/>
          <p:nvPr/>
        </p:nvSpPr>
        <p:spPr>
          <a:xfrm>
            <a:off x="6360160" y="1351280"/>
            <a:ext cx="1168400" cy="334707"/>
          </a:xfrm>
          <a:prstGeom prst="rect">
            <a:avLst/>
          </a:prstGeom>
          <a:noFill/>
        </p:spPr>
        <p:txBody>
          <a:bodyPr wrap="square" rtlCol="0">
            <a:spAutoFit/>
          </a:bodyPr>
          <a:lstStyle/>
          <a:p>
            <a:r>
              <a:rPr lang="en-US" sz="1800" dirty="0" smtClean="0">
                <a:solidFill>
                  <a:srgbClr val="FF0000"/>
                </a:solidFill>
              </a:rPr>
              <a:t>3 years</a:t>
            </a:r>
            <a:endParaRPr lang="en-US" sz="1800" dirty="0">
              <a:solidFill>
                <a:srgbClr val="FF0000"/>
              </a:solidFill>
            </a:endParaRPr>
          </a:p>
        </p:txBody>
      </p:sp>
      <p:sp>
        <p:nvSpPr>
          <p:cNvPr id="18" name="Rectangle 17"/>
          <p:cNvSpPr/>
          <p:nvPr/>
        </p:nvSpPr>
        <p:spPr bwMode="auto">
          <a:xfrm>
            <a:off x="7142480" y="1899920"/>
            <a:ext cx="1442720" cy="3454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19" name="TextBox 18"/>
          <p:cNvSpPr txBox="1"/>
          <p:nvPr/>
        </p:nvSpPr>
        <p:spPr>
          <a:xfrm>
            <a:off x="6929120" y="2438400"/>
            <a:ext cx="2062480" cy="4644347"/>
          </a:xfrm>
          <a:prstGeom prst="rect">
            <a:avLst/>
          </a:prstGeom>
          <a:noFill/>
          <a:ln>
            <a:solidFill>
              <a:srgbClr val="000000"/>
            </a:solidFill>
          </a:ln>
        </p:spPr>
        <p:txBody>
          <a:bodyPr wrap="square" rtlCol="0">
            <a:spAutoFit/>
          </a:bodyPr>
          <a:lstStyle/>
          <a:p>
            <a:r>
              <a:rPr lang="en-US" dirty="0" smtClean="0">
                <a:solidFill>
                  <a:srgbClr val="CCFFCC"/>
                </a:solidFill>
              </a:rPr>
              <a:t>No upfront cost:</a:t>
            </a:r>
          </a:p>
          <a:p>
            <a:r>
              <a:rPr lang="en-US" dirty="0" smtClean="0"/>
              <a:t>Power</a:t>
            </a:r>
            <a:br>
              <a:rPr lang="en-US" dirty="0" smtClean="0"/>
            </a:br>
            <a:r>
              <a:rPr lang="en-US" dirty="0" smtClean="0">
                <a:solidFill>
                  <a:srgbClr val="FFC8D3"/>
                </a:solidFill>
              </a:rPr>
              <a:t>Air Cond</a:t>
            </a:r>
            <a:br>
              <a:rPr lang="en-US" dirty="0" smtClean="0">
                <a:solidFill>
                  <a:srgbClr val="FFC8D3"/>
                </a:solidFill>
              </a:rPr>
            </a:br>
            <a:r>
              <a:rPr lang="en-US" dirty="0" smtClean="0"/>
              <a:t>Security Guard</a:t>
            </a:r>
            <a:br>
              <a:rPr lang="en-US" dirty="0" smtClean="0"/>
            </a:br>
            <a:r>
              <a:rPr lang="en-US" dirty="0" smtClean="0"/>
              <a:t>Building</a:t>
            </a:r>
            <a:br>
              <a:rPr lang="en-US" dirty="0" smtClean="0"/>
            </a:br>
            <a:r>
              <a:rPr lang="en-US" dirty="0" smtClean="0"/>
              <a:t>Rack</a:t>
            </a:r>
            <a:br>
              <a:rPr lang="en-US" dirty="0" smtClean="0"/>
            </a:br>
            <a:r>
              <a:rPr lang="en-US" dirty="0" smtClean="0"/>
              <a:t/>
            </a:r>
            <a:br>
              <a:rPr lang="en-US" dirty="0" smtClean="0"/>
            </a:br>
            <a:r>
              <a:rPr lang="en-US" dirty="0">
                <a:solidFill>
                  <a:srgbClr val="FF9900"/>
                </a:solidFill>
              </a:rPr>
              <a:t>9 </a:t>
            </a:r>
            <a:r>
              <a:rPr lang="en-US" dirty="0" smtClean="0">
                <a:solidFill>
                  <a:srgbClr val="FF9900"/>
                </a:solidFill>
              </a:rPr>
              <a:t>Regions</a:t>
            </a:r>
            <a:br>
              <a:rPr lang="en-US" dirty="0" smtClean="0">
                <a:solidFill>
                  <a:srgbClr val="FF9900"/>
                </a:solidFill>
              </a:rPr>
            </a:br>
            <a:r>
              <a:rPr lang="en-US" dirty="0" smtClean="0">
                <a:solidFill>
                  <a:srgbClr val="FF9900"/>
                </a:solidFill>
              </a:rPr>
              <a:t>World Wide</a:t>
            </a:r>
            <a:r>
              <a:rPr lang="en-US" dirty="0">
                <a:solidFill>
                  <a:srgbClr val="FF9900"/>
                </a:solidFill>
              </a:rPr>
              <a:t/>
            </a:r>
            <a:br>
              <a:rPr lang="en-US" dirty="0">
                <a:solidFill>
                  <a:srgbClr val="FF9900"/>
                </a:solidFill>
              </a:rPr>
            </a:br>
            <a:r>
              <a:rPr lang="en-US" dirty="0">
                <a:solidFill>
                  <a:srgbClr val="FF9900"/>
                </a:solidFill>
              </a:rPr>
              <a:t>Up in minutes </a:t>
            </a:r>
          </a:p>
          <a:p>
            <a:r>
              <a:rPr lang="en-US" dirty="0" smtClean="0"/>
              <a:t/>
            </a:r>
            <a:br>
              <a:rPr lang="en-US" dirty="0" smtClean="0"/>
            </a:br>
            <a:endParaRPr lang="en-US" dirty="0">
              <a:solidFill>
                <a:srgbClr val="36BDFE"/>
              </a:solidFill>
            </a:endParaRPr>
          </a:p>
        </p:txBody>
      </p:sp>
      <p:sp>
        <p:nvSpPr>
          <p:cNvPr id="20" name="Oval 19"/>
          <p:cNvSpPr/>
          <p:nvPr/>
        </p:nvSpPr>
        <p:spPr bwMode="auto">
          <a:xfrm>
            <a:off x="3454400" y="3312160"/>
            <a:ext cx="142240" cy="111760"/>
          </a:xfrm>
          <a:prstGeom prst="ellipse">
            <a:avLst/>
          </a:prstGeom>
          <a:solidFill>
            <a:schemeClr val="tx2">
              <a:alpha val="70000"/>
            </a:scheme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182880" y="1300480"/>
            <a:ext cx="2062480" cy="570156"/>
          </a:xfrm>
          <a:prstGeom prst="rect">
            <a:avLst/>
          </a:prstGeom>
          <a:noFill/>
        </p:spPr>
        <p:txBody>
          <a:bodyPr wrap="square" rtlCol="0">
            <a:spAutoFit/>
          </a:bodyPr>
          <a:lstStyle/>
          <a:p>
            <a:r>
              <a:rPr lang="en-US" sz="1800" dirty="0" smtClean="0">
                <a:solidFill>
                  <a:srgbClr val="FF0000"/>
                </a:solidFill>
              </a:rPr>
              <a:t>North Virginia</a:t>
            </a:r>
            <a:r>
              <a:rPr lang="en-US" sz="1800" dirty="0">
                <a:solidFill>
                  <a:srgbClr val="FF0000"/>
                </a:solidFill>
              </a:rPr>
              <a:t/>
            </a:r>
            <a:br>
              <a:rPr lang="en-US" sz="1800" dirty="0">
                <a:solidFill>
                  <a:srgbClr val="FF0000"/>
                </a:solidFill>
              </a:rPr>
            </a:br>
            <a:r>
              <a:rPr lang="en-US" sz="1800" dirty="0" smtClean="0">
                <a:solidFill>
                  <a:srgbClr val="FF0000"/>
                </a:solidFill>
              </a:rPr>
              <a:t>Region</a:t>
            </a:r>
            <a:endParaRPr lang="en-US" sz="1800" dirty="0">
              <a:solidFill>
                <a:srgbClr val="FF0000"/>
              </a:solidFill>
            </a:endParaRPr>
          </a:p>
        </p:txBody>
      </p:sp>
    </p:spTree>
    <p:extLst>
      <p:ext uri="{BB962C8B-B14F-4D97-AF65-F5344CB8AC3E}">
        <p14:creationId xmlns:p14="http://schemas.microsoft.com/office/powerpoint/2010/main" val="13797289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986937"/>
          </a:xfrm>
        </p:spPr>
        <p:txBody>
          <a:bodyPr/>
          <a:lstStyle/>
          <a:p>
            <a:r>
              <a:rPr lang="en-US" dirty="0" smtClean="0"/>
              <a:t>Building Secure Systems with Cheap Cloud Resources</a:t>
            </a:r>
            <a:endParaRPr lang="en-US" dirty="0"/>
          </a:p>
        </p:txBody>
      </p:sp>
      <p:sp>
        <p:nvSpPr>
          <p:cNvPr id="3" name="Content Placeholder 2"/>
          <p:cNvSpPr>
            <a:spLocks noGrp="1"/>
          </p:cNvSpPr>
          <p:nvPr>
            <p:ph idx="1"/>
          </p:nvPr>
        </p:nvSpPr>
        <p:spPr>
          <a:xfrm>
            <a:off x="381000" y="1103313"/>
            <a:ext cx="8410575" cy="4494564"/>
          </a:xfrm>
        </p:spPr>
        <p:txBody>
          <a:bodyPr/>
          <a:lstStyle/>
          <a:p>
            <a:r>
              <a:rPr lang="en-US" dirty="0" smtClean="0"/>
              <a:t>Provide load balancing support for </a:t>
            </a:r>
            <a:r>
              <a:rPr lang="en-US" dirty="0" err="1" smtClean="0"/>
              <a:t>vm</a:t>
            </a:r>
            <a:r>
              <a:rPr lang="en-US" dirty="0" smtClean="0"/>
              <a:t> groups </a:t>
            </a:r>
            <a:r>
              <a:rPr lang="en-US" dirty="0"/>
              <a:t>on different cloud </a:t>
            </a:r>
            <a:r>
              <a:rPr lang="en-US" dirty="0" smtClean="0"/>
              <a:t>providers and  </a:t>
            </a:r>
            <a:r>
              <a:rPr lang="en-US" dirty="0"/>
              <a:t>different regions</a:t>
            </a:r>
          </a:p>
          <a:p>
            <a:r>
              <a:rPr lang="en-US" dirty="0"/>
              <a:t>N-cloud Storage (striping/pipelining </a:t>
            </a:r>
            <a:r>
              <a:rPr lang="en-US" dirty="0" smtClean="0"/>
              <a:t>redundant </a:t>
            </a:r>
            <a:r>
              <a:rPr lang="en-US" dirty="0"/>
              <a:t>data chunks to different data centers</a:t>
            </a:r>
            <a:r>
              <a:rPr lang="en-US" dirty="0" smtClean="0"/>
              <a:t>) [HPSR13]</a:t>
            </a:r>
            <a:endParaRPr lang="en-US" dirty="0"/>
          </a:p>
          <a:p>
            <a:r>
              <a:rPr lang="en-US" dirty="0"/>
              <a:t>Redundant OS/Critical </a:t>
            </a:r>
            <a:r>
              <a:rPr lang="en-US" dirty="0" smtClean="0"/>
              <a:t>Libraries/</a:t>
            </a:r>
            <a:r>
              <a:rPr lang="en-US" dirty="0"/>
              <a:t>PL/</a:t>
            </a:r>
            <a:r>
              <a:rPr lang="en-US" dirty="0" smtClean="0"/>
              <a:t>DB with real-time threat detection and switching.</a:t>
            </a:r>
            <a:endParaRPr lang="en-US" dirty="0"/>
          </a:p>
          <a:p>
            <a:r>
              <a:rPr lang="en-US" dirty="0"/>
              <a:t>Migrate </a:t>
            </a:r>
            <a:r>
              <a:rPr lang="en-US" dirty="0" smtClean="0"/>
              <a:t>apps </a:t>
            </a:r>
            <a:r>
              <a:rPr lang="en-US" dirty="0"/>
              <a:t>among servers/clients </a:t>
            </a:r>
            <a:r>
              <a:rPr lang="en-US" dirty="0" smtClean="0"/>
              <a:t> including running apps standalone on mobile </a:t>
            </a:r>
            <a:r>
              <a:rPr lang="en-US" dirty="0"/>
              <a:t>devices or </a:t>
            </a:r>
            <a:r>
              <a:rPr lang="en-US" dirty="0" smtClean="0"/>
              <a:t>browsers</a:t>
            </a:r>
            <a:endParaRPr lang="en-US" dirty="0"/>
          </a:p>
          <a:p>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25</a:t>
            </a:fld>
            <a:endParaRPr lang="en-US"/>
          </a:p>
        </p:txBody>
      </p:sp>
    </p:spTree>
    <p:extLst>
      <p:ext uri="{BB962C8B-B14F-4D97-AF65-F5344CB8AC3E}">
        <p14:creationId xmlns:p14="http://schemas.microsoft.com/office/powerpoint/2010/main" val="42272124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382000" cy="713016"/>
          </a:xfrm>
        </p:spPr>
        <p:txBody>
          <a:bodyPr/>
          <a:lstStyle/>
          <a:p>
            <a:pPr algn="ctr"/>
            <a:r>
              <a:rPr lang="en-US" sz="4400" dirty="0" smtClean="0"/>
              <a:t>Conclusion</a:t>
            </a:r>
            <a:endParaRPr lang="en-US" sz="4400" dirty="0"/>
          </a:p>
        </p:txBody>
      </p:sp>
      <p:sp>
        <p:nvSpPr>
          <p:cNvPr id="3" name="Content Placeholder 2"/>
          <p:cNvSpPr>
            <a:spLocks noGrp="1"/>
          </p:cNvSpPr>
          <p:nvPr>
            <p:ph idx="1"/>
          </p:nvPr>
        </p:nvSpPr>
        <p:spPr>
          <a:xfrm>
            <a:off x="381000" y="1103313"/>
            <a:ext cx="8410575" cy="5140895"/>
          </a:xfrm>
        </p:spPr>
        <p:txBody>
          <a:bodyPr/>
          <a:lstStyle/>
          <a:p>
            <a:r>
              <a:rPr lang="en-US" dirty="0" smtClean="0"/>
              <a:t>Opportunities exist on design new secure IP protocols/systems.</a:t>
            </a:r>
          </a:p>
          <a:p>
            <a:r>
              <a:rPr lang="en-US" dirty="0" smtClean="0">
                <a:solidFill>
                  <a:srgbClr val="FFFF00"/>
                </a:solidFill>
              </a:rPr>
              <a:t>Tackle hard problem</a:t>
            </a:r>
            <a:r>
              <a:rPr lang="en-US" dirty="0" smtClean="0">
                <a:solidFill>
                  <a:srgbClr val="FFFF00"/>
                </a:solidFill>
                <a:sym typeface="Wingdings"/>
              </a:rPr>
              <a:t> Big payoff</a:t>
            </a:r>
            <a:r>
              <a:rPr lang="en-US" dirty="0" smtClean="0">
                <a:sym typeface="Wingdings"/>
              </a:rPr>
              <a:t>. </a:t>
            </a:r>
          </a:p>
          <a:p>
            <a:pPr lvl="1"/>
            <a:r>
              <a:rPr lang="en-US" dirty="0" smtClean="0">
                <a:sym typeface="Wingdings"/>
              </a:rPr>
              <a:t>Develop multipath indirect routing/enhanced DNS </a:t>
            </a:r>
            <a:br>
              <a:rPr lang="en-US" dirty="0" smtClean="0">
                <a:sym typeface="Wingdings"/>
              </a:rPr>
            </a:br>
            <a:r>
              <a:rPr lang="en-US" dirty="0" smtClean="0">
                <a:sym typeface="Wingdings"/>
              </a:rPr>
              <a:t> better security, better bandwidth, better reliability.</a:t>
            </a:r>
          </a:p>
          <a:p>
            <a:r>
              <a:rPr lang="en-US" dirty="0" smtClean="0"/>
              <a:t>Fundamental solution to </a:t>
            </a:r>
            <a:r>
              <a:rPr lang="en-US" dirty="0" err="1" smtClean="0"/>
              <a:t>DDoS</a:t>
            </a:r>
            <a:r>
              <a:rPr lang="en-US" dirty="0" smtClean="0"/>
              <a:t> requires </a:t>
            </a:r>
          </a:p>
          <a:p>
            <a:pPr lvl="1"/>
            <a:r>
              <a:rPr lang="en-US" dirty="0">
                <a:solidFill>
                  <a:srgbClr val="FFC8D3"/>
                </a:solidFill>
              </a:rPr>
              <a:t>G</a:t>
            </a:r>
            <a:r>
              <a:rPr lang="en-US" dirty="0" smtClean="0">
                <a:solidFill>
                  <a:srgbClr val="FFC8D3"/>
                </a:solidFill>
              </a:rPr>
              <a:t>lobal </a:t>
            </a:r>
            <a:r>
              <a:rPr lang="en-US" dirty="0">
                <a:solidFill>
                  <a:srgbClr val="FFC8D3"/>
                </a:solidFill>
              </a:rPr>
              <a:t>C</a:t>
            </a:r>
            <a:r>
              <a:rPr lang="en-US" dirty="0" smtClean="0">
                <a:solidFill>
                  <a:srgbClr val="FFC8D3"/>
                </a:solidFill>
              </a:rPr>
              <a:t>ooperation </a:t>
            </a:r>
            <a:r>
              <a:rPr lang="en-US" sz="1800" i="1" dirty="0" smtClean="0"/>
              <a:t>(legal, internet standards, ISP) an</a:t>
            </a:r>
            <a:r>
              <a:rPr lang="en-US" sz="1800" dirty="0" smtClean="0"/>
              <a:t>d</a:t>
            </a:r>
            <a:r>
              <a:rPr lang="en-US" dirty="0" smtClean="0"/>
              <a:t> </a:t>
            </a:r>
          </a:p>
          <a:p>
            <a:pPr lvl="1"/>
            <a:r>
              <a:rPr lang="en-US" dirty="0" smtClean="0">
                <a:solidFill>
                  <a:srgbClr val="FFC8D3"/>
                </a:solidFill>
              </a:rPr>
              <a:t>Information Assurance  Awareness</a:t>
            </a:r>
            <a:r>
              <a:rPr lang="en-US" dirty="0" smtClean="0"/>
              <a:t> </a:t>
            </a:r>
            <a:r>
              <a:rPr lang="en-US" sz="1800" i="1" dirty="0" smtClean="0"/>
              <a:t>(avoid become a botnet unit; patching diligently, Do not click that </a:t>
            </a:r>
            <a:r>
              <a:rPr lang="en-US" sz="1800" i="1" smtClean="0"/>
              <a:t>alumni gathering picture </a:t>
            </a:r>
            <a:r>
              <a:rPr lang="en-US" sz="1800" i="1" dirty="0" smtClean="0"/>
              <a:t>in email attachment!</a:t>
            </a:r>
            <a:r>
              <a:rPr lang="en-US" dirty="0" smtClean="0"/>
              <a:t>)</a:t>
            </a:r>
          </a:p>
          <a:p>
            <a:r>
              <a:rPr lang="en-US" dirty="0" smtClean="0"/>
              <a:t>Cloud Computing/CDN/SDN is our next fun playground.</a:t>
            </a:r>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26</a:t>
            </a:fld>
            <a:endParaRPr lang="en-US"/>
          </a:p>
        </p:txBody>
      </p:sp>
    </p:spTree>
    <p:extLst>
      <p:ext uri="{BB962C8B-B14F-4D97-AF65-F5344CB8AC3E}">
        <p14:creationId xmlns:p14="http://schemas.microsoft.com/office/powerpoint/2010/main" val="34455491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UCCS CS Programs </a:t>
            </a:r>
            <a:r>
              <a:rPr lang="en-US" dirty="0"/>
              <a:t>(</a:t>
            </a:r>
            <a:r>
              <a:rPr lang="en-US" dirty="0" smtClean="0"/>
              <a:t>apply or collaborate)</a:t>
            </a:r>
            <a:endParaRPr lang="en-US" dirty="0"/>
          </a:p>
        </p:txBody>
      </p:sp>
      <p:sp>
        <p:nvSpPr>
          <p:cNvPr id="3" name="Content Placeholder 2"/>
          <p:cNvSpPr>
            <a:spLocks noGrp="1"/>
          </p:cNvSpPr>
          <p:nvPr>
            <p:ph idx="1"/>
          </p:nvPr>
        </p:nvSpPr>
        <p:spPr>
          <a:xfrm>
            <a:off x="360680" y="839153"/>
            <a:ext cx="8410575" cy="5479449"/>
          </a:xfrm>
        </p:spPr>
        <p:txBody>
          <a:bodyPr/>
          <a:lstStyle/>
          <a:p>
            <a:r>
              <a:rPr lang="en-US" sz="1800" dirty="0" smtClean="0"/>
              <a:t>PhD Engineering Degree (CS/Security Tracks)</a:t>
            </a:r>
          </a:p>
          <a:p>
            <a:r>
              <a:rPr lang="en-US" sz="1800" dirty="0" smtClean="0"/>
              <a:t>MSCS, MEIA, MESE Degrees</a:t>
            </a:r>
          </a:p>
          <a:p>
            <a:r>
              <a:rPr lang="en-US" sz="1800" dirty="0" smtClean="0"/>
              <a:t>BSCS, BI(CS, CS Security, Game Design/Development) Degrees</a:t>
            </a:r>
          </a:p>
          <a:p>
            <a:r>
              <a:rPr lang="en-US" sz="1800" dirty="0" smtClean="0"/>
              <a:t>NSF Funded Projects ~$4M active projects.</a:t>
            </a:r>
          </a:p>
          <a:p>
            <a:pPr lvl="1"/>
            <a:r>
              <a:rPr lang="en-US" sz="1600" dirty="0" smtClean="0"/>
              <a:t>$1.5M, PI Dr. </a:t>
            </a:r>
            <a:r>
              <a:rPr lang="en-US" sz="1600" dirty="0" err="1" smtClean="0"/>
              <a:t>Boult</a:t>
            </a:r>
            <a:r>
              <a:rPr lang="en-US" sz="1600" dirty="0" smtClean="0"/>
              <a:t>, on “</a:t>
            </a:r>
            <a:r>
              <a:rPr lang="en-US" sz="1600" dirty="0"/>
              <a:t>Learning and Sensory-based Modeling for Adaptive Web-Empowerment Trauma </a:t>
            </a:r>
            <a:r>
              <a:rPr lang="en-US" sz="1600" dirty="0" smtClean="0"/>
              <a:t>Treatment”</a:t>
            </a:r>
          </a:p>
          <a:p>
            <a:pPr lvl="1"/>
            <a:r>
              <a:rPr lang="en-US" sz="1600" dirty="0" smtClean="0"/>
              <a:t>$450K, PI Dr. </a:t>
            </a:r>
            <a:r>
              <a:rPr lang="en-US" sz="1600" dirty="0" err="1" smtClean="0"/>
              <a:t>Boult</a:t>
            </a:r>
            <a:r>
              <a:rPr lang="en-US" sz="1600" dirty="0" smtClean="0"/>
              <a:t>, on “</a:t>
            </a:r>
            <a:r>
              <a:rPr lang="en-US" sz="1600" dirty="0"/>
              <a:t>Open Vision - Tools for Open Set Computer Vision and </a:t>
            </a:r>
            <a:r>
              <a:rPr lang="en-US" sz="1600" dirty="0" smtClean="0"/>
              <a:t>Learning” </a:t>
            </a:r>
            <a:r>
              <a:rPr lang="en-US" sz="1600" dirty="0"/>
              <a:t>9</a:t>
            </a:r>
            <a:r>
              <a:rPr lang="en-US" sz="1600" dirty="0" smtClean="0"/>
              <a:t>/13</a:t>
            </a:r>
            <a:r>
              <a:rPr lang="en-US" sz="1600" dirty="0"/>
              <a:t>-8</a:t>
            </a:r>
            <a:r>
              <a:rPr lang="en-US" sz="1600" dirty="0" smtClean="0"/>
              <a:t>/16</a:t>
            </a:r>
          </a:p>
          <a:p>
            <a:pPr lvl="1"/>
            <a:r>
              <a:rPr lang="en-US" sz="1600" dirty="0" smtClean="0"/>
              <a:t>$400K, PI. Dr. Zhou, </a:t>
            </a:r>
            <a:r>
              <a:rPr lang="en-US" sz="1600" dirty="0"/>
              <a:t>on “Moving </a:t>
            </a:r>
            <a:r>
              <a:rPr lang="en-US" sz="1600" dirty="0" err="1"/>
              <a:t>MapReduce</a:t>
            </a:r>
            <a:r>
              <a:rPr lang="en-US" sz="1600" dirty="0"/>
              <a:t> into the </a:t>
            </a:r>
            <a:r>
              <a:rPr lang="en-US" sz="1600" dirty="0" smtClean="0"/>
              <a:t>Cloud: Flexibility</a:t>
            </a:r>
            <a:r>
              <a:rPr lang="en-US" sz="1600" dirty="0"/>
              <a:t>, Efficiency, and </a:t>
            </a:r>
            <a:r>
              <a:rPr lang="en-US" sz="1600" dirty="0" smtClean="0"/>
              <a:t>Elasticity” 10/14-9/17</a:t>
            </a:r>
          </a:p>
          <a:p>
            <a:pPr lvl="1"/>
            <a:r>
              <a:rPr lang="en-US" sz="1600" dirty="0" smtClean="0"/>
              <a:t>$478K, PI. Dr. Yi</a:t>
            </a:r>
            <a:r>
              <a:rPr lang="en-US" sz="1600" dirty="0"/>
              <a:t>, on “Specializing Compilers For High Performance Computing Through Coordinated Data and Algorithm </a:t>
            </a:r>
            <a:r>
              <a:rPr lang="en-US" sz="1600" dirty="0" smtClean="0"/>
              <a:t>Optimizations” 8/14-7/17</a:t>
            </a:r>
          </a:p>
          <a:p>
            <a:pPr lvl="1"/>
            <a:r>
              <a:rPr lang="en-US" sz="1600" dirty="0" smtClean="0"/>
              <a:t>$250K, PI. Dr. </a:t>
            </a:r>
            <a:r>
              <a:rPr lang="en-US" sz="1600" dirty="0"/>
              <a:t>Yi, on “Programming Interface And Runtime For Self-Tuning Scalable C/C++ Data </a:t>
            </a:r>
            <a:r>
              <a:rPr lang="en-US" sz="1600" dirty="0" smtClean="0"/>
              <a:t>Structures” 6/12</a:t>
            </a:r>
            <a:r>
              <a:rPr lang="en-US" sz="1600" dirty="0"/>
              <a:t> – </a:t>
            </a:r>
            <a:r>
              <a:rPr lang="en-US" sz="1600" dirty="0" smtClean="0"/>
              <a:t> 5/15 </a:t>
            </a:r>
            <a:endParaRPr lang="en-US" sz="1600" dirty="0"/>
          </a:p>
          <a:p>
            <a:pPr lvl="1"/>
            <a:r>
              <a:rPr lang="en-US" sz="1600" dirty="0" smtClean="0"/>
              <a:t>$300K, PI. Dr. </a:t>
            </a:r>
            <a:r>
              <a:rPr lang="en-US" sz="1600" dirty="0" err="1" smtClean="0"/>
              <a:t>Rao</a:t>
            </a:r>
            <a:r>
              <a:rPr lang="en-US" sz="1600" dirty="0" smtClean="0"/>
              <a:t>, </a:t>
            </a:r>
            <a:r>
              <a:rPr lang="en-US" sz="1600" dirty="0"/>
              <a:t>on “System and Middleware Approaches to Predictable Services in Multi-Tenant </a:t>
            </a:r>
            <a:r>
              <a:rPr lang="en-US" sz="1600" dirty="0" smtClean="0"/>
              <a:t>Clouds” </a:t>
            </a:r>
            <a:r>
              <a:rPr lang="en-US" sz="1600" dirty="0"/>
              <a:t>09</a:t>
            </a:r>
            <a:r>
              <a:rPr lang="en-US" sz="1600" dirty="0" smtClean="0"/>
              <a:t>/13 – </a:t>
            </a:r>
            <a:r>
              <a:rPr lang="en-US" sz="1600" dirty="0"/>
              <a:t>08</a:t>
            </a:r>
            <a:r>
              <a:rPr lang="en-US" sz="1600" dirty="0" smtClean="0"/>
              <a:t>/16</a:t>
            </a:r>
          </a:p>
          <a:p>
            <a:pPr lvl="1"/>
            <a:r>
              <a:rPr lang="en-US" sz="1600" dirty="0" smtClean="0"/>
              <a:t>$200K, PI. Dr. </a:t>
            </a:r>
            <a:r>
              <a:rPr lang="en-US" sz="1600" dirty="0" err="1" smtClean="0"/>
              <a:t>Yue</a:t>
            </a:r>
            <a:r>
              <a:rPr lang="en-US" sz="1600" dirty="0" smtClean="0"/>
              <a:t>, </a:t>
            </a:r>
            <a:r>
              <a:rPr lang="en-US" sz="1600" dirty="0"/>
              <a:t>on “Investigating Elderly Computer Users' Susceptibility to </a:t>
            </a:r>
            <a:r>
              <a:rPr lang="en-US" sz="1600" dirty="0" smtClean="0"/>
              <a:t>Phishing” 2/14-1/16</a:t>
            </a:r>
          </a:p>
          <a:p>
            <a:pPr lvl="1"/>
            <a:r>
              <a:rPr lang="en-US" sz="1600" dirty="0" smtClean="0"/>
              <a:t>$333K, PI. </a:t>
            </a:r>
            <a:r>
              <a:rPr lang="en-US" sz="1600" dirty="0" err="1" smtClean="0"/>
              <a:t>Dr</a:t>
            </a:r>
            <a:r>
              <a:rPr lang="en-US" sz="1600" dirty="0" smtClean="0"/>
              <a:t>, </a:t>
            </a:r>
            <a:r>
              <a:rPr lang="en-US" sz="1600" dirty="0" err="1" smtClean="0"/>
              <a:t>Yue</a:t>
            </a:r>
            <a:r>
              <a:rPr lang="en-US" sz="1600" dirty="0" smtClean="0"/>
              <a:t>, on “A </a:t>
            </a:r>
            <a:r>
              <a:rPr lang="en-US" sz="1600" dirty="0"/>
              <a:t>Security-Integrated Computer Science Curriculum for Intensive Capacity </a:t>
            </a:r>
            <a:r>
              <a:rPr lang="en-US" sz="1600" dirty="0" smtClean="0"/>
              <a:t>Building” 9/14-8/17</a:t>
            </a:r>
            <a:endParaRPr lang="en-US" sz="1600"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3</a:t>
            </a:fld>
            <a:endParaRPr lang="en-US"/>
          </a:p>
        </p:txBody>
      </p:sp>
    </p:spTree>
    <p:extLst>
      <p:ext uri="{BB962C8B-B14F-4D97-AF65-F5344CB8AC3E}">
        <p14:creationId xmlns:p14="http://schemas.microsoft.com/office/powerpoint/2010/main" val="14484093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en-US" dirty="0" smtClean="0"/>
              <a:t>Network System Research Lab at UCCS</a:t>
            </a:r>
            <a:endParaRPr lang="en-US" dirty="0"/>
          </a:p>
        </p:txBody>
      </p:sp>
      <p:sp>
        <p:nvSpPr>
          <p:cNvPr id="883715" name="Rectangle 3"/>
          <p:cNvSpPr>
            <a:spLocks noGrp="1" noChangeArrowheads="1"/>
          </p:cNvSpPr>
          <p:nvPr>
            <p:ph type="body" idx="1"/>
          </p:nvPr>
        </p:nvSpPr>
        <p:spPr>
          <a:xfrm>
            <a:off x="313266" y="1024466"/>
            <a:ext cx="8610600" cy="4843377"/>
          </a:xfrm>
        </p:spPr>
        <p:txBody>
          <a:bodyPr/>
          <a:lstStyle/>
          <a:p>
            <a:pPr>
              <a:lnSpc>
                <a:spcPct val="90000"/>
              </a:lnSpc>
              <a:buFont typeface="Wingdings" pitchFamily="-108" charset="2"/>
              <a:buNone/>
            </a:pPr>
            <a:r>
              <a:rPr lang="en-US" sz="2000" dirty="0"/>
              <a:t>Overview of Network/System Security Research Projects at Network/System </a:t>
            </a:r>
            <a:r>
              <a:rPr lang="en-US" sz="2000" dirty="0" smtClean="0"/>
              <a:t>Lab headed by Dr. Chow</a:t>
            </a:r>
          </a:p>
          <a:p>
            <a:pPr lvl="1">
              <a:lnSpc>
                <a:spcPct val="90000"/>
              </a:lnSpc>
            </a:pPr>
            <a:r>
              <a:rPr lang="en-US" sz="2000" dirty="0" smtClean="0">
                <a:solidFill>
                  <a:srgbClr val="FFC8D3"/>
                </a:solidFill>
              </a:rPr>
              <a:t>Proximity Based Encryption, sponsored by </a:t>
            </a:r>
            <a:r>
              <a:rPr lang="en-US" sz="2000" dirty="0" smtClean="0">
                <a:solidFill>
                  <a:srgbClr val="FF0000"/>
                </a:solidFill>
              </a:rPr>
              <a:t>Northrop Grumman</a:t>
            </a:r>
          </a:p>
          <a:p>
            <a:pPr lvl="1">
              <a:lnSpc>
                <a:spcPct val="90000"/>
              </a:lnSpc>
            </a:pPr>
            <a:r>
              <a:rPr lang="en-US" sz="2000" dirty="0" smtClean="0">
                <a:solidFill>
                  <a:srgbClr val="FFC8D3"/>
                </a:solidFill>
              </a:rPr>
              <a:t>RAMCAP Review and Enhancement, sponsored by </a:t>
            </a:r>
            <a:r>
              <a:rPr lang="en-US" sz="2000" dirty="0" smtClean="0">
                <a:solidFill>
                  <a:srgbClr val="FF0000"/>
                </a:solidFill>
              </a:rPr>
              <a:t>DHS S&amp;T</a:t>
            </a:r>
          </a:p>
          <a:p>
            <a:pPr lvl="1">
              <a:lnSpc>
                <a:spcPct val="90000"/>
              </a:lnSpc>
            </a:pPr>
            <a:r>
              <a:rPr lang="en-US" sz="2000" dirty="0" smtClean="0">
                <a:solidFill>
                  <a:srgbClr val="CCFFCC"/>
                </a:solidFill>
              </a:rPr>
              <a:t>Secure </a:t>
            </a:r>
            <a:r>
              <a:rPr lang="en-US" sz="2000" dirty="0">
                <a:solidFill>
                  <a:srgbClr val="CCFFCC"/>
                </a:solidFill>
              </a:rPr>
              <a:t>Collective Internet Defense (SCOLD): an </a:t>
            </a:r>
            <a:r>
              <a:rPr lang="en-US" sz="2000" dirty="0">
                <a:solidFill>
                  <a:srgbClr val="CC9900"/>
                </a:solidFill>
              </a:rPr>
              <a:t>Intrusion Tolerance</a:t>
            </a:r>
            <a:r>
              <a:rPr lang="en-US" sz="2000" dirty="0"/>
              <a:t> </a:t>
            </a:r>
            <a:r>
              <a:rPr lang="en-US" sz="2000" dirty="0" smtClean="0">
                <a:solidFill>
                  <a:srgbClr val="CCFFCC"/>
                </a:solidFill>
              </a:rPr>
              <a:t>System, sponsored by </a:t>
            </a:r>
            <a:r>
              <a:rPr lang="en-US" sz="2000" dirty="0" smtClean="0">
                <a:solidFill>
                  <a:srgbClr val="36BDFE"/>
                </a:solidFill>
              </a:rPr>
              <a:t>AFOSR</a:t>
            </a:r>
          </a:p>
          <a:p>
            <a:pPr lvl="1"/>
            <a:r>
              <a:rPr lang="en-US" sz="2000" dirty="0" smtClean="0"/>
              <a:t>Asymmetric IPSec for Secure Backup Storage Systems, sponsored by </a:t>
            </a:r>
            <a:r>
              <a:rPr lang="en-US" sz="2000" dirty="0" smtClean="0">
                <a:solidFill>
                  <a:srgbClr val="36BDFE"/>
                </a:solidFill>
              </a:rPr>
              <a:t>AFOSR</a:t>
            </a:r>
            <a:r>
              <a:rPr lang="en-US" sz="2000" dirty="0" smtClean="0"/>
              <a:t>.</a:t>
            </a:r>
          </a:p>
          <a:p>
            <a:pPr lvl="1"/>
            <a:r>
              <a:rPr lang="en-US" sz="2000" dirty="0" smtClean="0"/>
              <a:t>Secure Information Sharing, sponsored by </a:t>
            </a:r>
            <a:r>
              <a:rPr lang="en-US" sz="2000" dirty="0" smtClean="0">
                <a:solidFill>
                  <a:srgbClr val="36BDFE"/>
                </a:solidFill>
              </a:rPr>
              <a:t>AFOSR</a:t>
            </a:r>
          </a:p>
          <a:p>
            <a:pPr lvl="1">
              <a:lnSpc>
                <a:spcPct val="90000"/>
              </a:lnSpc>
            </a:pPr>
            <a:r>
              <a:rPr lang="en-US" sz="2000" dirty="0" smtClean="0"/>
              <a:t>Advanced Content Switch Design, sponsored by </a:t>
            </a:r>
            <a:r>
              <a:rPr lang="en-US" sz="2000" dirty="0" smtClean="0">
                <a:solidFill>
                  <a:srgbClr val="CCFFCC"/>
                </a:solidFill>
              </a:rPr>
              <a:t>CCL</a:t>
            </a:r>
          </a:p>
          <a:p>
            <a:pPr lvl="1">
              <a:lnSpc>
                <a:spcPct val="90000"/>
              </a:lnSpc>
            </a:pPr>
            <a:r>
              <a:rPr lang="en-US" b="1" i="1" dirty="0" smtClean="0"/>
              <a:t>Human Motion Tracking and Reasoning, sponsored by </a:t>
            </a:r>
            <a:r>
              <a:rPr lang="en-US" b="1" i="1" dirty="0" smtClean="0">
                <a:solidFill>
                  <a:srgbClr val="FFFF00"/>
                </a:solidFill>
              </a:rPr>
              <a:t>CC, Dance </a:t>
            </a:r>
            <a:r>
              <a:rPr lang="en-US" b="1" i="1" dirty="0" smtClean="0"/>
              <a:t>Prof. </a:t>
            </a:r>
            <a:r>
              <a:rPr lang="en-US" b="1" i="1" dirty="0" err="1" smtClean="0"/>
              <a:t>Yunyu</a:t>
            </a:r>
            <a:r>
              <a:rPr lang="en-US" b="1" i="1" dirty="0" smtClean="0"/>
              <a:t> Wang</a:t>
            </a:r>
          </a:p>
          <a:p>
            <a:pPr lvl="1">
              <a:lnSpc>
                <a:spcPct val="90000"/>
              </a:lnSpc>
            </a:pPr>
            <a:r>
              <a:rPr lang="en-US" sz="2000" dirty="0" smtClean="0"/>
              <a:t>Small Data Center Lab funded by AFOSR $1.25M equipment grant, dedicated for Cyber/Physical/Homeland Security Research. </a:t>
            </a:r>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Slide Number Placeholder 4"/>
          <p:cNvSpPr>
            <a:spLocks noGrp="1"/>
          </p:cNvSpPr>
          <p:nvPr>
            <p:ph type="sldNum" sz="quarter" idx="12"/>
          </p:nvPr>
        </p:nvSpPr>
        <p:spPr/>
        <p:txBody>
          <a:bodyPr/>
          <a:lstStyle/>
          <a:p>
            <a:fld id="{86B03ED4-55E6-486A-B9BC-29A44110F5E8}" type="slidenum">
              <a:rPr lang="en-US" smtClean="0"/>
              <a:pPr/>
              <a:t>4</a:t>
            </a:fld>
            <a:endParaRPr lang="en-US"/>
          </a:p>
        </p:txBody>
      </p:sp>
      <p:sp>
        <p:nvSpPr>
          <p:cNvPr id="6" name="Footer Placeholder 5"/>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Date Placeholder 3"/>
          <p:cNvSpPr>
            <a:spLocks noGrp="1"/>
          </p:cNvSpPr>
          <p:nvPr>
            <p:ph type="dt" sz="half" idx="10"/>
          </p:nvPr>
        </p:nvSpPr>
        <p:spPr/>
        <p:txBody>
          <a:bodyPr/>
          <a:lstStyle/>
          <a:p>
            <a:r>
              <a:rPr lang="en-US" smtClean="0"/>
              <a:t>12/5/14 @ CC</a:t>
            </a:r>
            <a:endParaRPr lang="en-US"/>
          </a:p>
        </p:txBody>
      </p:sp>
      <p:sp>
        <p:nvSpPr>
          <p:cNvPr id="429" name="Footer Placeholder 4"/>
          <p:cNvSpPr>
            <a:spLocks noGrp="1"/>
          </p:cNvSpPr>
          <p:nvPr>
            <p:ph type="ftr" sz="quarter" idx="11"/>
          </p:nvPr>
        </p:nvSpPr>
        <p:spPr/>
        <p:txBody>
          <a:bodyPr/>
          <a:lstStyle/>
          <a:p>
            <a:r>
              <a:rPr lang="en-US" smtClean="0"/>
              <a:t>Intrusion Tolerance and Cloud /  Edward Chow</a:t>
            </a:r>
            <a:endParaRPr lang="en-US"/>
          </a:p>
        </p:txBody>
      </p:sp>
      <p:sp>
        <p:nvSpPr>
          <p:cNvPr id="430" name="Slide Number Placeholder 5"/>
          <p:cNvSpPr>
            <a:spLocks noGrp="1"/>
          </p:cNvSpPr>
          <p:nvPr>
            <p:ph type="sldNum" sz="quarter" idx="12"/>
          </p:nvPr>
        </p:nvSpPr>
        <p:spPr/>
        <p:txBody>
          <a:bodyPr/>
          <a:lstStyle/>
          <a:p>
            <a:pPr lvl="3"/>
            <a:fld id="{75C29823-B7F6-44D2-8FBC-BD44767F5F7F}" type="slidenum">
              <a:rPr lang="en-US" smtClean="0"/>
              <a:pPr lvl="3"/>
              <a:t>5</a:t>
            </a:fld>
            <a:endParaRPr lang="en-US" dirty="0"/>
          </a:p>
        </p:txBody>
      </p:sp>
      <p:sp>
        <p:nvSpPr>
          <p:cNvPr id="60418" name="Rectangle 2"/>
          <p:cNvSpPr>
            <a:spLocks noGrp="1" noChangeArrowheads="1"/>
          </p:cNvSpPr>
          <p:nvPr>
            <p:ph type="title"/>
          </p:nvPr>
        </p:nvSpPr>
        <p:spPr>
          <a:xfrm>
            <a:off x="152400" y="0"/>
            <a:ext cx="8991600" cy="1143000"/>
          </a:xfrm>
        </p:spPr>
        <p:txBody>
          <a:bodyPr/>
          <a:lstStyle/>
          <a:p>
            <a:r>
              <a:rPr lang="en-US" sz="3600"/>
              <a:t>DDoS: Distributed Denial of Service Attack</a:t>
            </a:r>
          </a:p>
        </p:txBody>
      </p:sp>
      <p:sp>
        <p:nvSpPr>
          <p:cNvPr id="60419" name="Rectangle 3"/>
          <p:cNvSpPr>
            <a:spLocks noGrp="1" noChangeArrowheads="1"/>
          </p:cNvSpPr>
          <p:nvPr>
            <p:ph type="body" idx="1"/>
          </p:nvPr>
        </p:nvSpPr>
        <p:spPr/>
        <p:txBody>
          <a:bodyPr/>
          <a:lstStyle/>
          <a:p>
            <a:endParaRPr lang="en-US"/>
          </a:p>
        </p:txBody>
      </p:sp>
      <p:sp>
        <p:nvSpPr>
          <p:cNvPr id="60420" name="Rectangle 4"/>
          <p:cNvSpPr>
            <a:spLocks noChangeArrowheads="1"/>
          </p:cNvSpPr>
          <p:nvPr/>
        </p:nvSpPr>
        <p:spPr bwMode="auto">
          <a:xfrm>
            <a:off x="274320" y="650240"/>
            <a:ext cx="8646160" cy="591312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0421" name="Rectangle 5"/>
          <p:cNvSpPr>
            <a:spLocks noChangeArrowheads="1"/>
          </p:cNvSpPr>
          <p:nvPr/>
        </p:nvSpPr>
        <p:spPr bwMode="auto">
          <a:xfrm>
            <a:off x="3249613" y="1133475"/>
            <a:ext cx="5132387" cy="5162550"/>
          </a:xfrm>
          <a:prstGeom prst="rect">
            <a:avLst/>
          </a:prstGeom>
          <a:noFill/>
          <a:ln w="9525">
            <a:noFill/>
            <a:miter lim="800000"/>
            <a:headEnd/>
            <a:tailEnd/>
          </a:ln>
          <a:effectLst/>
        </p:spPr>
        <p:txBody>
          <a:bodyPr/>
          <a:lstStyle/>
          <a:p>
            <a:pPr marL="342900" indent="-342900" algn="l">
              <a:spcBef>
                <a:spcPct val="20000"/>
              </a:spcBef>
            </a:pPr>
            <a:endParaRPr lang="en-US" sz="2000"/>
          </a:p>
        </p:txBody>
      </p:sp>
      <p:sp>
        <p:nvSpPr>
          <p:cNvPr id="60422" name="Text Box 6"/>
          <p:cNvSpPr txBox="1">
            <a:spLocks noChangeArrowheads="1"/>
          </p:cNvSpPr>
          <p:nvPr/>
        </p:nvSpPr>
        <p:spPr bwMode="auto">
          <a:xfrm>
            <a:off x="5567680" y="3677920"/>
            <a:ext cx="3180080" cy="2869247"/>
          </a:xfrm>
          <a:prstGeom prst="rect">
            <a:avLst/>
          </a:prstGeom>
          <a:noFill/>
          <a:ln w="9525">
            <a:noFill/>
            <a:miter lim="800000"/>
            <a:headEnd/>
            <a:tailEnd/>
          </a:ln>
          <a:effectLst/>
        </p:spPr>
        <p:txBody>
          <a:bodyPr wrap="square">
            <a:spAutoFit/>
          </a:bodyPr>
          <a:lstStyle/>
          <a:p>
            <a:pPr eaLnBrk="1" hangingPunct="1">
              <a:spcBef>
                <a:spcPct val="50000"/>
              </a:spcBef>
            </a:pPr>
            <a:r>
              <a:rPr lang="en-US" sz="1800" dirty="0" err="1">
                <a:solidFill>
                  <a:schemeClr val="hlink"/>
                </a:solidFill>
                <a:latin typeface="Tahoma" pitchFamily="34" charset="0"/>
              </a:rPr>
              <a:t>DDoS</a:t>
            </a:r>
            <a:r>
              <a:rPr lang="en-US" sz="1800" dirty="0">
                <a:solidFill>
                  <a:schemeClr val="hlink"/>
                </a:solidFill>
                <a:latin typeface="Tahoma" pitchFamily="34" charset="0"/>
              </a:rPr>
              <a:t> Victims:</a:t>
            </a:r>
            <a:r>
              <a:rPr lang="en-US" sz="1800" dirty="0">
                <a:solidFill>
                  <a:srgbClr val="EFF42A"/>
                </a:solidFill>
                <a:latin typeface="Tahoma" pitchFamily="34" charset="0"/>
              </a:rPr>
              <a:t/>
            </a:r>
            <a:br>
              <a:rPr lang="en-US" sz="1800" dirty="0">
                <a:solidFill>
                  <a:srgbClr val="EFF42A"/>
                </a:solidFill>
                <a:latin typeface="Tahoma" pitchFamily="34" charset="0"/>
              </a:rPr>
            </a:br>
            <a:r>
              <a:rPr lang="en-US" sz="1800" dirty="0">
                <a:solidFill>
                  <a:srgbClr val="008000"/>
                </a:solidFill>
                <a:latin typeface="Tahoma" pitchFamily="34" charset="0"/>
              </a:rPr>
              <a:t>Yahoo/Amazon         2000</a:t>
            </a:r>
            <a:br>
              <a:rPr lang="en-US" sz="1800" dirty="0">
                <a:solidFill>
                  <a:srgbClr val="008000"/>
                </a:solidFill>
                <a:latin typeface="Tahoma" pitchFamily="34" charset="0"/>
              </a:rPr>
            </a:br>
            <a:r>
              <a:rPr lang="en-US" sz="1800" dirty="0">
                <a:solidFill>
                  <a:srgbClr val="008000"/>
                </a:solidFill>
                <a:latin typeface="Tahoma" pitchFamily="34" charset="0"/>
              </a:rPr>
              <a:t>CERT                    5/2001</a:t>
            </a:r>
            <a:br>
              <a:rPr lang="en-US" sz="1800" dirty="0">
                <a:solidFill>
                  <a:srgbClr val="008000"/>
                </a:solidFill>
                <a:latin typeface="Tahoma" pitchFamily="34" charset="0"/>
              </a:rPr>
            </a:br>
            <a:r>
              <a:rPr lang="en-US" sz="1800" dirty="0">
                <a:solidFill>
                  <a:srgbClr val="008000"/>
                </a:solidFill>
                <a:latin typeface="Tahoma" pitchFamily="34" charset="0"/>
              </a:rPr>
              <a:t>DNS Root Servers 10/2002</a:t>
            </a:r>
            <a:br>
              <a:rPr lang="en-US" sz="1800" dirty="0">
                <a:solidFill>
                  <a:srgbClr val="008000"/>
                </a:solidFill>
                <a:latin typeface="Tahoma" pitchFamily="34" charset="0"/>
              </a:rPr>
            </a:br>
            <a:r>
              <a:rPr lang="en-US" sz="1800" dirty="0">
                <a:solidFill>
                  <a:srgbClr val="008000"/>
                </a:solidFill>
                <a:latin typeface="Tahoma" pitchFamily="34" charset="0"/>
              </a:rPr>
              <a:t>(4up 7 cripple 80Mbps)</a:t>
            </a:r>
          </a:p>
          <a:p>
            <a:pPr algn="l" eaLnBrk="1" hangingPunct="1">
              <a:spcBef>
                <a:spcPct val="50000"/>
              </a:spcBef>
            </a:pPr>
            <a:r>
              <a:rPr lang="en-US" sz="1800" dirty="0">
                <a:solidFill>
                  <a:srgbClr val="008000"/>
                </a:solidFill>
                <a:latin typeface="Tahoma" pitchFamily="34" charset="0"/>
              </a:rPr>
              <a:t>Akamai	DDNS       5/</a:t>
            </a:r>
            <a:r>
              <a:rPr lang="en-US" sz="1800" dirty="0" smtClean="0">
                <a:solidFill>
                  <a:srgbClr val="008000"/>
                </a:solidFill>
                <a:latin typeface="Tahoma" pitchFamily="34" charset="0"/>
              </a:rPr>
              <a:t>2004</a:t>
            </a:r>
          </a:p>
          <a:p>
            <a:pPr algn="l" eaLnBrk="1" hangingPunct="1">
              <a:spcBef>
                <a:spcPct val="50000"/>
              </a:spcBef>
            </a:pPr>
            <a:r>
              <a:rPr lang="en-US" sz="1800" dirty="0" smtClean="0">
                <a:solidFill>
                  <a:srgbClr val="008000"/>
                </a:solidFill>
                <a:latin typeface="Tahoma" pitchFamily="34" charset="0"/>
              </a:rPr>
              <a:t>White House          7/2009 </a:t>
            </a:r>
            <a:br>
              <a:rPr lang="en-US" sz="1800" dirty="0" smtClean="0">
                <a:solidFill>
                  <a:srgbClr val="008000"/>
                </a:solidFill>
                <a:latin typeface="Tahoma" pitchFamily="34" charset="0"/>
              </a:rPr>
            </a:br>
            <a:r>
              <a:rPr lang="en-US" sz="1800" dirty="0" smtClean="0">
                <a:solidFill>
                  <a:srgbClr val="008000"/>
                </a:solidFill>
                <a:latin typeface="Tahoma" pitchFamily="34" charset="0"/>
              </a:rPr>
              <a:t>Dept. Treasure</a:t>
            </a:r>
            <a:br>
              <a:rPr lang="en-US" sz="1800" dirty="0" smtClean="0">
                <a:solidFill>
                  <a:srgbClr val="008000"/>
                </a:solidFill>
                <a:latin typeface="Tahoma" pitchFamily="34" charset="0"/>
              </a:rPr>
            </a:br>
            <a:r>
              <a:rPr lang="en-US" sz="1800" dirty="0" smtClean="0">
                <a:solidFill>
                  <a:srgbClr val="008000"/>
                </a:solidFill>
                <a:latin typeface="Tahoma" pitchFamily="34" charset="0"/>
              </a:rPr>
              <a:t>Federal Trade Commission</a:t>
            </a:r>
          </a:p>
          <a:p>
            <a:pPr algn="l" eaLnBrk="1" hangingPunct="1">
              <a:spcBef>
                <a:spcPct val="50000"/>
              </a:spcBef>
            </a:pPr>
            <a:r>
              <a:rPr lang="en-US" sz="1800" dirty="0" smtClean="0">
                <a:solidFill>
                  <a:srgbClr val="FF0000"/>
                </a:solidFill>
                <a:latin typeface="Tahoma" pitchFamily="34" charset="0"/>
              </a:rPr>
              <a:t>Bank of the West   12/2012</a:t>
            </a:r>
            <a:endParaRPr lang="en-US" sz="1800" dirty="0">
              <a:solidFill>
                <a:srgbClr val="FF0000"/>
              </a:solidFill>
              <a:latin typeface="Tahoma" pitchFamily="34" charset="0"/>
            </a:endParaRPr>
          </a:p>
        </p:txBody>
      </p:sp>
      <p:sp>
        <p:nvSpPr>
          <p:cNvPr id="60423" name="Text Box 7"/>
          <p:cNvSpPr txBox="1">
            <a:spLocks noChangeArrowheads="1"/>
          </p:cNvSpPr>
          <p:nvPr/>
        </p:nvSpPr>
        <p:spPr bwMode="auto">
          <a:xfrm>
            <a:off x="1264920" y="5344160"/>
            <a:ext cx="3722688" cy="1190625"/>
          </a:xfrm>
          <a:prstGeom prst="rect">
            <a:avLst/>
          </a:prstGeom>
          <a:noFill/>
          <a:ln w="9525">
            <a:noFill/>
            <a:miter lim="800000"/>
            <a:headEnd/>
            <a:tailEnd/>
          </a:ln>
          <a:effectLst/>
        </p:spPr>
        <p:txBody>
          <a:bodyPr>
            <a:spAutoFit/>
          </a:bodyPr>
          <a:lstStyle/>
          <a:p>
            <a:pPr eaLnBrk="1" hangingPunct="1">
              <a:spcBef>
                <a:spcPct val="50000"/>
              </a:spcBef>
            </a:pPr>
            <a:r>
              <a:rPr lang="en-US" sz="1800" dirty="0" err="1">
                <a:solidFill>
                  <a:srgbClr val="FF99FF"/>
                </a:solidFill>
                <a:latin typeface="Tahoma" pitchFamily="34" charset="0"/>
              </a:rPr>
              <a:t>DDoS</a:t>
            </a:r>
            <a:r>
              <a:rPr lang="en-US" sz="1800" dirty="0">
                <a:solidFill>
                  <a:srgbClr val="FF99FF"/>
                </a:solidFill>
                <a:latin typeface="Tahoma" pitchFamily="34" charset="0"/>
              </a:rPr>
              <a:t> Tools:</a:t>
            </a:r>
            <a:r>
              <a:rPr lang="en-US" sz="1800" dirty="0">
                <a:solidFill>
                  <a:srgbClr val="FF3300"/>
                </a:solidFill>
                <a:latin typeface="Tahoma" pitchFamily="34" charset="0"/>
              </a:rPr>
              <a:t/>
            </a:r>
            <a:br>
              <a:rPr lang="en-US" sz="1800" dirty="0">
                <a:solidFill>
                  <a:srgbClr val="FF3300"/>
                </a:solidFill>
                <a:latin typeface="Tahoma" pitchFamily="34" charset="0"/>
              </a:rPr>
            </a:br>
            <a:r>
              <a:rPr lang="en-US" sz="1800" dirty="0" err="1">
                <a:solidFill>
                  <a:srgbClr val="FF3300"/>
                </a:solidFill>
                <a:latin typeface="Tahoma" pitchFamily="34" charset="0"/>
              </a:rPr>
              <a:t>Stacheldraht</a:t>
            </a:r>
            <a:r>
              <a:rPr lang="en-US" sz="1800" dirty="0">
                <a:solidFill>
                  <a:srgbClr val="FF3300"/>
                </a:solidFill>
                <a:latin typeface="Tahoma" pitchFamily="34" charset="0"/>
              </a:rPr>
              <a:t/>
            </a:r>
            <a:br>
              <a:rPr lang="en-US" sz="1800" dirty="0">
                <a:solidFill>
                  <a:srgbClr val="FF3300"/>
                </a:solidFill>
                <a:latin typeface="Tahoma" pitchFamily="34" charset="0"/>
              </a:rPr>
            </a:br>
            <a:r>
              <a:rPr lang="en-US" sz="1800" dirty="0" err="1">
                <a:solidFill>
                  <a:srgbClr val="FF3300"/>
                </a:solidFill>
                <a:latin typeface="Tahoma" pitchFamily="34" charset="0"/>
              </a:rPr>
              <a:t>Trinoo</a:t>
            </a:r>
            <a:r>
              <a:rPr lang="en-US" sz="1800" dirty="0">
                <a:solidFill>
                  <a:srgbClr val="FF3300"/>
                </a:solidFill>
                <a:latin typeface="Tahoma" pitchFamily="34" charset="0"/>
              </a:rPr>
              <a:t/>
            </a:r>
            <a:br>
              <a:rPr lang="en-US" sz="1800" dirty="0">
                <a:solidFill>
                  <a:srgbClr val="FF3300"/>
                </a:solidFill>
                <a:latin typeface="Tahoma" pitchFamily="34" charset="0"/>
              </a:rPr>
            </a:br>
            <a:r>
              <a:rPr lang="en-US" sz="1800" dirty="0">
                <a:solidFill>
                  <a:srgbClr val="FF3300"/>
                </a:solidFill>
                <a:latin typeface="Tahoma" pitchFamily="34" charset="0"/>
              </a:rPr>
              <a:t>Tribal Flood Network (TFN)</a:t>
            </a:r>
          </a:p>
        </p:txBody>
      </p:sp>
      <p:graphicFrame>
        <p:nvGraphicFramePr>
          <p:cNvPr id="60424" name="Object 8"/>
          <p:cNvGraphicFramePr>
            <a:graphicFrameLocks noChangeAspect="1"/>
          </p:cNvGraphicFramePr>
          <p:nvPr/>
        </p:nvGraphicFramePr>
        <p:xfrm>
          <a:off x="4378325" y="990600"/>
          <a:ext cx="3900488" cy="2722563"/>
        </p:xfrm>
        <a:graphic>
          <a:graphicData uri="http://schemas.openxmlformats.org/presentationml/2006/ole">
            <mc:AlternateContent xmlns:mc="http://schemas.openxmlformats.org/markup-compatibility/2006">
              <mc:Choice xmlns:v="urn:schemas-microsoft-com:vml" Requires="v">
                <p:oleObj spid="_x0000_s81948" name="Visio" r:id="rId4" imgW="5014237" imgH="3761537" progId="Visio.Drawing.11">
                  <p:embed/>
                </p:oleObj>
              </mc:Choice>
              <mc:Fallback>
                <p:oleObj name="Visio" r:id="rId4" imgW="5014237" imgH="37615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325" y="990600"/>
                        <a:ext cx="3900488" cy="272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6" name="Text Box 10"/>
          <p:cNvSpPr txBox="1">
            <a:spLocks noChangeArrowheads="1"/>
          </p:cNvSpPr>
          <p:nvPr/>
        </p:nvSpPr>
        <p:spPr bwMode="auto">
          <a:xfrm>
            <a:off x="5334000" y="1066800"/>
            <a:ext cx="3581400" cy="1155700"/>
          </a:xfrm>
          <a:prstGeom prst="rect">
            <a:avLst/>
          </a:prstGeom>
          <a:noFill/>
          <a:ln w="9525">
            <a:noFill/>
            <a:miter lim="800000"/>
            <a:headEnd/>
            <a:tailEnd/>
          </a:ln>
          <a:effectLst/>
        </p:spPr>
        <p:txBody>
          <a:bodyPr>
            <a:spAutoFit/>
          </a:bodyPr>
          <a:lstStyle/>
          <a:p>
            <a:pPr algn="l"/>
            <a:r>
              <a:rPr lang="en-US" sz="1400" b="1" dirty="0">
                <a:solidFill>
                  <a:schemeClr val="bg1"/>
                </a:solidFill>
                <a:cs typeface="Arial" charset="0"/>
              </a:rPr>
              <a:t>Research by Moore et al  of University of California at San Diego, 2001. </a:t>
            </a:r>
          </a:p>
          <a:p>
            <a:pPr lvl="1" algn="l"/>
            <a:r>
              <a:rPr lang="en-US" sz="1400" b="1" dirty="0">
                <a:solidFill>
                  <a:schemeClr val="bg1"/>
                </a:solidFill>
                <a:cs typeface="Arial" charset="0"/>
              </a:rPr>
              <a:t>12,805 </a:t>
            </a:r>
            <a:r>
              <a:rPr lang="en-US" sz="1400" b="1" dirty="0" err="1">
                <a:solidFill>
                  <a:schemeClr val="bg1"/>
                </a:solidFill>
                <a:cs typeface="Arial" charset="0"/>
              </a:rPr>
              <a:t>DoS</a:t>
            </a:r>
            <a:r>
              <a:rPr lang="en-US" sz="1400" b="1" dirty="0">
                <a:solidFill>
                  <a:schemeClr val="bg1"/>
                </a:solidFill>
                <a:cs typeface="Arial" charset="0"/>
              </a:rPr>
              <a:t> in 3-week period</a:t>
            </a:r>
          </a:p>
          <a:p>
            <a:pPr lvl="1" algn="l"/>
            <a:r>
              <a:rPr lang="en-US" sz="1400" b="1" dirty="0">
                <a:solidFill>
                  <a:schemeClr val="bg1"/>
                </a:solidFill>
                <a:cs typeface="Arial" charset="0"/>
              </a:rPr>
              <a:t>Most of them are Home, small to medium sized organizations</a:t>
            </a:r>
          </a:p>
        </p:txBody>
      </p:sp>
      <p:grpSp>
        <p:nvGrpSpPr>
          <p:cNvPr id="2" name="Group 12"/>
          <p:cNvGrpSpPr>
            <a:grpSpLocks noChangeAspect="1"/>
          </p:cNvGrpSpPr>
          <p:nvPr/>
        </p:nvGrpSpPr>
        <p:grpSpPr bwMode="auto">
          <a:xfrm>
            <a:off x="990600" y="1143000"/>
            <a:ext cx="4991100" cy="4818063"/>
            <a:chOff x="624" y="720"/>
            <a:chExt cx="3144" cy="3035"/>
          </a:xfrm>
        </p:grpSpPr>
        <p:sp>
          <p:nvSpPr>
            <p:cNvPr id="60427" name="AutoShape 11"/>
            <p:cNvSpPr>
              <a:spLocks noChangeAspect="1" noChangeArrowheads="1" noTextEdit="1"/>
            </p:cNvSpPr>
            <p:nvPr/>
          </p:nvSpPr>
          <p:spPr bwMode="auto">
            <a:xfrm>
              <a:off x="624" y="720"/>
              <a:ext cx="3144" cy="3035"/>
            </a:xfrm>
            <a:prstGeom prst="rect">
              <a:avLst/>
            </a:prstGeom>
            <a:noFill/>
            <a:ln w="9525">
              <a:noFill/>
              <a:miter lim="800000"/>
              <a:headEnd/>
              <a:tailEnd/>
            </a:ln>
          </p:spPr>
          <p:txBody>
            <a:bodyPr/>
            <a:lstStyle/>
            <a:p>
              <a:endParaRPr lang="en-US"/>
            </a:p>
          </p:txBody>
        </p:sp>
        <p:grpSp>
          <p:nvGrpSpPr>
            <p:cNvPr id="3" name="Group 111"/>
            <p:cNvGrpSpPr>
              <a:grpSpLocks/>
            </p:cNvGrpSpPr>
            <p:nvPr/>
          </p:nvGrpSpPr>
          <p:grpSpPr bwMode="auto">
            <a:xfrm>
              <a:off x="806" y="1913"/>
              <a:ext cx="740" cy="581"/>
              <a:chOff x="806" y="1913"/>
              <a:chExt cx="740" cy="581"/>
            </a:xfrm>
          </p:grpSpPr>
          <p:sp>
            <p:nvSpPr>
              <p:cNvPr id="60429" name="Rectangle 13"/>
              <p:cNvSpPr>
                <a:spLocks noChangeArrowheads="1"/>
              </p:cNvSpPr>
              <p:nvPr/>
            </p:nvSpPr>
            <p:spPr bwMode="auto">
              <a:xfrm>
                <a:off x="806" y="2362"/>
                <a:ext cx="68" cy="13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 </a:t>
                </a:r>
                <a:endParaRPr lang="en-US"/>
              </a:p>
            </p:txBody>
          </p:sp>
          <p:sp>
            <p:nvSpPr>
              <p:cNvPr id="60430" name="Freeform 14"/>
              <p:cNvSpPr>
                <a:spLocks/>
              </p:cNvSpPr>
              <p:nvPr/>
            </p:nvSpPr>
            <p:spPr bwMode="auto">
              <a:xfrm>
                <a:off x="919" y="2168"/>
                <a:ext cx="181" cy="140"/>
              </a:xfrm>
              <a:custGeom>
                <a:avLst/>
                <a:gdLst/>
                <a:ahLst/>
                <a:cxnLst>
                  <a:cxn ang="0">
                    <a:pos x="39" y="0"/>
                  </a:cxn>
                  <a:cxn ang="0">
                    <a:pos x="38" y="1"/>
                  </a:cxn>
                  <a:cxn ang="0">
                    <a:pos x="34" y="4"/>
                  </a:cxn>
                  <a:cxn ang="0">
                    <a:pos x="27" y="10"/>
                  </a:cxn>
                  <a:cxn ang="0">
                    <a:pos x="20" y="17"/>
                  </a:cxn>
                  <a:cxn ang="0">
                    <a:pos x="13" y="26"/>
                  </a:cxn>
                  <a:cxn ang="0">
                    <a:pos x="7" y="35"/>
                  </a:cxn>
                  <a:cxn ang="0">
                    <a:pos x="2" y="46"/>
                  </a:cxn>
                  <a:cxn ang="0">
                    <a:pos x="0" y="57"/>
                  </a:cxn>
                  <a:cxn ang="0">
                    <a:pos x="1" y="69"/>
                  </a:cxn>
                  <a:cxn ang="0">
                    <a:pos x="7" y="81"/>
                  </a:cxn>
                  <a:cxn ang="0">
                    <a:pos x="18" y="93"/>
                  </a:cxn>
                  <a:cxn ang="0">
                    <a:pos x="35" y="104"/>
                  </a:cxn>
                  <a:cxn ang="0">
                    <a:pos x="59" y="115"/>
                  </a:cxn>
                  <a:cxn ang="0">
                    <a:pos x="91" y="124"/>
                  </a:cxn>
                  <a:cxn ang="0">
                    <a:pos x="131" y="133"/>
                  </a:cxn>
                  <a:cxn ang="0">
                    <a:pos x="181" y="140"/>
                  </a:cxn>
                  <a:cxn ang="0">
                    <a:pos x="180" y="135"/>
                  </a:cxn>
                  <a:cxn ang="0">
                    <a:pos x="175" y="134"/>
                  </a:cxn>
                  <a:cxn ang="0">
                    <a:pos x="164" y="133"/>
                  </a:cxn>
                  <a:cxn ang="0">
                    <a:pos x="149" y="130"/>
                  </a:cxn>
                  <a:cxn ang="0">
                    <a:pos x="132" y="127"/>
                  </a:cxn>
                  <a:cxn ang="0">
                    <a:pos x="112" y="123"/>
                  </a:cxn>
                  <a:cxn ang="0">
                    <a:pos x="92" y="118"/>
                  </a:cxn>
                  <a:cxn ang="0">
                    <a:pos x="72" y="112"/>
                  </a:cxn>
                  <a:cxn ang="0">
                    <a:pos x="53" y="104"/>
                  </a:cxn>
                  <a:cxn ang="0">
                    <a:pos x="35" y="96"/>
                  </a:cxn>
                  <a:cxn ang="0">
                    <a:pos x="21" y="86"/>
                  </a:cxn>
                  <a:cxn ang="0">
                    <a:pos x="11" y="75"/>
                  </a:cxn>
                  <a:cxn ang="0">
                    <a:pos x="6" y="62"/>
                  </a:cxn>
                  <a:cxn ang="0">
                    <a:pos x="6" y="47"/>
                  </a:cxn>
                  <a:cxn ang="0">
                    <a:pos x="14" y="31"/>
                  </a:cxn>
                  <a:cxn ang="0">
                    <a:pos x="30" y="14"/>
                  </a:cxn>
                </a:cxnLst>
                <a:rect l="0" t="0" r="r" b="b"/>
                <a:pathLst>
                  <a:path w="181" h="140">
                    <a:moveTo>
                      <a:pt x="40" y="4"/>
                    </a:moveTo>
                    <a:lnTo>
                      <a:pt x="39" y="0"/>
                    </a:lnTo>
                    <a:lnTo>
                      <a:pt x="39" y="0"/>
                    </a:lnTo>
                    <a:lnTo>
                      <a:pt x="38" y="1"/>
                    </a:lnTo>
                    <a:lnTo>
                      <a:pt x="36" y="2"/>
                    </a:lnTo>
                    <a:lnTo>
                      <a:pt x="34" y="4"/>
                    </a:lnTo>
                    <a:lnTo>
                      <a:pt x="31" y="7"/>
                    </a:lnTo>
                    <a:lnTo>
                      <a:pt x="27" y="10"/>
                    </a:lnTo>
                    <a:lnTo>
                      <a:pt x="24" y="13"/>
                    </a:lnTo>
                    <a:lnTo>
                      <a:pt x="20" y="17"/>
                    </a:lnTo>
                    <a:lnTo>
                      <a:pt x="17" y="21"/>
                    </a:lnTo>
                    <a:lnTo>
                      <a:pt x="13" y="26"/>
                    </a:lnTo>
                    <a:lnTo>
                      <a:pt x="10" y="30"/>
                    </a:lnTo>
                    <a:lnTo>
                      <a:pt x="7" y="35"/>
                    </a:lnTo>
                    <a:lnTo>
                      <a:pt x="4" y="41"/>
                    </a:lnTo>
                    <a:lnTo>
                      <a:pt x="2" y="46"/>
                    </a:lnTo>
                    <a:lnTo>
                      <a:pt x="1" y="52"/>
                    </a:lnTo>
                    <a:lnTo>
                      <a:pt x="0" y="57"/>
                    </a:lnTo>
                    <a:lnTo>
                      <a:pt x="0" y="63"/>
                    </a:lnTo>
                    <a:lnTo>
                      <a:pt x="1" y="69"/>
                    </a:lnTo>
                    <a:lnTo>
                      <a:pt x="4" y="75"/>
                    </a:lnTo>
                    <a:lnTo>
                      <a:pt x="7" y="81"/>
                    </a:lnTo>
                    <a:lnTo>
                      <a:pt x="12" y="87"/>
                    </a:lnTo>
                    <a:lnTo>
                      <a:pt x="18" y="93"/>
                    </a:lnTo>
                    <a:lnTo>
                      <a:pt x="26" y="98"/>
                    </a:lnTo>
                    <a:lnTo>
                      <a:pt x="35" y="104"/>
                    </a:lnTo>
                    <a:lnTo>
                      <a:pt x="46" y="109"/>
                    </a:lnTo>
                    <a:lnTo>
                      <a:pt x="59" y="115"/>
                    </a:lnTo>
                    <a:lnTo>
                      <a:pt x="74" y="120"/>
                    </a:lnTo>
                    <a:lnTo>
                      <a:pt x="91" y="124"/>
                    </a:lnTo>
                    <a:lnTo>
                      <a:pt x="110" y="129"/>
                    </a:lnTo>
                    <a:lnTo>
                      <a:pt x="131" y="133"/>
                    </a:lnTo>
                    <a:lnTo>
                      <a:pt x="155" y="136"/>
                    </a:lnTo>
                    <a:lnTo>
                      <a:pt x="181" y="140"/>
                    </a:lnTo>
                    <a:lnTo>
                      <a:pt x="181" y="135"/>
                    </a:lnTo>
                    <a:lnTo>
                      <a:pt x="180" y="135"/>
                    </a:lnTo>
                    <a:lnTo>
                      <a:pt x="178" y="134"/>
                    </a:lnTo>
                    <a:lnTo>
                      <a:pt x="175" y="134"/>
                    </a:lnTo>
                    <a:lnTo>
                      <a:pt x="170" y="133"/>
                    </a:lnTo>
                    <a:lnTo>
                      <a:pt x="164" y="133"/>
                    </a:lnTo>
                    <a:lnTo>
                      <a:pt x="157" y="132"/>
                    </a:lnTo>
                    <a:lnTo>
                      <a:pt x="149" y="130"/>
                    </a:lnTo>
                    <a:lnTo>
                      <a:pt x="141" y="129"/>
                    </a:lnTo>
                    <a:lnTo>
                      <a:pt x="132" y="127"/>
                    </a:lnTo>
                    <a:lnTo>
                      <a:pt x="122" y="125"/>
                    </a:lnTo>
                    <a:lnTo>
                      <a:pt x="112" y="123"/>
                    </a:lnTo>
                    <a:lnTo>
                      <a:pt x="103" y="121"/>
                    </a:lnTo>
                    <a:lnTo>
                      <a:pt x="92" y="118"/>
                    </a:lnTo>
                    <a:lnTo>
                      <a:pt x="82" y="115"/>
                    </a:lnTo>
                    <a:lnTo>
                      <a:pt x="72" y="112"/>
                    </a:lnTo>
                    <a:lnTo>
                      <a:pt x="62" y="108"/>
                    </a:lnTo>
                    <a:lnTo>
                      <a:pt x="53" y="104"/>
                    </a:lnTo>
                    <a:lnTo>
                      <a:pt x="44" y="100"/>
                    </a:lnTo>
                    <a:lnTo>
                      <a:pt x="35" y="96"/>
                    </a:lnTo>
                    <a:lnTo>
                      <a:pt x="28" y="91"/>
                    </a:lnTo>
                    <a:lnTo>
                      <a:pt x="21" y="86"/>
                    </a:lnTo>
                    <a:lnTo>
                      <a:pt x="16" y="80"/>
                    </a:lnTo>
                    <a:lnTo>
                      <a:pt x="11" y="75"/>
                    </a:lnTo>
                    <a:lnTo>
                      <a:pt x="8" y="68"/>
                    </a:lnTo>
                    <a:lnTo>
                      <a:pt x="6" y="62"/>
                    </a:lnTo>
                    <a:lnTo>
                      <a:pt x="5" y="55"/>
                    </a:lnTo>
                    <a:lnTo>
                      <a:pt x="6" y="47"/>
                    </a:lnTo>
                    <a:lnTo>
                      <a:pt x="9" y="40"/>
                    </a:lnTo>
                    <a:lnTo>
                      <a:pt x="14" y="31"/>
                    </a:lnTo>
                    <a:lnTo>
                      <a:pt x="21" y="23"/>
                    </a:lnTo>
                    <a:lnTo>
                      <a:pt x="30" y="14"/>
                    </a:lnTo>
                    <a:lnTo>
                      <a:pt x="40" y="4"/>
                    </a:lnTo>
                    <a:close/>
                  </a:path>
                </a:pathLst>
              </a:custGeom>
              <a:solidFill>
                <a:srgbClr val="000000"/>
              </a:solidFill>
              <a:ln w="9525">
                <a:noFill/>
                <a:round/>
                <a:headEnd/>
                <a:tailEnd/>
              </a:ln>
            </p:spPr>
            <p:txBody>
              <a:bodyPr/>
              <a:lstStyle/>
              <a:p>
                <a:endParaRPr lang="en-US"/>
              </a:p>
            </p:txBody>
          </p:sp>
          <p:sp>
            <p:nvSpPr>
              <p:cNvPr id="60431" name="Freeform 15"/>
              <p:cNvSpPr>
                <a:spLocks/>
              </p:cNvSpPr>
              <p:nvPr/>
            </p:nvSpPr>
            <p:spPr bwMode="auto">
              <a:xfrm>
                <a:off x="1072" y="2287"/>
                <a:ext cx="415" cy="75"/>
              </a:xfrm>
              <a:custGeom>
                <a:avLst/>
                <a:gdLst/>
                <a:ahLst/>
                <a:cxnLst>
                  <a:cxn ang="0">
                    <a:pos x="0" y="4"/>
                  </a:cxn>
                  <a:cxn ang="0">
                    <a:pos x="321" y="0"/>
                  </a:cxn>
                  <a:cxn ang="0">
                    <a:pos x="415" y="49"/>
                  </a:cxn>
                  <a:cxn ang="0">
                    <a:pos x="415" y="58"/>
                  </a:cxn>
                  <a:cxn ang="0">
                    <a:pos x="63" y="75"/>
                  </a:cxn>
                  <a:cxn ang="0">
                    <a:pos x="0" y="32"/>
                  </a:cxn>
                  <a:cxn ang="0">
                    <a:pos x="0" y="4"/>
                  </a:cxn>
                </a:cxnLst>
                <a:rect l="0" t="0" r="r" b="b"/>
                <a:pathLst>
                  <a:path w="415" h="75">
                    <a:moveTo>
                      <a:pt x="0" y="4"/>
                    </a:moveTo>
                    <a:lnTo>
                      <a:pt x="321" y="0"/>
                    </a:lnTo>
                    <a:lnTo>
                      <a:pt x="415" y="49"/>
                    </a:lnTo>
                    <a:lnTo>
                      <a:pt x="415" y="58"/>
                    </a:lnTo>
                    <a:lnTo>
                      <a:pt x="63" y="75"/>
                    </a:lnTo>
                    <a:lnTo>
                      <a:pt x="0" y="32"/>
                    </a:lnTo>
                    <a:lnTo>
                      <a:pt x="0" y="4"/>
                    </a:lnTo>
                    <a:close/>
                  </a:path>
                </a:pathLst>
              </a:custGeom>
              <a:solidFill>
                <a:srgbClr val="000000"/>
              </a:solidFill>
              <a:ln w="9525">
                <a:noFill/>
                <a:round/>
                <a:headEnd/>
                <a:tailEnd/>
              </a:ln>
            </p:spPr>
            <p:txBody>
              <a:bodyPr/>
              <a:lstStyle/>
              <a:p>
                <a:endParaRPr lang="en-US"/>
              </a:p>
            </p:txBody>
          </p:sp>
          <p:sp>
            <p:nvSpPr>
              <p:cNvPr id="60432" name="Freeform 16"/>
              <p:cNvSpPr>
                <a:spLocks/>
              </p:cNvSpPr>
              <p:nvPr/>
            </p:nvSpPr>
            <p:spPr bwMode="auto">
              <a:xfrm>
                <a:off x="1081" y="2290"/>
                <a:ext cx="402" cy="65"/>
              </a:xfrm>
              <a:custGeom>
                <a:avLst/>
                <a:gdLst/>
                <a:ahLst/>
                <a:cxnLst>
                  <a:cxn ang="0">
                    <a:pos x="57" y="65"/>
                  </a:cxn>
                  <a:cxn ang="0">
                    <a:pos x="402" y="47"/>
                  </a:cxn>
                  <a:cxn ang="0">
                    <a:pos x="310" y="0"/>
                  </a:cxn>
                  <a:cxn ang="0">
                    <a:pos x="0" y="4"/>
                  </a:cxn>
                  <a:cxn ang="0">
                    <a:pos x="57" y="65"/>
                  </a:cxn>
                </a:cxnLst>
                <a:rect l="0" t="0" r="r" b="b"/>
                <a:pathLst>
                  <a:path w="402" h="65">
                    <a:moveTo>
                      <a:pt x="57" y="65"/>
                    </a:moveTo>
                    <a:lnTo>
                      <a:pt x="402" y="47"/>
                    </a:lnTo>
                    <a:lnTo>
                      <a:pt x="310" y="0"/>
                    </a:lnTo>
                    <a:lnTo>
                      <a:pt x="0" y="4"/>
                    </a:lnTo>
                    <a:lnTo>
                      <a:pt x="57" y="65"/>
                    </a:lnTo>
                    <a:close/>
                  </a:path>
                </a:pathLst>
              </a:custGeom>
              <a:solidFill>
                <a:srgbClr val="000000"/>
              </a:solidFill>
              <a:ln w="9525">
                <a:noFill/>
                <a:round/>
                <a:headEnd/>
                <a:tailEnd/>
              </a:ln>
            </p:spPr>
            <p:txBody>
              <a:bodyPr/>
              <a:lstStyle/>
              <a:p>
                <a:endParaRPr lang="en-US"/>
              </a:p>
            </p:txBody>
          </p:sp>
          <p:sp>
            <p:nvSpPr>
              <p:cNvPr id="60433" name="Freeform 17"/>
              <p:cNvSpPr>
                <a:spLocks/>
              </p:cNvSpPr>
              <p:nvPr/>
            </p:nvSpPr>
            <p:spPr bwMode="auto">
              <a:xfrm>
                <a:off x="958" y="1913"/>
                <a:ext cx="463" cy="363"/>
              </a:xfrm>
              <a:custGeom>
                <a:avLst/>
                <a:gdLst/>
                <a:ahLst/>
                <a:cxnLst>
                  <a:cxn ang="0">
                    <a:pos x="155" y="0"/>
                  </a:cxn>
                  <a:cxn ang="0">
                    <a:pos x="462" y="0"/>
                  </a:cxn>
                  <a:cxn ang="0">
                    <a:pos x="463" y="256"/>
                  </a:cxn>
                  <a:cxn ang="0">
                    <a:pos x="430" y="256"/>
                  </a:cxn>
                  <a:cxn ang="0">
                    <a:pos x="430" y="311"/>
                  </a:cxn>
                  <a:cxn ang="0">
                    <a:pos x="410" y="311"/>
                  </a:cxn>
                  <a:cxn ang="0">
                    <a:pos x="410" y="363"/>
                  </a:cxn>
                  <a:cxn ang="0">
                    <a:pos x="136" y="363"/>
                  </a:cxn>
                  <a:cxn ang="0">
                    <a:pos x="0" y="284"/>
                  </a:cxn>
                  <a:cxn ang="0">
                    <a:pos x="0" y="215"/>
                  </a:cxn>
                  <a:cxn ang="0">
                    <a:pos x="48" y="215"/>
                  </a:cxn>
                  <a:cxn ang="0">
                    <a:pos x="15" y="192"/>
                  </a:cxn>
                  <a:cxn ang="0">
                    <a:pos x="15" y="93"/>
                  </a:cxn>
                  <a:cxn ang="0">
                    <a:pos x="81" y="53"/>
                  </a:cxn>
                  <a:cxn ang="0">
                    <a:pos x="92" y="30"/>
                  </a:cxn>
                  <a:cxn ang="0">
                    <a:pos x="155" y="0"/>
                  </a:cxn>
                </a:cxnLst>
                <a:rect l="0" t="0" r="r" b="b"/>
                <a:pathLst>
                  <a:path w="463" h="363">
                    <a:moveTo>
                      <a:pt x="155" y="0"/>
                    </a:moveTo>
                    <a:lnTo>
                      <a:pt x="462" y="0"/>
                    </a:lnTo>
                    <a:lnTo>
                      <a:pt x="463" y="256"/>
                    </a:lnTo>
                    <a:lnTo>
                      <a:pt x="430" y="256"/>
                    </a:lnTo>
                    <a:lnTo>
                      <a:pt x="430" y="311"/>
                    </a:lnTo>
                    <a:lnTo>
                      <a:pt x="410" y="311"/>
                    </a:lnTo>
                    <a:lnTo>
                      <a:pt x="410" y="363"/>
                    </a:lnTo>
                    <a:lnTo>
                      <a:pt x="136" y="363"/>
                    </a:lnTo>
                    <a:lnTo>
                      <a:pt x="0" y="284"/>
                    </a:lnTo>
                    <a:lnTo>
                      <a:pt x="0" y="215"/>
                    </a:lnTo>
                    <a:lnTo>
                      <a:pt x="48" y="215"/>
                    </a:lnTo>
                    <a:lnTo>
                      <a:pt x="15" y="192"/>
                    </a:lnTo>
                    <a:lnTo>
                      <a:pt x="15" y="93"/>
                    </a:lnTo>
                    <a:lnTo>
                      <a:pt x="81" y="53"/>
                    </a:lnTo>
                    <a:lnTo>
                      <a:pt x="92" y="30"/>
                    </a:lnTo>
                    <a:lnTo>
                      <a:pt x="155" y="0"/>
                    </a:lnTo>
                    <a:close/>
                  </a:path>
                </a:pathLst>
              </a:custGeom>
              <a:solidFill>
                <a:srgbClr val="000000"/>
              </a:solidFill>
              <a:ln w="9525">
                <a:noFill/>
                <a:round/>
                <a:headEnd/>
                <a:tailEnd/>
              </a:ln>
            </p:spPr>
            <p:txBody>
              <a:bodyPr/>
              <a:lstStyle/>
              <a:p>
                <a:endParaRPr lang="en-US"/>
              </a:p>
            </p:txBody>
          </p:sp>
          <p:sp>
            <p:nvSpPr>
              <p:cNvPr id="60434" name="Freeform 18"/>
              <p:cNvSpPr>
                <a:spLocks/>
              </p:cNvSpPr>
              <p:nvPr/>
            </p:nvSpPr>
            <p:spPr bwMode="auto">
              <a:xfrm>
                <a:off x="1178" y="1957"/>
                <a:ext cx="193" cy="168"/>
              </a:xfrm>
              <a:custGeom>
                <a:avLst/>
                <a:gdLst/>
                <a:ahLst/>
                <a:cxnLst>
                  <a:cxn ang="0">
                    <a:pos x="123" y="0"/>
                  </a:cxn>
                  <a:cxn ang="0">
                    <a:pos x="124" y="16"/>
                  </a:cxn>
                  <a:cxn ang="0">
                    <a:pos x="124" y="30"/>
                  </a:cxn>
                  <a:cxn ang="0">
                    <a:pos x="121" y="44"/>
                  </a:cxn>
                  <a:cxn ang="0">
                    <a:pos x="117" y="58"/>
                  </a:cxn>
                  <a:cxn ang="0">
                    <a:pos x="165" y="58"/>
                  </a:cxn>
                  <a:cxn ang="0">
                    <a:pos x="165" y="66"/>
                  </a:cxn>
                  <a:cxn ang="0">
                    <a:pos x="113" y="66"/>
                  </a:cxn>
                  <a:cxn ang="0">
                    <a:pos x="113" y="67"/>
                  </a:cxn>
                  <a:cxn ang="0">
                    <a:pos x="113" y="67"/>
                  </a:cxn>
                  <a:cxn ang="0">
                    <a:pos x="113" y="68"/>
                  </a:cxn>
                  <a:cxn ang="0">
                    <a:pos x="112" y="68"/>
                  </a:cxn>
                  <a:cxn ang="0">
                    <a:pos x="138" y="68"/>
                  </a:cxn>
                  <a:cxn ang="0">
                    <a:pos x="138" y="77"/>
                  </a:cxn>
                  <a:cxn ang="0">
                    <a:pos x="108" y="77"/>
                  </a:cxn>
                  <a:cxn ang="0">
                    <a:pos x="106" y="80"/>
                  </a:cxn>
                  <a:cxn ang="0">
                    <a:pos x="104" y="83"/>
                  </a:cxn>
                  <a:cxn ang="0">
                    <a:pos x="102" y="86"/>
                  </a:cxn>
                  <a:cxn ang="0">
                    <a:pos x="100" y="89"/>
                  </a:cxn>
                  <a:cxn ang="0">
                    <a:pos x="98" y="91"/>
                  </a:cxn>
                  <a:cxn ang="0">
                    <a:pos x="96" y="94"/>
                  </a:cxn>
                  <a:cxn ang="0">
                    <a:pos x="94" y="97"/>
                  </a:cxn>
                  <a:cxn ang="0">
                    <a:pos x="92" y="99"/>
                  </a:cxn>
                  <a:cxn ang="0">
                    <a:pos x="152" y="99"/>
                  </a:cxn>
                  <a:cxn ang="0">
                    <a:pos x="152" y="108"/>
                  </a:cxn>
                  <a:cxn ang="0">
                    <a:pos x="85" y="108"/>
                  </a:cxn>
                  <a:cxn ang="0">
                    <a:pos x="83" y="109"/>
                  </a:cxn>
                  <a:cxn ang="0">
                    <a:pos x="82" y="111"/>
                  </a:cxn>
                  <a:cxn ang="0">
                    <a:pos x="80" y="112"/>
                  </a:cxn>
                  <a:cxn ang="0">
                    <a:pos x="79" y="114"/>
                  </a:cxn>
                  <a:cxn ang="0">
                    <a:pos x="77" y="115"/>
                  </a:cxn>
                  <a:cxn ang="0">
                    <a:pos x="75" y="117"/>
                  </a:cxn>
                  <a:cxn ang="0">
                    <a:pos x="74" y="119"/>
                  </a:cxn>
                  <a:cxn ang="0">
                    <a:pos x="72" y="120"/>
                  </a:cxn>
                  <a:cxn ang="0">
                    <a:pos x="123" y="120"/>
                  </a:cxn>
                  <a:cxn ang="0">
                    <a:pos x="123" y="128"/>
                  </a:cxn>
                  <a:cxn ang="0">
                    <a:pos x="62" y="128"/>
                  </a:cxn>
                  <a:cxn ang="0">
                    <a:pos x="62" y="129"/>
                  </a:cxn>
                  <a:cxn ang="0">
                    <a:pos x="61" y="129"/>
                  </a:cxn>
                  <a:cxn ang="0">
                    <a:pos x="61" y="130"/>
                  </a:cxn>
                  <a:cxn ang="0">
                    <a:pos x="60" y="130"/>
                  </a:cxn>
                  <a:cxn ang="0">
                    <a:pos x="145" y="130"/>
                  </a:cxn>
                  <a:cxn ang="0">
                    <a:pos x="145" y="139"/>
                  </a:cxn>
                  <a:cxn ang="0">
                    <a:pos x="49" y="139"/>
                  </a:cxn>
                  <a:cxn ang="0">
                    <a:pos x="43" y="143"/>
                  </a:cxn>
                  <a:cxn ang="0">
                    <a:pos x="36" y="147"/>
                  </a:cxn>
                  <a:cxn ang="0">
                    <a:pos x="30" y="151"/>
                  </a:cxn>
                  <a:cxn ang="0">
                    <a:pos x="24" y="155"/>
                  </a:cxn>
                  <a:cxn ang="0">
                    <a:pos x="18" y="159"/>
                  </a:cxn>
                  <a:cxn ang="0">
                    <a:pos x="12" y="162"/>
                  </a:cxn>
                  <a:cxn ang="0">
                    <a:pos x="6" y="165"/>
                  </a:cxn>
                  <a:cxn ang="0">
                    <a:pos x="0" y="168"/>
                  </a:cxn>
                  <a:cxn ang="0">
                    <a:pos x="193" y="168"/>
                  </a:cxn>
                  <a:cxn ang="0">
                    <a:pos x="193" y="0"/>
                  </a:cxn>
                  <a:cxn ang="0">
                    <a:pos x="123" y="0"/>
                  </a:cxn>
                </a:cxnLst>
                <a:rect l="0" t="0" r="r" b="b"/>
                <a:pathLst>
                  <a:path w="193" h="168">
                    <a:moveTo>
                      <a:pt x="123" y="0"/>
                    </a:moveTo>
                    <a:lnTo>
                      <a:pt x="124" y="16"/>
                    </a:lnTo>
                    <a:lnTo>
                      <a:pt x="124" y="30"/>
                    </a:lnTo>
                    <a:lnTo>
                      <a:pt x="121" y="44"/>
                    </a:lnTo>
                    <a:lnTo>
                      <a:pt x="117" y="58"/>
                    </a:lnTo>
                    <a:lnTo>
                      <a:pt x="165" y="58"/>
                    </a:lnTo>
                    <a:lnTo>
                      <a:pt x="165" y="66"/>
                    </a:lnTo>
                    <a:lnTo>
                      <a:pt x="113" y="66"/>
                    </a:lnTo>
                    <a:lnTo>
                      <a:pt x="113" y="67"/>
                    </a:lnTo>
                    <a:lnTo>
                      <a:pt x="113" y="67"/>
                    </a:lnTo>
                    <a:lnTo>
                      <a:pt x="113" y="68"/>
                    </a:lnTo>
                    <a:lnTo>
                      <a:pt x="112" y="68"/>
                    </a:lnTo>
                    <a:lnTo>
                      <a:pt x="138" y="68"/>
                    </a:lnTo>
                    <a:lnTo>
                      <a:pt x="138" y="77"/>
                    </a:lnTo>
                    <a:lnTo>
                      <a:pt x="108" y="77"/>
                    </a:lnTo>
                    <a:lnTo>
                      <a:pt x="106" y="80"/>
                    </a:lnTo>
                    <a:lnTo>
                      <a:pt x="104" y="83"/>
                    </a:lnTo>
                    <a:lnTo>
                      <a:pt x="102" y="86"/>
                    </a:lnTo>
                    <a:lnTo>
                      <a:pt x="100" y="89"/>
                    </a:lnTo>
                    <a:lnTo>
                      <a:pt x="98" y="91"/>
                    </a:lnTo>
                    <a:lnTo>
                      <a:pt x="96" y="94"/>
                    </a:lnTo>
                    <a:lnTo>
                      <a:pt x="94" y="97"/>
                    </a:lnTo>
                    <a:lnTo>
                      <a:pt x="92" y="99"/>
                    </a:lnTo>
                    <a:lnTo>
                      <a:pt x="152" y="99"/>
                    </a:lnTo>
                    <a:lnTo>
                      <a:pt x="152" y="108"/>
                    </a:lnTo>
                    <a:lnTo>
                      <a:pt x="85" y="108"/>
                    </a:lnTo>
                    <a:lnTo>
                      <a:pt x="83" y="109"/>
                    </a:lnTo>
                    <a:lnTo>
                      <a:pt x="82" y="111"/>
                    </a:lnTo>
                    <a:lnTo>
                      <a:pt x="80" y="112"/>
                    </a:lnTo>
                    <a:lnTo>
                      <a:pt x="79" y="114"/>
                    </a:lnTo>
                    <a:lnTo>
                      <a:pt x="77" y="115"/>
                    </a:lnTo>
                    <a:lnTo>
                      <a:pt x="75" y="117"/>
                    </a:lnTo>
                    <a:lnTo>
                      <a:pt x="74" y="119"/>
                    </a:lnTo>
                    <a:lnTo>
                      <a:pt x="72" y="120"/>
                    </a:lnTo>
                    <a:lnTo>
                      <a:pt x="123" y="120"/>
                    </a:lnTo>
                    <a:lnTo>
                      <a:pt x="123" y="128"/>
                    </a:lnTo>
                    <a:lnTo>
                      <a:pt x="62" y="128"/>
                    </a:lnTo>
                    <a:lnTo>
                      <a:pt x="62" y="129"/>
                    </a:lnTo>
                    <a:lnTo>
                      <a:pt x="61" y="129"/>
                    </a:lnTo>
                    <a:lnTo>
                      <a:pt x="61" y="130"/>
                    </a:lnTo>
                    <a:lnTo>
                      <a:pt x="60" y="130"/>
                    </a:lnTo>
                    <a:lnTo>
                      <a:pt x="145" y="130"/>
                    </a:lnTo>
                    <a:lnTo>
                      <a:pt x="145" y="139"/>
                    </a:lnTo>
                    <a:lnTo>
                      <a:pt x="49" y="139"/>
                    </a:lnTo>
                    <a:lnTo>
                      <a:pt x="43" y="143"/>
                    </a:lnTo>
                    <a:lnTo>
                      <a:pt x="36" y="147"/>
                    </a:lnTo>
                    <a:lnTo>
                      <a:pt x="30" y="151"/>
                    </a:lnTo>
                    <a:lnTo>
                      <a:pt x="24" y="155"/>
                    </a:lnTo>
                    <a:lnTo>
                      <a:pt x="18" y="159"/>
                    </a:lnTo>
                    <a:lnTo>
                      <a:pt x="12" y="162"/>
                    </a:lnTo>
                    <a:lnTo>
                      <a:pt x="6" y="165"/>
                    </a:lnTo>
                    <a:lnTo>
                      <a:pt x="0" y="168"/>
                    </a:lnTo>
                    <a:lnTo>
                      <a:pt x="193" y="168"/>
                    </a:lnTo>
                    <a:lnTo>
                      <a:pt x="193" y="0"/>
                    </a:lnTo>
                    <a:lnTo>
                      <a:pt x="123" y="0"/>
                    </a:lnTo>
                    <a:close/>
                  </a:path>
                </a:pathLst>
              </a:custGeom>
              <a:solidFill>
                <a:srgbClr val="BFFFFF"/>
              </a:solidFill>
              <a:ln w="9525">
                <a:noFill/>
                <a:round/>
                <a:headEnd/>
                <a:tailEnd/>
              </a:ln>
            </p:spPr>
            <p:txBody>
              <a:bodyPr/>
              <a:lstStyle/>
              <a:p>
                <a:endParaRPr lang="en-US"/>
              </a:p>
            </p:txBody>
          </p:sp>
          <p:sp>
            <p:nvSpPr>
              <p:cNvPr id="60435" name="Freeform 19"/>
              <p:cNvSpPr>
                <a:spLocks/>
              </p:cNvSpPr>
              <p:nvPr/>
            </p:nvSpPr>
            <p:spPr bwMode="auto">
              <a:xfrm>
                <a:off x="1158" y="2065"/>
                <a:ext cx="105" cy="60"/>
              </a:xfrm>
              <a:custGeom>
                <a:avLst/>
                <a:gdLst/>
                <a:ahLst/>
                <a:cxnLst>
                  <a:cxn ang="0">
                    <a:pos x="18" y="31"/>
                  </a:cxn>
                  <a:cxn ang="0">
                    <a:pos x="18" y="22"/>
                  </a:cxn>
                  <a:cxn ang="0">
                    <a:pos x="80" y="22"/>
                  </a:cxn>
                  <a:cxn ang="0">
                    <a:pos x="81" y="22"/>
                  </a:cxn>
                  <a:cxn ang="0">
                    <a:pos x="81" y="21"/>
                  </a:cxn>
                  <a:cxn ang="0">
                    <a:pos x="82" y="21"/>
                  </a:cxn>
                  <a:cxn ang="0">
                    <a:pos x="82" y="20"/>
                  </a:cxn>
                  <a:cxn ang="0">
                    <a:pos x="18" y="20"/>
                  </a:cxn>
                  <a:cxn ang="0">
                    <a:pos x="18" y="12"/>
                  </a:cxn>
                  <a:cxn ang="0">
                    <a:pos x="92" y="12"/>
                  </a:cxn>
                  <a:cxn ang="0">
                    <a:pos x="94" y="11"/>
                  </a:cxn>
                  <a:cxn ang="0">
                    <a:pos x="95" y="9"/>
                  </a:cxn>
                  <a:cxn ang="0">
                    <a:pos x="97" y="7"/>
                  </a:cxn>
                  <a:cxn ang="0">
                    <a:pos x="99" y="6"/>
                  </a:cxn>
                  <a:cxn ang="0">
                    <a:pos x="100" y="4"/>
                  </a:cxn>
                  <a:cxn ang="0">
                    <a:pos x="102" y="3"/>
                  </a:cxn>
                  <a:cxn ang="0">
                    <a:pos x="103" y="1"/>
                  </a:cxn>
                  <a:cxn ang="0">
                    <a:pos x="105" y="0"/>
                  </a:cxn>
                  <a:cxn ang="0">
                    <a:pos x="22" y="0"/>
                  </a:cxn>
                  <a:cxn ang="0">
                    <a:pos x="20" y="3"/>
                  </a:cxn>
                  <a:cxn ang="0">
                    <a:pos x="17" y="6"/>
                  </a:cxn>
                  <a:cxn ang="0">
                    <a:pos x="15" y="9"/>
                  </a:cxn>
                  <a:cxn ang="0">
                    <a:pos x="12" y="12"/>
                  </a:cxn>
                  <a:cxn ang="0">
                    <a:pos x="9" y="16"/>
                  </a:cxn>
                  <a:cxn ang="0">
                    <a:pos x="6" y="19"/>
                  </a:cxn>
                  <a:cxn ang="0">
                    <a:pos x="3" y="22"/>
                  </a:cxn>
                  <a:cxn ang="0">
                    <a:pos x="0" y="25"/>
                  </a:cxn>
                  <a:cxn ang="0">
                    <a:pos x="0" y="60"/>
                  </a:cxn>
                  <a:cxn ang="0">
                    <a:pos x="20" y="60"/>
                  </a:cxn>
                  <a:cxn ang="0">
                    <a:pos x="26" y="57"/>
                  </a:cxn>
                  <a:cxn ang="0">
                    <a:pos x="32" y="54"/>
                  </a:cxn>
                  <a:cxn ang="0">
                    <a:pos x="38" y="51"/>
                  </a:cxn>
                  <a:cxn ang="0">
                    <a:pos x="44" y="47"/>
                  </a:cxn>
                  <a:cxn ang="0">
                    <a:pos x="50" y="43"/>
                  </a:cxn>
                  <a:cxn ang="0">
                    <a:pos x="56" y="39"/>
                  </a:cxn>
                  <a:cxn ang="0">
                    <a:pos x="63" y="35"/>
                  </a:cxn>
                  <a:cxn ang="0">
                    <a:pos x="69" y="31"/>
                  </a:cxn>
                  <a:cxn ang="0">
                    <a:pos x="18" y="31"/>
                  </a:cxn>
                </a:cxnLst>
                <a:rect l="0" t="0" r="r" b="b"/>
                <a:pathLst>
                  <a:path w="105" h="60">
                    <a:moveTo>
                      <a:pt x="18" y="31"/>
                    </a:moveTo>
                    <a:lnTo>
                      <a:pt x="18" y="22"/>
                    </a:lnTo>
                    <a:lnTo>
                      <a:pt x="80" y="22"/>
                    </a:lnTo>
                    <a:lnTo>
                      <a:pt x="81" y="22"/>
                    </a:lnTo>
                    <a:lnTo>
                      <a:pt x="81" y="21"/>
                    </a:lnTo>
                    <a:lnTo>
                      <a:pt x="82" y="21"/>
                    </a:lnTo>
                    <a:lnTo>
                      <a:pt x="82" y="20"/>
                    </a:lnTo>
                    <a:lnTo>
                      <a:pt x="18" y="20"/>
                    </a:lnTo>
                    <a:lnTo>
                      <a:pt x="18" y="12"/>
                    </a:lnTo>
                    <a:lnTo>
                      <a:pt x="92" y="12"/>
                    </a:lnTo>
                    <a:lnTo>
                      <a:pt x="94" y="11"/>
                    </a:lnTo>
                    <a:lnTo>
                      <a:pt x="95" y="9"/>
                    </a:lnTo>
                    <a:lnTo>
                      <a:pt x="97" y="7"/>
                    </a:lnTo>
                    <a:lnTo>
                      <a:pt x="99" y="6"/>
                    </a:lnTo>
                    <a:lnTo>
                      <a:pt x="100" y="4"/>
                    </a:lnTo>
                    <a:lnTo>
                      <a:pt x="102" y="3"/>
                    </a:lnTo>
                    <a:lnTo>
                      <a:pt x="103" y="1"/>
                    </a:lnTo>
                    <a:lnTo>
                      <a:pt x="105" y="0"/>
                    </a:lnTo>
                    <a:lnTo>
                      <a:pt x="22" y="0"/>
                    </a:lnTo>
                    <a:lnTo>
                      <a:pt x="20" y="3"/>
                    </a:lnTo>
                    <a:lnTo>
                      <a:pt x="17" y="6"/>
                    </a:lnTo>
                    <a:lnTo>
                      <a:pt x="15" y="9"/>
                    </a:lnTo>
                    <a:lnTo>
                      <a:pt x="12" y="12"/>
                    </a:lnTo>
                    <a:lnTo>
                      <a:pt x="9" y="16"/>
                    </a:lnTo>
                    <a:lnTo>
                      <a:pt x="6" y="19"/>
                    </a:lnTo>
                    <a:lnTo>
                      <a:pt x="3" y="22"/>
                    </a:lnTo>
                    <a:lnTo>
                      <a:pt x="0" y="25"/>
                    </a:lnTo>
                    <a:lnTo>
                      <a:pt x="0" y="60"/>
                    </a:lnTo>
                    <a:lnTo>
                      <a:pt x="20" y="60"/>
                    </a:lnTo>
                    <a:lnTo>
                      <a:pt x="26" y="57"/>
                    </a:lnTo>
                    <a:lnTo>
                      <a:pt x="32" y="54"/>
                    </a:lnTo>
                    <a:lnTo>
                      <a:pt x="38" y="51"/>
                    </a:lnTo>
                    <a:lnTo>
                      <a:pt x="44" y="47"/>
                    </a:lnTo>
                    <a:lnTo>
                      <a:pt x="50" y="43"/>
                    </a:lnTo>
                    <a:lnTo>
                      <a:pt x="56" y="39"/>
                    </a:lnTo>
                    <a:lnTo>
                      <a:pt x="63" y="35"/>
                    </a:lnTo>
                    <a:lnTo>
                      <a:pt x="69" y="31"/>
                    </a:lnTo>
                    <a:lnTo>
                      <a:pt x="18" y="31"/>
                    </a:lnTo>
                    <a:close/>
                  </a:path>
                </a:pathLst>
              </a:custGeom>
              <a:solidFill>
                <a:srgbClr val="E5FFFF"/>
              </a:solidFill>
              <a:ln w="9525">
                <a:noFill/>
                <a:round/>
                <a:headEnd/>
                <a:tailEnd/>
              </a:ln>
            </p:spPr>
            <p:txBody>
              <a:bodyPr/>
              <a:lstStyle/>
              <a:p>
                <a:endParaRPr lang="en-US"/>
              </a:p>
            </p:txBody>
          </p:sp>
          <p:sp>
            <p:nvSpPr>
              <p:cNvPr id="60436" name="Freeform 20"/>
              <p:cNvSpPr>
                <a:spLocks/>
              </p:cNvSpPr>
              <p:nvPr/>
            </p:nvSpPr>
            <p:spPr bwMode="auto">
              <a:xfrm>
                <a:off x="1158" y="1957"/>
                <a:ext cx="52" cy="133"/>
              </a:xfrm>
              <a:custGeom>
                <a:avLst/>
                <a:gdLst/>
                <a:ahLst/>
                <a:cxnLst>
                  <a:cxn ang="0">
                    <a:pos x="18" y="108"/>
                  </a:cxn>
                  <a:cxn ang="0">
                    <a:pos x="18" y="99"/>
                  </a:cxn>
                  <a:cxn ang="0">
                    <a:pos x="28" y="99"/>
                  </a:cxn>
                  <a:cxn ang="0">
                    <a:pos x="28" y="99"/>
                  </a:cxn>
                  <a:cxn ang="0">
                    <a:pos x="28" y="98"/>
                  </a:cxn>
                  <a:cxn ang="0">
                    <a:pos x="29" y="98"/>
                  </a:cxn>
                  <a:cxn ang="0">
                    <a:pos x="29" y="97"/>
                  </a:cxn>
                  <a:cxn ang="0">
                    <a:pos x="18" y="97"/>
                  </a:cxn>
                  <a:cxn ang="0">
                    <a:pos x="18" y="89"/>
                  </a:cxn>
                  <a:cxn ang="0">
                    <a:pos x="34" y="89"/>
                  </a:cxn>
                  <a:cxn ang="0">
                    <a:pos x="36" y="86"/>
                  </a:cxn>
                  <a:cxn ang="0">
                    <a:pos x="37" y="83"/>
                  </a:cxn>
                  <a:cxn ang="0">
                    <a:pos x="39" y="80"/>
                  </a:cxn>
                  <a:cxn ang="0">
                    <a:pos x="40" y="77"/>
                  </a:cxn>
                  <a:cxn ang="0">
                    <a:pos x="18" y="77"/>
                  </a:cxn>
                  <a:cxn ang="0">
                    <a:pos x="18" y="68"/>
                  </a:cxn>
                  <a:cxn ang="0">
                    <a:pos x="43" y="68"/>
                  </a:cxn>
                  <a:cxn ang="0">
                    <a:pos x="44" y="68"/>
                  </a:cxn>
                  <a:cxn ang="0">
                    <a:pos x="44" y="67"/>
                  </a:cxn>
                  <a:cxn ang="0">
                    <a:pos x="44" y="67"/>
                  </a:cxn>
                  <a:cxn ang="0">
                    <a:pos x="44" y="66"/>
                  </a:cxn>
                  <a:cxn ang="0">
                    <a:pos x="18" y="66"/>
                  </a:cxn>
                  <a:cxn ang="0">
                    <a:pos x="18" y="58"/>
                  </a:cxn>
                  <a:cxn ang="0">
                    <a:pos x="47" y="58"/>
                  </a:cxn>
                  <a:cxn ang="0">
                    <a:pos x="48" y="55"/>
                  </a:cxn>
                  <a:cxn ang="0">
                    <a:pos x="48" y="52"/>
                  </a:cxn>
                  <a:cxn ang="0">
                    <a:pos x="49" y="49"/>
                  </a:cxn>
                  <a:cxn ang="0">
                    <a:pos x="50" y="46"/>
                  </a:cxn>
                  <a:cxn ang="0">
                    <a:pos x="18" y="46"/>
                  </a:cxn>
                  <a:cxn ang="0">
                    <a:pos x="18" y="38"/>
                  </a:cxn>
                  <a:cxn ang="0">
                    <a:pos x="51" y="38"/>
                  </a:cxn>
                  <a:cxn ang="0">
                    <a:pos x="51" y="37"/>
                  </a:cxn>
                  <a:cxn ang="0">
                    <a:pos x="51" y="37"/>
                  </a:cxn>
                  <a:cxn ang="0">
                    <a:pos x="51" y="36"/>
                  </a:cxn>
                  <a:cxn ang="0">
                    <a:pos x="51" y="36"/>
                  </a:cxn>
                  <a:cxn ang="0">
                    <a:pos x="18" y="36"/>
                  </a:cxn>
                  <a:cxn ang="0">
                    <a:pos x="18" y="27"/>
                  </a:cxn>
                  <a:cxn ang="0">
                    <a:pos x="52" y="27"/>
                  </a:cxn>
                  <a:cxn ang="0">
                    <a:pos x="52" y="18"/>
                  </a:cxn>
                  <a:cxn ang="0">
                    <a:pos x="52" y="11"/>
                  </a:cxn>
                  <a:cxn ang="0">
                    <a:pos x="52" y="5"/>
                  </a:cxn>
                  <a:cxn ang="0">
                    <a:pos x="51" y="0"/>
                  </a:cxn>
                  <a:cxn ang="0">
                    <a:pos x="0" y="0"/>
                  </a:cxn>
                  <a:cxn ang="0">
                    <a:pos x="0" y="133"/>
                  </a:cxn>
                  <a:cxn ang="0">
                    <a:pos x="3" y="130"/>
                  </a:cxn>
                  <a:cxn ang="0">
                    <a:pos x="6" y="127"/>
                  </a:cxn>
                  <a:cxn ang="0">
                    <a:pos x="9" y="124"/>
                  </a:cxn>
                  <a:cxn ang="0">
                    <a:pos x="12" y="120"/>
                  </a:cxn>
                  <a:cxn ang="0">
                    <a:pos x="15" y="117"/>
                  </a:cxn>
                  <a:cxn ang="0">
                    <a:pos x="17" y="114"/>
                  </a:cxn>
                  <a:cxn ang="0">
                    <a:pos x="20" y="111"/>
                  </a:cxn>
                  <a:cxn ang="0">
                    <a:pos x="22" y="108"/>
                  </a:cxn>
                  <a:cxn ang="0">
                    <a:pos x="18" y="108"/>
                  </a:cxn>
                </a:cxnLst>
                <a:rect l="0" t="0" r="r" b="b"/>
                <a:pathLst>
                  <a:path w="52" h="133">
                    <a:moveTo>
                      <a:pt x="18" y="108"/>
                    </a:moveTo>
                    <a:lnTo>
                      <a:pt x="18" y="99"/>
                    </a:lnTo>
                    <a:lnTo>
                      <a:pt x="28" y="99"/>
                    </a:lnTo>
                    <a:lnTo>
                      <a:pt x="28" y="99"/>
                    </a:lnTo>
                    <a:lnTo>
                      <a:pt x="28" y="98"/>
                    </a:lnTo>
                    <a:lnTo>
                      <a:pt x="29" y="98"/>
                    </a:lnTo>
                    <a:lnTo>
                      <a:pt x="29" y="97"/>
                    </a:lnTo>
                    <a:lnTo>
                      <a:pt x="18" y="97"/>
                    </a:lnTo>
                    <a:lnTo>
                      <a:pt x="18" y="89"/>
                    </a:lnTo>
                    <a:lnTo>
                      <a:pt x="34" y="89"/>
                    </a:lnTo>
                    <a:lnTo>
                      <a:pt x="36" y="86"/>
                    </a:lnTo>
                    <a:lnTo>
                      <a:pt x="37" y="83"/>
                    </a:lnTo>
                    <a:lnTo>
                      <a:pt x="39" y="80"/>
                    </a:lnTo>
                    <a:lnTo>
                      <a:pt x="40" y="77"/>
                    </a:lnTo>
                    <a:lnTo>
                      <a:pt x="18" y="77"/>
                    </a:lnTo>
                    <a:lnTo>
                      <a:pt x="18" y="68"/>
                    </a:lnTo>
                    <a:lnTo>
                      <a:pt x="43" y="68"/>
                    </a:lnTo>
                    <a:lnTo>
                      <a:pt x="44" y="68"/>
                    </a:lnTo>
                    <a:lnTo>
                      <a:pt x="44" y="67"/>
                    </a:lnTo>
                    <a:lnTo>
                      <a:pt x="44" y="67"/>
                    </a:lnTo>
                    <a:lnTo>
                      <a:pt x="44" y="66"/>
                    </a:lnTo>
                    <a:lnTo>
                      <a:pt x="18" y="66"/>
                    </a:lnTo>
                    <a:lnTo>
                      <a:pt x="18" y="58"/>
                    </a:lnTo>
                    <a:lnTo>
                      <a:pt x="47" y="58"/>
                    </a:lnTo>
                    <a:lnTo>
                      <a:pt x="48" y="55"/>
                    </a:lnTo>
                    <a:lnTo>
                      <a:pt x="48" y="52"/>
                    </a:lnTo>
                    <a:lnTo>
                      <a:pt x="49" y="49"/>
                    </a:lnTo>
                    <a:lnTo>
                      <a:pt x="50" y="46"/>
                    </a:lnTo>
                    <a:lnTo>
                      <a:pt x="18" y="46"/>
                    </a:lnTo>
                    <a:lnTo>
                      <a:pt x="18" y="38"/>
                    </a:lnTo>
                    <a:lnTo>
                      <a:pt x="51" y="38"/>
                    </a:lnTo>
                    <a:lnTo>
                      <a:pt x="51" y="37"/>
                    </a:lnTo>
                    <a:lnTo>
                      <a:pt x="51" y="37"/>
                    </a:lnTo>
                    <a:lnTo>
                      <a:pt x="51" y="36"/>
                    </a:lnTo>
                    <a:lnTo>
                      <a:pt x="51" y="36"/>
                    </a:lnTo>
                    <a:lnTo>
                      <a:pt x="18" y="36"/>
                    </a:lnTo>
                    <a:lnTo>
                      <a:pt x="18" y="27"/>
                    </a:lnTo>
                    <a:lnTo>
                      <a:pt x="52" y="27"/>
                    </a:lnTo>
                    <a:lnTo>
                      <a:pt x="52" y="18"/>
                    </a:lnTo>
                    <a:lnTo>
                      <a:pt x="52" y="11"/>
                    </a:lnTo>
                    <a:lnTo>
                      <a:pt x="52" y="5"/>
                    </a:lnTo>
                    <a:lnTo>
                      <a:pt x="51" y="0"/>
                    </a:lnTo>
                    <a:lnTo>
                      <a:pt x="0" y="0"/>
                    </a:lnTo>
                    <a:lnTo>
                      <a:pt x="0" y="133"/>
                    </a:lnTo>
                    <a:lnTo>
                      <a:pt x="3" y="130"/>
                    </a:lnTo>
                    <a:lnTo>
                      <a:pt x="6" y="127"/>
                    </a:lnTo>
                    <a:lnTo>
                      <a:pt x="9" y="124"/>
                    </a:lnTo>
                    <a:lnTo>
                      <a:pt x="12" y="120"/>
                    </a:lnTo>
                    <a:lnTo>
                      <a:pt x="15" y="117"/>
                    </a:lnTo>
                    <a:lnTo>
                      <a:pt x="17" y="114"/>
                    </a:lnTo>
                    <a:lnTo>
                      <a:pt x="20" y="111"/>
                    </a:lnTo>
                    <a:lnTo>
                      <a:pt x="22" y="108"/>
                    </a:lnTo>
                    <a:lnTo>
                      <a:pt x="18" y="108"/>
                    </a:lnTo>
                    <a:close/>
                  </a:path>
                </a:pathLst>
              </a:custGeom>
              <a:solidFill>
                <a:srgbClr val="BFFFFF"/>
              </a:solidFill>
              <a:ln w="9525">
                <a:noFill/>
                <a:round/>
                <a:headEnd/>
                <a:tailEnd/>
              </a:ln>
            </p:spPr>
            <p:txBody>
              <a:bodyPr/>
              <a:lstStyle/>
              <a:p>
                <a:endParaRPr lang="en-US"/>
              </a:p>
            </p:txBody>
          </p:sp>
          <p:sp>
            <p:nvSpPr>
              <p:cNvPr id="60437" name="Freeform 21"/>
              <p:cNvSpPr>
                <a:spLocks/>
              </p:cNvSpPr>
              <p:nvPr/>
            </p:nvSpPr>
            <p:spPr bwMode="auto">
              <a:xfrm>
                <a:off x="1205" y="1957"/>
                <a:ext cx="97" cy="58"/>
              </a:xfrm>
              <a:custGeom>
                <a:avLst/>
                <a:gdLst/>
                <a:ahLst/>
                <a:cxnLst>
                  <a:cxn ang="0">
                    <a:pos x="5" y="27"/>
                  </a:cxn>
                  <a:cxn ang="0">
                    <a:pos x="40" y="27"/>
                  </a:cxn>
                  <a:cxn ang="0">
                    <a:pos x="40" y="36"/>
                  </a:cxn>
                  <a:cxn ang="0">
                    <a:pos x="4" y="36"/>
                  </a:cxn>
                  <a:cxn ang="0">
                    <a:pos x="4" y="36"/>
                  </a:cxn>
                  <a:cxn ang="0">
                    <a:pos x="4" y="37"/>
                  </a:cxn>
                  <a:cxn ang="0">
                    <a:pos x="4" y="37"/>
                  </a:cxn>
                  <a:cxn ang="0">
                    <a:pos x="4" y="38"/>
                  </a:cxn>
                  <a:cxn ang="0">
                    <a:pos x="70" y="38"/>
                  </a:cxn>
                  <a:cxn ang="0">
                    <a:pos x="70" y="46"/>
                  </a:cxn>
                  <a:cxn ang="0">
                    <a:pos x="3" y="46"/>
                  </a:cxn>
                  <a:cxn ang="0">
                    <a:pos x="2" y="49"/>
                  </a:cxn>
                  <a:cxn ang="0">
                    <a:pos x="1" y="52"/>
                  </a:cxn>
                  <a:cxn ang="0">
                    <a:pos x="1" y="55"/>
                  </a:cxn>
                  <a:cxn ang="0">
                    <a:pos x="0" y="58"/>
                  </a:cxn>
                  <a:cxn ang="0">
                    <a:pos x="90" y="58"/>
                  </a:cxn>
                  <a:cxn ang="0">
                    <a:pos x="94" y="44"/>
                  </a:cxn>
                  <a:cxn ang="0">
                    <a:pos x="97" y="30"/>
                  </a:cxn>
                  <a:cxn ang="0">
                    <a:pos x="97" y="16"/>
                  </a:cxn>
                  <a:cxn ang="0">
                    <a:pos x="96" y="0"/>
                  </a:cxn>
                  <a:cxn ang="0">
                    <a:pos x="4" y="0"/>
                  </a:cxn>
                  <a:cxn ang="0">
                    <a:pos x="5" y="5"/>
                  </a:cxn>
                  <a:cxn ang="0">
                    <a:pos x="5" y="11"/>
                  </a:cxn>
                  <a:cxn ang="0">
                    <a:pos x="5" y="18"/>
                  </a:cxn>
                  <a:cxn ang="0">
                    <a:pos x="5" y="27"/>
                  </a:cxn>
                </a:cxnLst>
                <a:rect l="0" t="0" r="r" b="b"/>
                <a:pathLst>
                  <a:path w="97" h="58">
                    <a:moveTo>
                      <a:pt x="5" y="27"/>
                    </a:moveTo>
                    <a:lnTo>
                      <a:pt x="40" y="27"/>
                    </a:lnTo>
                    <a:lnTo>
                      <a:pt x="40" y="36"/>
                    </a:lnTo>
                    <a:lnTo>
                      <a:pt x="4" y="36"/>
                    </a:lnTo>
                    <a:lnTo>
                      <a:pt x="4" y="36"/>
                    </a:lnTo>
                    <a:lnTo>
                      <a:pt x="4" y="37"/>
                    </a:lnTo>
                    <a:lnTo>
                      <a:pt x="4" y="37"/>
                    </a:lnTo>
                    <a:lnTo>
                      <a:pt x="4" y="38"/>
                    </a:lnTo>
                    <a:lnTo>
                      <a:pt x="70" y="38"/>
                    </a:lnTo>
                    <a:lnTo>
                      <a:pt x="70" y="46"/>
                    </a:lnTo>
                    <a:lnTo>
                      <a:pt x="3" y="46"/>
                    </a:lnTo>
                    <a:lnTo>
                      <a:pt x="2" y="49"/>
                    </a:lnTo>
                    <a:lnTo>
                      <a:pt x="1" y="52"/>
                    </a:lnTo>
                    <a:lnTo>
                      <a:pt x="1" y="55"/>
                    </a:lnTo>
                    <a:lnTo>
                      <a:pt x="0" y="58"/>
                    </a:lnTo>
                    <a:lnTo>
                      <a:pt x="90" y="58"/>
                    </a:lnTo>
                    <a:lnTo>
                      <a:pt x="94" y="44"/>
                    </a:lnTo>
                    <a:lnTo>
                      <a:pt x="97" y="30"/>
                    </a:lnTo>
                    <a:lnTo>
                      <a:pt x="97" y="16"/>
                    </a:lnTo>
                    <a:lnTo>
                      <a:pt x="96" y="0"/>
                    </a:lnTo>
                    <a:lnTo>
                      <a:pt x="4" y="0"/>
                    </a:lnTo>
                    <a:lnTo>
                      <a:pt x="5" y="5"/>
                    </a:lnTo>
                    <a:lnTo>
                      <a:pt x="5" y="11"/>
                    </a:lnTo>
                    <a:lnTo>
                      <a:pt x="5" y="18"/>
                    </a:lnTo>
                    <a:lnTo>
                      <a:pt x="5" y="27"/>
                    </a:lnTo>
                    <a:close/>
                  </a:path>
                </a:pathLst>
              </a:custGeom>
              <a:solidFill>
                <a:srgbClr val="E5FFFF"/>
              </a:solidFill>
              <a:ln w="9525">
                <a:noFill/>
                <a:round/>
                <a:headEnd/>
                <a:tailEnd/>
              </a:ln>
            </p:spPr>
            <p:txBody>
              <a:bodyPr/>
              <a:lstStyle/>
              <a:p>
                <a:endParaRPr lang="en-US"/>
              </a:p>
            </p:txBody>
          </p:sp>
          <p:sp>
            <p:nvSpPr>
              <p:cNvPr id="60438" name="Freeform 22"/>
              <p:cNvSpPr>
                <a:spLocks/>
              </p:cNvSpPr>
              <p:nvPr/>
            </p:nvSpPr>
            <p:spPr bwMode="auto">
              <a:xfrm>
                <a:off x="1201" y="2023"/>
                <a:ext cx="90" cy="2"/>
              </a:xfrm>
              <a:custGeom>
                <a:avLst/>
                <a:gdLst/>
                <a:ahLst/>
                <a:cxnLst>
                  <a:cxn ang="0">
                    <a:pos x="0" y="2"/>
                  </a:cxn>
                  <a:cxn ang="0">
                    <a:pos x="89" y="2"/>
                  </a:cxn>
                  <a:cxn ang="0">
                    <a:pos x="90" y="2"/>
                  </a:cxn>
                  <a:cxn ang="0">
                    <a:pos x="90" y="1"/>
                  </a:cxn>
                  <a:cxn ang="0">
                    <a:pos x="90" y="1"/>
                  </a:cxn>
                  <a:cxn ang="0">
                    <a:pos x="90" y="0"/>
                  </a:cxn>
                  <a:cxn ang="0">
                    <a:pos x="1" y="0"/>
                  </a:cxn>
                  <a:cxn ang="0">
                    <a:pos x="1" y="1"/>
                  </a:cxn>
                  <a:cxn ang="0">
                    <a:pos x="1" y="1"/>
                  </a:cxn>
                  <a:cxn ang="0">
                    <a:pos x="1" y="2"/>
                  </a:cxn>
                  <a:cxn ang="0">
                    <a:pos x="0" y="2"/>
                  </a:cxn>
                </a:cxnLst>
                <a:rect l="0" t="0" r="r" b="b"/>
                <a:pathLst>
                  <a:path w="90" h="2">
                    <a:moveTo>
                      <a:pt x="0" y="2"/>
                    </a:moveTo>
                    <a:lnTo>
                      <a:pt x="89" y="2"/>
                    </a:lnTo>
                    <a:lnTo>
                      <a:pt x="90" y="2"/>
                    </a:lnTo>
                    <a:lnTo>
                      <a:pt x="90" y="1"/>
                    </a:lnTo>
                    <a:lnTo>
                      <a:pt x="90" y="1"/>
                    </a:lnTo>
                    <a:lnTo>
                      <a:pt x="90" y="0"/>
                    </a:lnTo>
                    <a:lnTo>
                      <a:pt x="1" y="0"/>
                    </a:lnTo>
                    <a:lnTo>
                      <a:pt x="1" y="1"/>
                    </a:lnTo>
                    <a:lnTo>
                      <a:pt x="1" y="1"/>
                    </a:lnTo>
                    <a:lnTo>
                      <a:pt x="1" y="2"/>
                    </a:lnTo>
                    <a:lnTo>
                      <a:pt x="0" y="2"/>
                    </a:lnTo>
                    <a:close/>
                  </a:path>
                </a:pathLst>
              </a:custGeom>
              <a:solidFill>
                <a:srgbClr val="E5FFFF"/>
              </a:solidFill>
              <a:ln w="9525">
                <a:noFill/>
                <a:round/>
                <a:headEnd/>
                <a:tailEnd/>
              </a:ln>
            </p:spPr>
            <p:txBody>
              <a:bodyPr/>
              <a:lstStyle/>
              <a:p>
                <a:endParaRPr lang="en-US"/>
              </a:p>
            </p:txBody>
          </p:sp>
          <p:sp>
            <p:nvSpPr>
              <p:cNvPr id="60439" name="Freeform 23"/>
              <p:cNvSpPr>
                <a:spLocks/>
              </p:cNvSpPr>
              <p:nvPr/>
            </p:nvSpPr>
            <p:spPr bwMode="auto">
              <a:xfrm>
                <a:off x="1186" y="2034"/>
                <a:ext cx="100" cy="22"/>
              </a:xfrm>
              <a:custGeom>
                <a:avLst/>
                <a:gdLst/>
                <a:ahLst/>
                <a:cxnLst>
                  <a:cxn ang="0">
                    <a:pos x="6" y="12"/>
                  </a:cxn>
                  <a:cxn ang="0">
                    <a:pos x="35" y="12"/>
                  </a:cxn>
                  <a:cxn ang="0">
                    <a:pos x="35" y="20"/>
                  </a:cxn>
                  <a:cxn ang="0">
                    <a:pos x="1" y="20"/>
                  </a:cxn>
                  <a:cxn ang="0">
                    <a:pos x="1" y="21"/>
                  </a:cxn>
                  <a:cxn ang="0">
                    <a:pos x="0" y="21"/>
                  </a:cxn>
                  <a:cxn ang="0">
                    <a:pos x="0" y="22"/>
                  </a:cxn>
                  <a:cxn ang="0">
                    <a:pos x="0" y="22"/>
                  </a:cxn>
                  <a:cxn ang="0">
                    <a:pos x="84" y="22"/>
                  </a:cxn>
                  <a:cxn ang="0">
                    <a:pos x="86" y="20"/>
                  </a:cxn>
                  <a:cxn ang="0">
                    <a:pos x="88" y="17"/>
                  </a:cxn>
                  <a:cxn ang="0">
                    <a:pos x="90" y="14"/>
                  </a:cxn>
                  <a:cxn ang="0">
                    <a:pos x="92" y="12"/>
                  </a:cxn>
                  <a:cxn ang="0">
                    <a:pos x="94" y="9"/>
                  </a:cxn>
                  <a:cxn ang="0">
                    <a:pos x="96" y="6"/>
                  </a:cxn>
                  <a:cxn ang="0">
                    <a:pos x="98" y="3"/>
                  </a:cxn>
                  <a:cxn ang="0">
                    <a:pos x="100" y="0"/>
                  </a:cxn>
                  <a:cxn ang="0">
                    <a:pos x="12" y="0"/>
                  </a:cxn>
                  <a:cxn ang="0">
                    <a:pos x="11" y="3"/>
                  </a:cxn>
                  <a:cxn ang="0">
                    <a:pos x="9" y="6"/>
                  </a:cxn>
                  <a:cxn ang="0">
                    <a:pos x="8" y="9"/>
                  </a:cxn>
                  <a:cxn ang="0">
                    <a:pos x="6" y="12"/>
                  </a:cxn>
                </a:cxnLst>
                <a:rect l="0" t="0" r="r" b="b"/>
                <a:pathLst>
                  <a:path w="100" h="22">
                    <a:moveTo>
                      <a:pt x="6" y="12"/>
                    </a:moveTo>
                    <a:lnTo>
                      <a:pt x="35" y="12"/>
                    </a:lnTo>
                    <a:lnTo>
                      <a:pt x="35" y="20"/>
                    </a:lnTo>
                    <a:lnTo>
                      <a:pt x="1" y="20"/>
                    </a:lnTo>
                    <a:lnTo>
                      <a:pt x="1" y="21"/>
                    </a:lnTo>
                    <a:lnTo>
                      <a:pt x="0" y="21"/>
                    </a:lnTo>
                    <a:lnTo>
                      <a:pt x="0" y="22"/>
                    </a:lnTo>
                    <a:lnTo>
                      <a:pt x="0" y="22"/>
                    </a:lnTo>
                    <a:lnTo>
                      <a:pt x="84" y="22"/>
                    </a:lnTo>
                    <a:lnTo>
                      <a:pt x="86" y="20"/>
                    </a:lnTo>
                    <a:lnTo>
                      <a:pt x="88" y="17"/>
                    </a:lnTo>
                    <a:lnTo>
                      <a:pt x="90" y="14"/>
                    </a:lnTo>
                    <a:lnTo>
                      <a:pt x="92" y="12"/>
                    </a:lnTo>
                    <a:lnTo>
                      <a:pt x="94" y="9"/>
                    </a:lnTo>
                    <a:lnTo>
                      <a:pt x="96" y="6"/>
                    </a:lnTo>
                    <a:lnTo>
                      <a:pt x="98" y="3"/>
                    </a:lnTo>
                    <a:lnTo>
                      <a:pt x="100" y="0"/>
                    </a:lnTo>
                    <a:lnTo>
                      <a:pt x="12" y="0"/>
                    </a:lnTo>
                    <a:lnTo>
                      <a:pt x="11" y="3"/>
                    </a:lnTo>
                    <a:lnTo>
                      <a:pt x="9" y="6"/>
                    </a:lnTo>
                    <a:lnTo>
                      <a:pt x="8" y="9"/>
                    </a:lnTo>
                    <a:lnTo>
                      <a:pt x="6" y="12"/>
                    </a:lnTo>
                    <a:close/>
                  </a:path>
                </a:pathLst>
              </a:custGeom>
              <a:solidFill>
                <a:srgbClr val="E5FFFF"/>
              </a:solidFill>
              <a:ln w="9525">
                <a:noFill/>
                <a:round/>
                <a:headEnd/>
                <a:tailEnd/>
              </a:ln>
            </p:spPr>
            <p:txBody>
              <a:bodyPr/>
              <a:lstStyle/>
              <a:p>
                <a:endParaRPr lang="en-US"/>
              </a:p>
            </p:txBody>
          </p:sp>
          <p:sp>
            <p:nvSpPr>
              <p:cNvPr id="60440" name="Freeform 24"/>
              <p:cNvSpPr>
                <a:spLocks/>
              </p:cNvSpPr>
              <p:nvPr/>
            </p:nvSpPr>
            <p:spPr bwMode="auto">
              <a:xfrm>
                <a:off x="1120" y="1930"/>
                <a:ext cx="286" cy="226"/>
              </a:xfrm>
              <a:custGeom>
                <a:avLst/>
                <a:gdLst/>
                <a:ahLst/>
                <a:cxnLst>
                  <a:cxn ang="0">
                    <a:pos x="0" y="0"/>
                  </a:cxn>
                  <a:cxn ang="0">
                    <a:pos x="286" y="0"/>
                  </a:cxn>
                  <a:cxn ang="0">
                    <a:pos x="286" y="226"/>
                  </a:cxn>
                  <a:cxn ang="0">
                    <a:pos x="264" y="226"/>
                  </a:cxn>
                  <a:cxn ang="0">
                    <a:pos x="264" y="18"/>
                  </a:cxn>
                  <a:cxn ang="0">
                    <a:pos x="0" y="18"/>
                  </a:cxn>
                  <a:cxn ang="0">
                    <a:pos x="0" y="0"/>
                  </a:cxn>
                </a:cxnLst>
                <a:rect l="0" t="0" r="r" b="b"/>
                <a:pathLst>
                  <a:path w="286" h="226">
                    <a:moveTo>
                      <a:pt x="0" y="0"/>
                    </a:moveTo>
                    <a:lnTo>
                      <a:pt x="286" y="0"/>
                    </a:lnTo>
                    <a:lnTo>
                      <a:pt x="286" y="226"/>
                    </a:lnTo>
                    <a:lnTo>
                      <a:pt x="264" y="226"/>
                    </a:lnTo>
                    <a:lnTo>
                      <a:pt x="264" y="18"/>
                    </a:lnTo>
                    <a:lnTo>
                      <a:pt x="0" y="18"/>
                    </a:lnTo>
                    <a:lnTo>
                      <a:pt x="0" y="0"/>
                    </a:lnTo>
                    <a:close/>
                  </a:path>
                </a:pathLst>
              </a:custGeom>
              <a:solidFill>
                <a:srgbClr val="FFFFFF"/>
              </a:solidFill>
              <a:ln w="9525">
                <a:noFill/>
                <a:round/>
                <a:headEnd/>
                <a:tailEnd/>
              </a:ln>
            </p:spPr>
            <p:txBody>
              <a:bodyPr/>
              <a:lstStyle/>
              <a:p>
                <a:endParaRPr lang="en-US"/>
              </a:p>
            </p:txBody>
          </p:sp>
          <p:sp>
            <p:nvSpPr>
              <p:cNvPr id="60441" name="Freeform 25"/>
              <p:cNvSpPr>
                <a:spLocks/>
              </p:cNvSpPr>
              <p:nvPr/>
            </p:nvSpPr>
            <p:spPr bwMode="auto">
              <a:xfrm>
                <a:off x="1120" y="1931"/>
                <a:ext cx="277" cy="225"/>
              </a:xfrm>
              <a:custGeom>
                <a:avLst/>
                <a:gdLst/>
                <a:ahLst/>
                <a:cxnLst>
                  <a:cxn ang="0">
                    <a:pos x="0" y="0"/>
                  </a:cxn>
                  <a:cxn ang="0">
                    <a:pos x="0" y="225"/>
                  </a:cxn>
                  <a:cxn ang="0">
                    <a:pos x="277" y="225"/>
                  </a:cxn>
                  <a:cxn ang="0">
                    <a:pos x="277" y="204"/>
                  </a:cxn>
                  <a:cxn ang="0">
                    <a:pos x="23" y="204"/>
                  </a:cxn>
                  <a:cxn ang="0">
                    <a:pos x="23" y="0"/>
                  </a:cxn>
                  <a:cxn ang="0">
                    <a:pos x="0" y="0"/>
                  </a:cxn>
                </a:cxnLst>
                <a:rect l="0" t="0" r="r" b="b"/>
                <a:pathLst>
                  <a:path w="277" h="225">
                    <a:moveTo>
                      <a:pt x="0" y="0"/>
                    </a:moveTo>
                    <a:lnTo>
                      <a:pt x="0" y="225"/>
                    </a:lnTo>
                    <a:lnTo>
                      <a:pt x="277" y="225"/>
                    </a:lnTo>
                    <a:lnTo>
                      <a:pt x="277" y="204"/>
                    </a:lnTo>
                    <a:lnTo>
                      <a:pt x="23" y="204"/>
                    </a:lnTo>
                    <a:lnTo>
                      <a:pt x="23" y="0"/>
                    </a:lnTo>
                    <a:lnTo>
                      <a:pt x="0" y="0"/>
                    </a:lnTo>
                    <a:close/>
                  </a:path>
                </a:pathLst>
              </a:custGeom>
              <a:solidFill>
                <a:srgbClr val="FFFFFF"/>
              </a:solidFill>
              <a:ln w="9525">
                <a:noFill/>
                <a:round/>
                <a:headEnd/>
                <a:tailEnd/>
              </a:ln>
            </p:spPr>
            <p:txBody>
              <a:bodyPr/>
              <a:lstStyle/>
              <a:p>
                <a:endParaRPr lang="en-US"/>
              </a:p>
            </p:txBody>
          </p:sp>
          <p:sp>
            <p:nvSpPr>
              <p:cNvPr id="60442" name="Freeform 26"/>
              <p:cNvSpPr>
                <a:spLocks/>
              </p:cNvSpPr>
              <p:nvPr/>
            </p:nvSpPr>
            <p:spPr bwMode="auto">
              <a:xfrm>
                <a:off x="1090" y="2179"/>
                <a:ext cx="288" cy="37"/>
              </a:xfrm>
              <a:custGeom>
                <a:avLst/>
                <a:gdLst/>
                <a:ahLst/>
                <a:cxnLst>
                  <a:cxn ang="0">
                    <a:pos x="0" y="37"/>
                  </a:cxn>
                  <a:cxn ang="0">
                    <a:pos x="288" y="0"/>
                  </a:cxn>
                  <a:cxn ang="0">
                    <a:pos x="288" y="37"/>
                  </a:cxn>
                  <a:cxn ang="0">
                    <a:pos x="0" y="37"/>
                  </a:cxn>
                </a:cxnLst>
                <a:rect l="0" t="0" r="r" b="b"/>
                <a:pathLst>
                  <a:path w="288" h="37">
                    <a:moveTo>
                      <a:pt x="0" y="37"/>
                    </a:moveTo>
                    <a:lnTo>
                      <a:pt x="288" y="0"/>
                    </a:lnTo>
                    <a:lnTo>
                      <a:pt x="288" y="37"/>
                    </a:lnTo>
                    <a:lnTo>
                      <a:pt x="0" y="37"/>
                    </a:lnTo>
                    <a:close/>
                  </a:path>
                </a:pathLst>
              </a:custGeom>
              <a:solidFill>
                <a:srgbClr val="FFFFFF"/>
              </a:solidFill>
              <a:ln w="9525">
                <a:noFill/>
                <a:round/>
                <a:headEnd/>
                <a:tailEnd/>
              </a:ln>
            </p:spPr>
            <p:txBody>
              <a:bodyPr/>
              <a:lstStyle/>
              <a:p>
                <a:endParaRPr lang="en-US"/>
              </a:p>
            </p:txBody>
          </p:sp>
          <p:sp>
            <p:nvSpPr>
              <p:cNvPr id="60443" name="Freeform 27"/>
              <p:cNvSpPr>
                <a:spLocks/>
              </p:cNvSpPr>
              <p:nvPr/>
            </p:nvSpPr>
            <p:spPr bwMode="auto">
              <a:xfrm>
                <a:off x="1103" y="2231"/>
                <a:ext cx="255" cy="36"/>
              </a:xfrm>
              <a:custGeom>
                <a:avLst/>
                <a:gdLst/>
                <a:ahLst/>
                <a:cxnLst>
                  <a:cxn ang="0">
                    <a:pos x="0" y="36"/>
                  </a:cxn>
                  <a:cxn ang="0">
                    <a:pos x="255" y="0"/>
                  </a:cxn>
                  <a:cxn ang="0">
                    <a:pos x="255" y="36"/>
                  </a:cxn>
                  <a:cxn ang="0">
                    <a:pos x="0" y="36"/>
                  </a:cxn>
                </a:cxnLst>
                <a:rect l="0" t="0" r="r" b="b"/>
                <a:pathLst>
                  <a:path w="255" h="36">
                    <a:moveTo>
                      <a:pt x="0" y="36"/>
                    </a:moveTo>
                    <a:lnTo>
                      <a:pt x="255" y="0"/>
                    </a:lnTo>
                    <a:lnTo>
                      <a:pt x="255" y="36"/>
                    </a:lnTo>
                    <a:lnTo>
                      <a:pt x="0" y="36"/>
                    </a:lnTo>
                    <a:close/>
                  </a:path>
                </a:pathLst>
              </a:custGeom>
              <a:solidFill>
                <a:srgbClr val="FFFFFF"/>
              </a:solidFill>
              <a:ln w="9525">
                <a:noFill/>
                <a:round/>
                <a:headEnd/>
                <a:tailEnd/>
              </a:ln>
            </p:spPr>
            <p:txBody>
              <a:bodyPr/>
              <a:lstStyle/>
              <a:p>
                <a:endParaRPr lang="en-US"/>
              </a:p>
            </p:txBody>
          </p:sp>
          <p:sp>
            <p:nvSpPr>
              <p:cNvPr id="60444" name="Freeform 28"/>
              <p:cNvSpPr>
                <a:spLocks/>
              </p:cNvSpPr>
              <p:nvPr/>
            </p:nvSpPr>
            <p:spPr bwMode="auto">
              <a:xfrm>
                <a:off x="1048" y="1931"/>
                <a:ext cx="56" cy="233"/>
              </a:xfrm>
              <a:custGeom>
                <a:avLst/>
                <a:gdLst/>
                <a:ahLst/>
                <a:cxnLst>
                  <a:cxn ang="0">
                    <a:pos x="56" y="0"/>
                  </a:cxn>
                  <a:cxn ang="0">
                    <a:pos x="9" y="21"/>
                  </a:cxn>
                  <a:cxn ang="0">
                    <a:pos x="0" y="43"/>
                  </a:cxn>
                  <a:cxn ang="0">
                    <a:pos x="0" y="206"/>
                  </a:cxn>
                  <a:cxn ang="0">
                    <a:pos x="15" y="221"/>
                  </a:cxn>
                  <a:cxn ang="0">
                    <a:pos x="56" y="233"/>
                  </a:cxn>
                  <a:cxn ang="0">
                    <a:pos x="56" y="0"/>
                  </a:cxn>
                </a:cxnLst>
                <a:rect l="0" t="0" r="r" b="b"/>
                <a:pathLst>
                  <a:path w="56" h="233">
                    <a:moveTo>
                      <a:pt x="56" y="0"/>
                    </a:moveTo>
                    <a:lnTo>
                      <a:pt x="9" y="21"/>
                    </a:lnTo>
                    <a:lnTo>
                      <a:pt x="0" y="43"/>
                    </a:lnTo>
                    <a:lnTo>
                      <a:pt x="0" y="206"/>
                    </a:lnTo>
                    <a:lnTo>
                      <a:pt x="15" y="221"/>
                    </a:lnTo>
                    <a:lnTo>
                      <a:pt x="56" y="233"/>
                    </a:lnTo>
                    <a:lnTo>
                      <a:pt x="56" y="0"/>
                    </a:lnTo>
                    <a:close/>
                  </a:path>
                </a:pathLst>
              </a:custGeom>
              <a:solidFill>
                <a:srgbClr val="7F7F7F"/>
              </a:solidFill>
              <a:ln w="9525">
                <a:noFill/>
                <a:round/>
                <a:headEnd/>
                <a:tailEnd/>
              </a:ln>
            </p:spPr>
            <p:txBody>
              <a:bodyPr/>
              <a:lstStyle/>
              <a:p>
                <a:endParaRPr lang="en-US"/>
              </a:p>
            </p:txBody>
          </p:sp>
          <p:sp>
            <p:nvSpPr>
              <p:cNvPr id="60445" name="Freeform 29"/>
              <p:cNvSpPr>
                <a:spLocks/>
              </p:cNvSpPr>
              <p:nvPr/>
            </p:nvSpPr>
            <p:spPr bwMode="auto">
              <a:xfrm>
                <a:off x="985" y="1983"/>
                <a:ext cx="48" cy="148"/>
              </a:xfrm>
              <a:custGeom>
                <a:avLst/>
                <a:gdLst/>
                <a:ahLst/>
                <a:cxnLst>
                  <a:cxn ang="0">
                    <a:pos x="48" y="148"/>
                  </a:cxn>
                  <a:cxn ang="0">
                    <a:pos x="0" y="115"/>
                  </a:cxn>
                  <a:cxn ang="0">
                    <a:pos x="0" y="27"/>
                  </a:cxn>
                  <a:cxn ang="0">
                    <a:pos x="48" y="0"/>
                  </a:cxn>
                  <a:cxn ang="0">
                    <a:pos x="48" y="148"/>
                  </a:cxn>
                </a:cxnLst>
                <a:rect l="0" t="0" r="r" b="b"/>
                <a:pathLst>
                  <a:path w="48" h="148">
                    <a:moveTo>
                      <a:pt x="48" y="148"/>
                    </a:moveTo>
                    <a:lnTo>
                      <a:pt x="0" y="115"/>
                    </a:lnTo>
                    <a:lnTo>
                      <a:pt x="0" y="27"/>
                    </a:lnTo>
                    <a:lnTo>
                      <a:pt x="48" y="0"/>
                    </a:lnTo>
                    <a:lnTo>
                      <a:pt x="48" y="148"/>
                    </a:lnTo>
                    <a:close/>
                  </a:path>
                </a:pathLst>
              </a:custGeom>
              <a:solidFill>
                <a:srgbClr val="7F7F7F"/>
              </a:solidFill>
              <a:ln w="9525">
                <a:noFill/>
                <a:round/>
                <a:headEnd/>
                <a:tailEnd/>
              </a:ln>
            </p:spPr>
            <p:txBody>
              <a:bodyPr/>
              <a:lstStyle/>
              <a:p>
                <a:endParaRPr lang="en-US"/>
              </a:p>
            </p:txBody>
          </p:sp>
          <p:sp>
            <p:nvSpPr>
              <p:cNvPr id="60446" name="Freeform 30"/>
              <p:cNvSpPr>
                <a:spLocks/>
              </p:cNvSpPr>
              <p:nvPr/>
            </p:nvSpPr>
            <p:spPr bwMode="auto">
              <a:xfrm>
                <a:off x="968" y="2142"/>
                <a:ext cx="106" cy="72"/>
              </a:xfrm>
              <a:custGeom>
                <a:avLst/>
                <a:gdLst/>
                <a:ahLst/>
                <a:cxnLst>
                  <a:cxn ang="0">
                    <a:pos x="106" y="72"/>
                  </a:cxn>
                  <a:cxn ang="0">
                    <a:pos x="0" y="44"/>
                  </a:cxn>
                  <a:cxn ang="0">
                    <a:pos x="0" y="0"/>
                  </a:cxn>
                  <a:cxn ang="0">
                    <a:pos x="106" y="44"/>
                  </a:cxn>
                  <a:cxn ang="0">
                    <a:pos x="106" y="72"/>
                  </a:cxn>
                </a:cxnLst>
                <a:rect l="0" t="0" r="r" b="b"/>
                <a:pathLst>
                  <a:path w="106" h="72">
                    <a:moveTo>
                      <a:pt x="106" y="72"/>
                    </a:moveTo>
                    <a:lnTo>
                      <a:pt x="0" y="44"/>
                    </a:lnTo>
                    <a:lnTo>
                      <a:pt x="0" y="0"/>
                    </a:lnTo>
                    <a:lnTo>
                      <a:pt x="106" y="44"/>
                    </a:lnTo>
                    <a:lnTo>
                      <a:pt x="106" y="72"/>
                    </a:lnTo>
                    <a:close/>
                  </a:path>
                </a:pathLst>
              </a:custGeom>
              <a:solidFill>
                <a:srgbClr val="7F7F7F"/>
              </a:solidFill>
              <a:ln w="9525">
                <a:noFill/>
                <a:round/>
                <a:headEnd/>
                <a:tailEnd/>
              </a:ln>
            </p:spPr>
            <p:txBody>
              <a:bodyPr/>
              <a:lstStyle/>
              <a:p>
                <a:endParaRPr lang="en-US"/>
              </a:p>
            </p:txBody>
          </p:sp>
          <p:sp>
            <p:nvSpPr>
              <p:cNvPr id="60447" name="Rectangle 31"/>
              <p:cNvSpPr>
                <a:spLocks noChangeArrowheads="1"/>
              </p:cNvSpPr>
              <p:nvPr/>
            </p:nvSpPr>
            <p:spPr bwMode="auto">
              <a:xfrm>
                <a:off x="1351" y="1976"/>
                <a:ext cx="4" cy="132"/>
              </a:xfrm>
              <a:prstGeom prst="rect">
                <a:avLst/>
              </a:prstGeom>
              <a:solidFill>
                <a:srgbClr val="000000"/>
              </a:solidFill>
              <a:ln w="9525">
                <a:noFill/>
                <a:miter lim="800000"/>
                <a:headEnd/>
                <a:tailEnd/>
              </a:ln>
            </p:spPr>
            <p:txBody>
              <a:bodyPr/>
              <a:lstStyle/>
              <a:p>
                <a:endParaRPr lang="en-US"/>
              </a:p>
            </p:txBody>
          </p:sp>
          <p:sp>
            <p:nvSpPr>
              <p:cNvPr id="60448" name="Rectangle 32"/>
              <p:cNvSpPr>
                <a:spLocks noChangeArrowheads="1"/>
              </p:cNvSpPr>
              <p:nvPr/>
            </p:nvSpPr>
            <p:spPr bwMode="auto">
              <a:xfrm>
                <a:off x="1340" y="1976"/>
                <a:ext cx="3" cy="132"/>
              </a:xfrm>
              <a:prstGeom prst="rect">
                <a:avLst/>
              </a:prstGeom>
              <a:solidFill>
                <a:srgbClr val="000000"/>
              </a:solidFill>
              <a:ln w="9525">
                <a:noFill/>
                <a:miter lim="800000"/>
                <a:headEnd/>
                <a:tailEnd/>
              </a:ln>
            </p:spPr>
            <p:txBody>
              <a:bodyPr/>
              <a:lstStyle/>
              <a:p>
                <a:endParaRPr lang="en-US"/>
              </a:p>
            </p:txBody>
          </p:sp>
          <p:sp>
            <p:nvSpPr>
              <p:cNvPr id="60449" name="Rectangle 33"/>
              <p:cNvSpPr>
                <a:spLocks noChangeArrowheads="1"/>
              </p:cNvSpPr>
              <p:nvPr/>
            </p:nvSpPr>
            <p:spPr bwMode="auto">
              <a:xfrm>
                <a:off x="1328" y="1976"/>
                <a:ext cx="4" cy="132"/>
              </a:xfrm>
              <a:prstGeom prst="rect">
                <a:avLst/>
              </a:prstGeom>
              <a:solidFill>
                <a:srgbClr val="000000"/>
              </a:solidFill>
              <a:ln w="9525">
                <a:noFill/>
                <a:miter lim="800000"/>
                <a:headEnd/>
                <a:tailEnd/>
              </a:ln>
            </p:spPr>
            <p:txBody>
              <a:bodyPr/>
              <a:lstStyle/>
              <a:p>
                <a:endParaRPr lang="en-US"/>
              </a:p>
            </p:txBody>
          </p:sp>
          <p:sp>
            <p:nvSpPr>
              <p:cNvPr id="60450" name="Rectangle 34"/>
              <p:cNvSpPr>
                <a:spLocks noChangeArrowheads="1"/>
              </p:cNvSpPr>
              <p:nvPr/>
            </p:nvSpPr>
            <p:spPr bwMode="auto">
              <a:xfrm>
                <a:off x="1317" y="1976"/>
                <a:ext cx="4" cy="132"/>
              </a:xfrm>
              <a:prstGeom prst="rect">
                <a:avLst/>
              </a:prstGeom>
              <a:solidFill>
                <a:srgbClr val="000000"/>
              </a:solidFill>
              <a:ln w="9525">
                <a:noFill/>
                <a:miter lim="800000"/>
                <a:headEnd/>
                <a:tailEnd/>
              </a:ln>
            </p:spPr>
            <p:txBody>
              <a:bodyPr/>
              <a:lstStyle/>
              <a:p>
                <a:endParaRPr lang="en-US"/>
              </a:p>
            </p:txBody>
          </p:sp>
          <p:sp>
            <p:nvSpPr>
              <p:cNvPr id="60451" name="Rectangle 35"/>
              <p:cNvSpPr>
                <a:spLocks noChangeArrowheads="1"/>
              </p:cNvSpPr>
              <p:nvPr/>
            </p:nvSpPr>
            <p:spPr bwMode="auto">
              <a:xfrm>
                <a:off x="1306" y="1976"/>
                <a:ext cx="4" cy="132"/>
              </a:xfrm>
              <a:prstGeom prst="rect">
                <a:avLst/>
              </a:prstGeom>
              <a:solidFill>
                <a:srgbClr val="000000"/>
              </a:solidFill>
              <a:ln w="9525">
                <a:noFill/>
                <a:miter lim="800000"/>
                <a:headEnd/>
                <a:tailEnd/>
              </a:ln>
            </p:spPr>
            <p:txBody>
              <a:bodyPr/>
              <a:lstStyle/>
              <a:p>
                <a:endParaRPr lang="en-US"/>
              </a:p>
            </p:txBody>
          </p:sp>
          <p:sp>
            <p:nvSpPr>
              <p:cNvPr id="60452" name="Freeform 36"/>
              <p:cNvSpPr>
                <a:spLocks/>
              </p:cNvSpPr>
              <p:nvPr/>
            </p:nvSpPr>
            <p:spPr bwMode="auto">
              <a:xfrm>
                <a:off x="1295" y="1976"/>
                <a:ext cx="4" cy="36"/>
              </a:xfrm>
              <a:custGeom>
                <a:avLst/>
                <a:gdLst/>
                <a:ahLst/>
                <a:cxnLst>
                  <a:cxn ang="0">
                    <a:pos x="0" y="0"/>
                  </a:cxn>
                  <a:cxn ang="0">
                    <a:pos x="0" y="36"/>
                  </a:cxn>
                  <a:cxn ang="0">
                    <a:pos x="1" y="34"/>
                  </a:cxn>
                  <a:cxn ang="0">
                    <a:pos x="2" y="31"/>
                  </a:cxn>
                  <a:cxn ang="0">
                    <a:pos x="3" y="28"/>
                  </a:cxn>
                  <a:cxn ang="0">
                    <a:pos x="4" y="25"/>
                  </a:cxn>
                  <a:cxn ang="0">
                    <a:pos x="4" y="0"/>
                  </a:cxn>
                  <a:cxn ang="0">
                    <a:pos x="0" y="0"/>
                  </a:cxn>
                </a:cxnLst>
                <a:rect l="0" t="0" r="r" b="b"/>
                <a:pathLst>
                  <a:path w="4" h="36">
                    <a:moveTo>
                      <a:pt x="0" y="0"/>
                    </a:moveTo>
                    <a:lnTo>
                      <a:pt x="0" y="36"/>
                    </a:lnTo>
                    <a:lnTo>
                      <a:pt x="1" y="34"/>
                    </a:lnTo>
                    <a:lnTo>
                      <a:pt x="2" y="31"/>
                    </a:lnTo>
                    <a:lnTo>
                      <a:pt x="3" y="28"/>
                    </a:lnTo>
                    <a:lnTo>
                      <a:pt x="4" y="25"/>
                    </a:lnTo>
                    <a:lnTo>
                      <a:pt x="4" y="0"/>
                    </a:lnTo>
                    <a:lnTo>
                      <a:pt x="0" y="0"/>
                    </a:lnTo>
                    <a:close/>
                  </a:path>
                </a:pathLst>
              </a:custGeom>
              <a:solidFill>
                <a:srgbClr val="333333"/>
              </a:solidFill>
              <a:ln w="9525">
                <a:noFill/>
                <a:round/>
                <a:headEnd/>
                <a:tailEnd/>
              </a:ln>
            </p:spPr>
            <p:txBody>
              <a:bodyPr/>
              <a:lstStyle/>
              <a:p>
                <a:endParaRPr lang="en-US"/>
              </a:p>
            </p:txBody>
          </p:sp>
          <p:sp>
            <p:nvSpPr>
              <p:cNvPr id="60453" name="Freeform 37"/>
              <p:cNvSpPr>
                <a:spLocks/>
              </p:cNvSpPr>
              <p:nvPr/>
            </p:nvSpPr>
            <p:spPr bwMode="auto">
              <a:xfrm>
                <a:off x="1284" y="1976"/>
                <a:ext cx="4" cy="59"/>
              </a:xfrm>
              <a:custGeom>
                <a:avLst/>
                <a:gdLst/>
                <a:ahLst/>
                <a:cxnLst>
                  <a:cxn ang="0">
                    <a:pos x="0" y="0"/>
                  </a:cxn>
                  <a:cxn ang="0">
                    <a:pos x="0" y="59"/>
                  </a:cxn>
                  <a:cxn ang="0">
                    <a:pos x="1" y="57"/>
                  </a:cxn>
                  <a:cxn ang="0">
                    <a:pos x="2" y="56"/>
                  </a:cxn>
                  <a:cxn ang="0">
                    <a:pos x="3" y="54"/>
                  </a:cxn>
                  <a:cxn ang="0">
                    <a:pos x="4" y="53"/>
                  </a:cxn>
                  <a:cxn ang="0">
                    <a:pos x="4" y="0"/>
                  </a:cxn>
                  <a:cxn ang="0">
                    <a:pos x="0" y="0"/>
                  </a:cxn>
                </a:cxnLst>
                <a:rect l="0" t="0" r="r" b="b"/>
                <a:pathLst>
                  <a:path w="4" h="59">
                    <a:moveTo>
                      <a:pt x="0" y="0"/>
                    </a:moveTo>
                    <a:lnTo>
                      <a:pt x="0" y="59"/>
                    </a:lnTo>
                    <a:lnTo>
                      <a:pt x="1" y="57"/>
                    </a:lnTo>
                    <a:lnTo>
                      <a:pt x="2" y="56"/>
                    </a:lnTo>
                    <a:lnTo>
                      <a:pt x="3" y="54"/>
                    </a:lnTo>
                    <a:lnTo>
                      <a:pt x="4" y="53"/>
                    </a:lnTo>
                    <a:lnTo>
                      <a:pt x="4" y="0"/>
                    </a:lnTo>
                    <a:lnTo>
                      <a:pt x="0" y="0"/>
                    </a:lnTo>
                    <a:close/>
                  </a:path>
                </a:pathLst>
              </a:custGeom>
              <a:solidFill>
                <a:srgbClr val="333333"/>
              </a:solidFill>
              <a:ln w="9525">
                <a:noFill/>
                <a:round/>
                <a:headEnd/>
                <a:tailEnd/>
              </a:ln>
            </p:spPr>
            <p:txBody>
              <a:bodyPr/>
              <a:lstStyle/>
              <a:p>
                <a:endParaRPr lang="en-US"/>
              </a:p>
            </p:txBody>
          </p:sp>
          <p:sp>
            <p:nvSpPr>
              <p:cNvPr id="60454" name="Freeform 38"/>
              <p:cNvSpPr>
                <a:spLocks/>
              </p:cNvSpPr>
              <p:nvPr/>
            </p:nvSpPr>
            <p:spPr bwMode="auto">
              <a:xfrm>
                <a:off x="1273" y="1976"/>
                <a:ext cx="3" cy="75"/>
              </a:xfrm>
              <a:custGeom>
                <a:avLst/>
                <a:gdLst/>
                <a:ahLst/>
                <a:cxnLst>
                  <a:cxn ang="0">
                    <a:pos x="0" y="0"/>
                  </a:cxn>
                  <a:cxn ang="0">
                    <a:pos x="0" y="75"/>
                  </a:cxn>
                  <a:cxn ang="0">
                    <a:pos x="1" y="74"/>
                  </a:cxn>
                  <a:cxn ang="0">
                    <a:pos x="2" y="73"/>
                  </a:cxn>
                  <a:cxn ang="0">
                    <a:pos x="3" y="71"/>
                  </a:cxn>
                  <a:cxn ang="0">
                    <a:pos x="3" y="70"/>
                  </a:cxn>
                  <a:cxn ang="0">
                    <a:pos x="3" y="0"/>
                  </a:cxn>
                  <a:cxn ang="0">
                    <a:pos x="0" y="0"/>
                  </a:cxn>
                </a:cxnLst>
                <a:rect l="0" t="0" r="r" b="b"/>
                <a:pathLst>
                  <a:path w="3" h="75">
                    <a:moveTo>
                      <a:pt x="0" y="0"/>
                    </a:moveTo>
                    <a:lnTo>
                      <a:pt x="0" y="75"/>
                    </a:lnTo>
                    <a:lnTo>
                      <a:pt x="1" y="74"/>
                    </a:lnTo>
                    <a:lnTo>
                      <a:pt x="2" y="73"/>
                    </a:lnTo>
                    <a:lnTo>
                      <a:pt x="3" y="71"/>
                    </a:lnTo>
                    <a:lnTo>
                      <a:pt x="3" y="70"/>
                    </a:lnTo>
                    <a:lnTo>
                      <a:pt x="3" y="0"/>
                    </a:lnTo>
                    <a:lnTo>
                      <a:pt x="0" y="0"/>
                    </a:lnTo>
                    <a:close/>
                  </a:path>
                </a:pathLst>
              </a:custGeom>
              <a:solidFill>
                <a:srgbClr val="333333"/>
              </a:solidFill>
              <a:ln w="9525">
                <a:noFill/>
                <a:round/>
                <a:headEnd/>
                <a:tailEnd/>
              </a:ln>
            </p:spPr>
            <p:txBody>
              <a:bodyPr/>
              <a:lstStyle/>
              <a:p>
                <a:endParaRPr lang="en-US"/>
              </a:p>
            </p:txBody>
          </p:sp>
          <p:sp>
            <p:nvSpPr>
              <p:cNvPr id="60455" name="Freeform 39"/>
              <p:cNvSpPr>
                <a:spLocks/>
              </p:cNvSpPr>
              <p:nvPr/>
            </p:nvSpPr>
            <p:spPr bwMode="auto">
              <a:xfrm>
                <a:off x="1262" y="1976"/>
                <a:ext cx="3" cy="87"/>
              </a:xfrm>
              <a:custGeom>
                <a:avLst/>
                <a:gdLst/>
                <a:ahLst/>
                <a:cxnLst>
                  <a:cxn ang="0">
                    <a:pos x="0" y="0"/>
                  </a:cxn>
                  <a:cxn ang="0">
                    <a:pos x="0" y="87"/>
                  </a:cxn>
                  <a:cxn ang="0">
                    <a:pos x="0" y="86"/>
                  </a:cxn>
                  <a:cxn ang="0">
                    <a:pos x="1" y="86"/>
                  </a:cxn>
                  <a:cxn ang="0">
                    <a:pos x="2" y="85"/>
                  </a:cxn>
                  <a:cxn ang="0">
                    <a:pos x="3" y="84"/>
                  </a:cxn>
                  <a:cxn ang="0">
                    <a:pos x="3" y="0"/>
                  </a:cxn>
                  <a:cxn ang="0">
                    <a:pos x="0" y="0"/>
                  </a:cxn>
                </a:cxnLst>
                <a:rect l="0" t="0" r="r" b="b"/>
                <a:pathLst>
                  <a:path w="3" h="87">
                    <a:moveTo>
                      <a:pt x="0" y="0"/>
                    </a:moveTo>
                    <a:lnTo>
                      <a:pt x="0" y="87"/>
                    </a:lnTo>
                    <a:lnTo>
                      <a:pt x="0" y="86"/>
                    </a:lnTo>
                    <a:lnTo>
                      <a:pt x="1" y="86"/>
                    </a:lnTo>
                    <a:lnTo>
                      <a:pt x="2" y="85"/>
                    </a:lnTo>
                    <a:lnTo>
                      <a:pt x="3" y="84"/>
                    </a:lnTo>
                    <a:lnTo>
                      <a:pt x="3" y="0"/>
                    </a:lnTo>
                    <a:lnTo>
                      <a:pt x="0" y="0"/>
                    </a:lnTo>
                    <a:close/>
                  </a:path>
                </a:pathLst>
              </a:custGeom>
              <a:solidFill>
                <a:srgbClr val="333333"/>
              </a:solidFill>
              <a:ln w="9525">
                <a:noFill/>
                <a:round/>
                <a:headEnd/>
                <a:tailEnd/>
              </a:ln>
            </p:spPr>
            <p:txBody>
              <a:bodyPr/>
              <a:lstStyle/>
              <a:p>
                <a:endParaRPr lang="en-US"/>
              </a:p>
            </p:txBody>
          </p:sp>
          <p:sp>
            <p:nvSpPr>
              <p:cNvPr id="60456" name="Freeform 40"/>
              <p:cNvSpPr>
                <a:spLocks/>
              </p:cNvSpPr>
              <p:nvPr/>
            </p:nvSpPr>
            <p:spPr bwMode="auto">
              <a:xfrm>
                <a:off x="1250" y="1976"/>
                <a:ext cx="4" cy="98"/>
              </a:xfrm>
              <a:custGeom>
                <a:avLst/>
                <a:gdLst/>
                <a:ahLst/>
                <a:cxnLst>
                  <a:cxn ang="0">
                    <a:pos x="0" y="0"/>
                  </a:cxn>
                  <a:cxn ang="0">
                    <a:pos x="0" y="98"/>
                  </a:cxn>
                  <a:cxn ang="0">
                    <a:pos x="1" y="97"/>
                  </a:cxn>
                  <a:cxn ang="0">
                    <a:pos x="2" y="96"/>
                  </a:cxn>
                  <a:cxn ang="0">
                    <a:pos x="3" y="96"/>
                  </a:cxn>
                  <a:cxn ang="0">
                    <a:pos x="4" y="95"/>
                  </a:cxn>
                  <a:cxn ang="0">
                    <a:pos x="4" y="0"/>
                  </a:cxn>
                  <a:cxn ang="0">
                    <a:pos x="0" y="0"/>
                  </a:cxn>
                </a:cxnLst>
                <a:rect l="0" t="0" r="r" b="b"/>
                <a:pathLst>
                  <a:path w="4" h="98">
                    <a:moveTo>
                      <a:pt x="0" y="0"/>
                    </a:moveTo>
                    <a:lnTo>
                      <a:pt x="0" y="98"/>
                    </a:lnTo>
                    <a:lnTo>
                      <a:pt x="1" y="97"/>
                    </a:lnTo>
                    <a:lnTo>
                      <a:pt x="2" y="96"/>
                    </a:lnTo>
                    <a:lnTo>
                      <a:pt x="3" y="96"/>
                    </a:lnTo>
                    <a:lnTo>
                      <a:pt x="4" y="95"/>
                    </a:lnTo>
                    <a:lnTo>
                      <a:pt x="4" y="0"/>
                    </a:lnTo>
                    <a:lnTo>
                      <a:pt x="0" y="0"/>
                    </a:lnTo>
                    <a:close/>
                  </a:path>
                </a:pathLst>
              </a:custGeom>
              <a:solidFill>
                <a:srgbClr val="333333"/>
              </a:solidFill>
              <a:ln w="9525">
                <a:noFill/>
                <a:round/>
                <a:headEnd/>
                <a:tailEnd/>
              </a:ln>
            </p:spPr>
            <p:txBody>
              <a:bodyPr/>
              <a:lstStyle/>
              <a:p>
                <a:endParaRPr lang="en-US"/>
              </a:p>
            </p:txBody>
          </p:sp>
          <p:sp>
            <p:nvSpPr>
              <p:cNvPr id="60457" name="Freeform 41"/>
              <p:cNvSpPr>
                <a:spLocks/>
              </p:cNvSpPr>
              <p:nvPr/>
            </p:nvSpPr>
            <p:spPr bwMode="auto">
              <a:xfrm>
                <a:off x="1239" y="1976"/>
                <a:ext cx="4" cy="109"/>
              </a:xfrm>
              <a:custGeom>
                <a:avLst/>
                <a:gdLst/>
                <a:ahLst/>
                <a:cxnLst>
                  <a:cxn ang="0">
                    <a:pos x="0" y="0"/>
                  </a:cxn>
                  <a:cxn ang="0">
                    <a:pos x="0" y="109"/>
                  </a:cxn>
                  <a:cxn ang="0">
                    <a:pos x="1" y="109"/>
                  </a:cxn>
                  <a:cxn ang="0">
                    <a:pos x="2" y="108"/>
                  </a:cxn>
                  <a:cxn ang="0">
                    <a:pos x="3" y="107"/>
                  </a:cxn>
                  <a:cxn ang="0">
                    <a:pos x="4" y="106"/>
                  </a:cxn>
                  <a:cxn ang="0">
                    <a:pos x="4" y="0"/>
                  </a:cxn>
                  <a:cxn ang="0">
                    <a:pos x="0" y="0"/>
                  </a:cxn>
                </a:cxnLst>
                <a:rect l="0" t="0" r="r" b="b"/>
                <a:pathLst>
                  <a:path w="4" h="109">
                    <a:moveTo>
                      <a:pt x="0" y="0"/>
                    </a:moveTo>
                    <a:lnTo>
                      <a:pt x="0" y="109"/>
                    </a:lnTo>
                    <a:lnTo>
                      <a:pt x="1" y="109"/>
                    </a:lnTo>
                    <a:lnTo>
                      <a:pt x="2" y="108"/>
                    </a:lnTo>
                    <a:lnTo>
                      <a:pt x="3" y="107"/>
                    </a:lnTo>
                    <a:lnTo>
                      <a:pt x="4" y="106"/>
                    </a:lnTo>
                    <a:lnTo>
                      <a:pt x="4" y="0"/>
                    </a:lnTo>
                    <a:lnTo>
                      <a:pt x="0" y="0"/>
                    </a:lnTo>
                    <a:close/>
                  </a:path>
                </a:pathLst>
              </a:custGeom>
              <a:solidFill>
                <a:srgbClr val="333333"/>
              </a:solidFill>
              <a:ln w="9525">
                <a:noFill/>
                <a:round/>
                <a:headEnd/>
                <a:tailEnd/>
              </a:ln>
            </p:spPr>
            <p:txBody>
              <a:bodyPr/>
              <a:lstStyle/>
              <a:p>
                <a:endParaRPr lang="en-US"/>
              </a:p>
            </p:txBody>
          </p:sp>
          <p:sp>
            <p:nvSpPr>
              <p:cNvPr id="60458" name="Freeform 42"/>
              <p:cNvSpPr>
                <a:spLocks/>
              </p:cNvSpPr>
              <p:nvPr/>
            </p:nvSpPr>
            <p:spPr bwMode="auto">
              <a:xfrm>
                <a:off x="1239" y="2082"/>
                <a:ext cx="4" cy="26"/>
              </a:xfrm>
              <a:custGeom>
                <a:avLst/>
                <a:gdLst/>
                <a:ahLst/>
                <a:cxnLst>
                  <a:cxn ang="0">
                    <a:pos x="0" y="3"/>
                  </a:cxn>
                  <a:cxn ang="0">
                    <a:pos x="0" y="26"/>
                  </a:cxn>
                  <a:cxn ang="0">
                    <a:pos x="4" y="26"/>
                  </a:cxn>
                  <a:cxn ang="0">
                    <a:pos x="4" y="0"/>
                  </a:cxn>
                  <a:cxn ang="0">
                    <a:pos x="3" y="1"/>
                  </a:cxn>
                  <a:cxn ang="0">
                    <a:pos x="2" y="2"/>
                  </a:cxn>
                  <a:cxn ang="0">
                    <a:pos x="1" y="3"/>
                  </a:cxn>
                  <a:cxn ang="0">
                    <a:pos x="0" y="3"/>
                  </a:cxn>
                </a:cxnLst>
                <a:rect l="0" t="0" r="r" b="b"/>
                <a:pathLst>
                  <a:path w="4" h="26">
                    <a:moveTo>
                      <a:pt x="0" y="3"/>
                    </a:moveTo>
                    <a:lnTo>
                      <a:pt x="0" y="26"/>
                    </a:lnTo>
                    <a:lnTo>
                      <a:pt x="4" y="26"/>
                    </a:lnTo>
                    <a:lnTo>
                      <a:pt x="4" y="0"/>
                    </a:lnTo>
                    <a:lnTo>
                      <a:pt x="3" y="1"/>
                    </a:lnTo>
                    <a:lnTo>
                      <a:pt x="2" y="2"/>
                    </a:lnTo>
                    <a:lnTo>
                      <a:pt x="1" y="3"/>
                    </a:lnTo>
                    <a:lnTo>
                      <a:pt x="0" y="3"/>
                    </a:lnTo>
                    <a:close/>
                  </a:path>
                </a:pathLst>
              </a:custGeom>
              <a:solidFill>
                <a:srgbClr val="000000"/>
              </a:solidFill>
              <a:ln w="9525">
                <a:noFill/>
                <a:round/>
                <a:headEnd/>
                <a:tailEnd/>
              </a:ln>
            </p:spPr>
            <p:txBody>
              <a:bodyPr/>
              <a:lstStyle/>
              <a:p>
                <a:endParaRPr lang="en-US"/>
              </a:p>
            </p:txBody>
          </p:sp>
          <p:sp>
            <p:nvSpPr>
              <p:cNvPr id="60459" name="Freeform 43"/>
              <p:cNvSpPr>
                <a:spLocks/>
              </p:cNvSpPr>
              <p:nvPr/>
            </p:nvSpPr>
            <p:spPr bwMode="auto">
              <a:xfrm>
                <a:off x="1228" y="1976"/>
                <a:ext cx="4" cy="118"/>
              </a:xfrm>
              <a:custGeom>
                <a:avLst/>
                <a:gdLst/>
                <a:ahLst/>
                <a:cxnLst>
                  <a:cxn ang="0">
                    <a:pos x="0" y="0"/>
                  </a:cxn>
                  <a:cxn ang="0">
                    <a:pos x="0" y="118"/>
                  </a:cxn>
                  <a:cxn ang="0">
                    <a:pos x="1" y="118"/>
                  </a:cxn>
                  <a:cxn ang="0">
                    <a:pos x="2" y="117"/>
                  </a:cxn>
                  <a:cxn ang="0">
                    <a:pos x="3" y="116"/>
                  </a:cxn>
                  <a:cxn ang="0">
                    <a:pos x="4" y="115"/>
                  </a:cxn>
                  <a:cxn ang="0">
                    <a:pos x="4" y="0"/>
                  </a:cxn>
                  <a:cxn ang="0">
                    <a:pos x="0" y="0"/>
                  </a:cxn>
                </a:cxnLst>
                <a:rect l="0" t="0" r="r" b="b"/>
                <a:pathLst>
                  <a:path w="4" h="118">
                    <a:moveTo>
                      <a:pt x="0" y="0"/>
                    </a:moveTo>
                    <a:lnTo>
                      <a:pt x="0" y="118"/>
                    </a:lnTo>
                    <a:lnTo>
                      <a:pt x="1" y="118"/>
                    </a:lnTo>
                    <a:lnTo>
                      <a:pt x="2" y="117"/>
                    </a:lnTo>
                    <a:lnTo>
                      <a:pt x="3" y="116"/>
                    </a:lnTo>
                    <a:lnTo>
                      <a:pt x="4" y="115"/>
                    </a:lnTo>
                    <a:lnTo>
                      <a:pt x="4" y="0"/>
                    </a:lnTo>
                    <a:lnTo>
                      <a:pt x="0" y="0"/>
                    </a:lnTo>
                    <a:close/>
                  </a:path>
                </a:pathLst>
              </a:custGeom>
              <a:solidFill>
                <a:srgbClr val="333333"/>
              </a:solidFill>
              <a:ln w="9525">
                <a:noFill/>
                <a:round/>
                <a:headEnd/>
                <a:tailEnd/>
              </a:ln>
            </p:spPr>
            <p:txBody>
              <a:bodyPr/>
              <a:lstStyle/>
              <a:p>
                <a:endParaRPr lang="en-US"/>
              </a:p>
            </p:txBody>
          </p:sp>
          <p:sp>
            <p:nvSpPr>
              <p:cNvPr id="60460" name="Freeform 44"/>
              <p:cNvSpPr>
                <a:spLocks/>
              </p:cNvSpPr>
              <p:nvPr/>
            </p:nvSpPr>
            <p:spPr bwMode="auto">
              <a:xfrm>
                <a:off x="1217" y="1976"/>
                <a:ext cx="4" cy="126"/>
              </a:xfrm>
              <a:custGeom>
                <a:avLst/>
                <a:gdLst/>
                <a:ahLst/>
                <a:cxnLst>
                  <a:cxn ang="0">
                    <a:pos x="0" y="0"/>
                  </a:cxn>
                  <a:cxn ang="0">
                    <a:pos x="0" y="126"/>
                  </a:cxn>
                  <a:cxn ang="0">
                    <a:pos x="1" y="125"/>
                  </a:cxn>
                  <a:cxn ang="0">
                    <a:pos x="2" y="125"/>
                  </a:cxn>
                  <a:cxn ang="0">
                    <a:pos x="3" y="124"/>
                  </a:cxn>
                  <a:cxn ang="0">
                    <a:pos x="4" y="123"/>
                  </a:cxn>
                  <a:cxn ang="0">
                    <a:pos x="4" y="0"/>
                  </a:cxn>
                  <a:cxn ang="0">
                    <a:pos x="0" y="0"/>
                  </a:cxn>
                </a:cxnLst>
                <a:rect l="0" t="0" r="r" b="b"/>
                <a:pathLst>
                  <a:path w="4" h="126">
                    <a:moveTo>
                      <a:pt x="0" y="0"/>
                    </a:moveTo>
                    <a:lnTo>
                      <a:pt x="0" y="126"/>
                    </a:lnTo>
                    <a:lnTo>
                      <a:pt x="1" y="125"/>
                    </a:lnTo>
                    <a:lnTo>
                      <a:pt x="2" y="125"/>
                    </a:lnTo>
                    <a:lnTo>
                      <a:pt x="3" y="124"/>
                    </a:lnTo>
                    <a:lnTo>
                      <a:pt x="4" y="123"/>
                    </a:lnTo>
                    <a:lnTo>
                      <a:pt x="4" y="0"/>
                    </a:lnTo>
                    <a:lnTo>
                      <a:pt x="0" y="0"/>
                    </a:lnTo>
                    <a:close/>
                  </a:path>
                </a:pathLst>
              </a:custGeom>
              <a:solidFill>
                <a:srgbClr val="333333"/>
              </a:solidFill>
              <a:ln w="9525">
                <a:noFill/>
                <a:round/>
                <a:headEnd/>
                <a:tailEnd/>
              </a:ln>
            </p:spPr>
            <p:txBody>
              <a:bodyPr/>
              <a:lstStyle/>
              <a:p>
                <a:endParaRPr lang="en-US"/>
              </a:p>
            </p:txBody>
          </p:sp>
          <p:sp>
            <p:nvSpPr>
              <p:cNvPr id="60461" name="Freeform 45"/>
              <p:cNvSpPr>
                <a:spLocks/>
              </p:cNvSpPr>
              <p:nvPr/>
            </p:nvSpPr>
            <p:spPr bwMode="auto">
              <a:xfrm>
                <a:off x="1206" y="1988"/>
                <a:ext cx="4" cy="120"/>
              </a:xfrm>
              <a:custGeom>
                <a:avLst/>
                <a:gdLst/>
                <a:ahLst/>
                <a:cxnLst>
                  <a:cxn ang="0">
                    <a:pos x="0" y="24"/>
                  </a:cxn>
                  <a:cxn ang="0">
                    <a:pos x="0" y="120"/>
                  </a:cxn>
                  <a:cxn ang="0">
                    <a:pos x="3" y="120"/>
                  </a:cxn>
                  <a:cxn ang="0">
                    <a:pos x="3" y="120"/>
                  </a:cxn>
                  <a:cxn ang="0">
                    <a:pos x="3" y="119"/>
                  </a:cxn>
                  <a:cxn ang="0">
                    <a:pos x="3" y="119"/>
                  </a:cxn>
                  <a:cxn ang="0">
                    <a:pos x="4" y="119"/>
                  </a:cxn>
                  <a:cxn ang="0">
                    <a:pos x="4" y="0"/>
                  </a:cxn>
                  <a:cxn ang="0">
                    <a:pos x="3" y="6"/>
                  </a:cxn>
                  <a:cxn ang="0">
                    <a:pos x="2" y="12"/>
                  </a:cxn>
                  <a:cxn ang="0">
                    <a:pos x="1" y="18"/>
                  </a:cxn>
                  <a:cxn ang="0">
                    <a:pos x="0" y="24"/>
                  </a:cxn>
                </a:cxnLst>
                <a:rect l="0" t="0" r="r" b="b"/>
                <a:pathLst>
                  <a:path w="4" h="120">
                    <a:moveTo>
                      <a:pt x="0" y="24"/>
                    </a:moveTo>
                    <a:lnTo>
                      <a:pt x="0" y="120"/>
                    </a:lnTo>
                    <a:lnTo>
                      <a:pt x="3" y="120"/>
                    </a:lnTo>
                    <a:lnTo>
                      <a:pt x="3" y="120"/>
                    </a:lnTo>
                    <a:lnTo>
                      <a:pt x="3" y="119"/>
                    </a:lnTo>
                    <a:lnTo>
                      <a:pt x="3" y="119"/>
                    </a:lnTo>
                    <a:lnTo>
                      <a:pt x="4" y="119"/>
                    </a:lnTo>
                    <a:lnTo>
                      <a:pt x="4" y="0"/>
                    </a:lnTo>
                    <a:lnTo>
                      <a:pt x="3" y="6"/>
                    </a:lnTo>
                    <a:lnTo>
                      <a:pt x="2" y="12"/>
                    </a:lnTo>
                    <a:lnTo>
                      <a:pt x="1" y="18"/>
                    </a:lnTo>
                    <a:lnTo>
                      <a:pt x="0" y="24"/>
                    </a:lnTo>
                    <a:close/>
                  </a:path>
                </a:pathLst>
              </a:custGeom>
              <a:solidFill>
                <a:srgbClr val="333333"/>
              </a:solidFill>
              <a:ln w="9525">
                <a:noFill/>
                <a:round/>
                <a:headEnd/>
                <a:tailEnd/>
              </a:ln>
            </p:spPr>
            <p:txBody>
              <a:bodyPr/>
              <a:lstStyle/>
              <a:p>
                <a:endParaRPr lang="en-US"/>
              </a:p>
            </p:txBody>
          </p:sp>
          <p:sp>
            <p:nvSpPr>
              <p:cNvPr id="60462" name="Freeform 46"/>
              <p:cNvSpPr>
                <a:spLocks/>
              </p:cNvSpPr>
              <p:nvPr/>
            </p:nvSpPr>
            <p:spPr bwMode="auto">
              <a:xfrm>
                <a:off x="1173" y="2070"/>
                <a:ext cx="3" cy="38"/>
              </a:xfrm>
              <a:custGeom>
                <a:avLst/>
                <a:gdLst/>
                <a:ahLst/>
                <a:cxnLst>
                  <a:cxn ang="0">
                    <a:pos x="3" y="38"/>
                  </a:cxn>
                  <a:cxn ang="0">
                    <a:pos x="3" y="0"/>
                  </a:cxn>
                  <a:cxn ang="0">
                    <a:pos x="2" y="2"/>
                  </a:cxn>
                  <a:cxn ang="0">
                    <a:pos x="2" y="2"/>
                  </a:cxn>
                  <a:cxn ang="0">
                    <a:pos x="1" y="3"/>
                  </a:cxn>
                  <a:cxn ang="0">
                    <a:pos x="0" y="5"/>
                  </a:cxn>
                  <a:cxn ang="0">
                    <a:pos x="0" y="38"/>
                  </a:cxn>
                  <a:cxn ang="0">
                    <a:pos x="3" y="38"/>
                  </a:cxn>
                </a:cxnLst>
                <a:rect l="0" t="0" r="r" b="b"/>
                <a:pathLst>
                  <a:path w="3" h="38">
                    <a:moveTo>
                      <a:pt x="3" y="38"/>
                    </a:moveTo>
                    <a:lnTo>
                      <a:pt x="3" y="0"/>
                    </a:lnTo>
                    <a:lnTo>
                      <a:pt x="2" y="2"/>
                    </a:lnTo>
                    <a:lnTo>
                      <a:pt x="2" y="2"/>
                    </a:lnTo>
                    <a:lnTo>
                      <a:pt x="1" y="3"/>
                    </a:lnTo>
                    <a:lnTo>
                      <a:pt x="0" y="5"/>
                    </a:lnTo>
                    <a:lnTo>
                      <a:pt x="0" y="38"/>
                    </a:lnTo>
                    <a:lnTo>
                      <a:pt x="3" y="38"/>
                    </a:lnTo>
                    <a:close/>
                  </a:path>
                </a:pathLst>
              </a:custGeom>
              <a:solidFill>
                <a:srgbClr val="333333"/>
              </a:solidFill>
              <a:ln w="9525">
                <a:noFill/>
                <a:round/>
                <a:headEnd/>
                <a:tailEnd/>
              </a:ln>
            </p:spPr>
            <p:txBody>
              <a:bodyPr/>
              <a:lstStyle/>
              <a:p>
                <a:endParaRPr lang="en-US"/>
              </a:p>
            </p:txBody>
          </p:sp>
          <p:sp>
            <p:nvSpPr>
              <p:cNvPr id="60463" name="Freeform 47"/>
              <p:cNvSpPr>
                <a:spLocks/>
              </p:cNvSpPr>
              <p:nvPr/>
            </p:nvSpPr>
            <p:spPr bwMode="auto">
              <a:xfrm>
                <a:off x="1184" y="2054"/>
                <a:ext cx="3" cy="54"/>
              </a:xfrm>
              <a:custGeom>
                <a:avLst/>
                <a:gdLst/>
                <a:ahLst/>
                <a:cxnLst>
                  <a:cxn ang="0">
                    <a:pos x="3" y="54"/>
                  </a:cxn>
                  <a:cxn ang="0">
                    <a:pos x="3" y="0"/>
                  </a:cxn>
                  <a:cxn ang="0">
                    <a:pos x="2" y="2"/>
                  </a:cxn>
                  <a:cxn ang="0">
                    <a:pos x="1" y="3"/>
                  </a:cxn>
                  <a:cxn ang="0">
                    <a:pos x="0" y="4"/>
                  </a:cxn>
                  <a:cxn ang="0">
                    <a:pos x="0" y="6"/>
                  </a:cxn>
                  <a:cxn ang="0">
                    <a:pos x="0" y="54"/>
                  </a:cxn>
                  <a:cxn ang="0">
                    <a:pos x="3" y="54"/>
                  </a:cxn>
                </a:cxnLst>
                <a:rect l="0" t="0" r="r" b="b"/>
                <a:pathLst>
                  <a:path w="3" h="54">
                    <a:moveTo>
                      <a:pt x="3" y="54"/>
                    </a:moveTo>
                    <a:lnTo>
                      <a:pt x="3" y="0"/>
                    </a:lnTo>
                    <a:lnTo>
                      <a:pt x="2" y="2"/>
                    </a:lnTo>
                    <a:lnTo>
                      <a:pt x="1" y="3"/>
                    </a:lnTo>
                    <a:lnTo>
                      <a:pt x="0" y="4"/>
                    </a:lnTo>
                    <a:lnTo>
                      <a:pt x="0" y="6"/>
                    </a:lnTo>
                    <a:lnTo>
                      <a:pt x="0" y="54"/>
                    </a:lnTo>
                    <a:lnTo>
                      <a:pt x="3" y="54"/>
                    </a:lnTo>
                    <a:close/>
                  </a:path>
                </a:pathLst>
              </a:custGeom>
              <a:solidFill>
                <a:srgbClr val="333333"/>
              </a:solidFill>
              <a:ln w="9525">
                <a:noFill/>
                <a:round/>
                <a:headEnd/>
                <a:tailEnd/>
              </a:ln>
            </p:spPr>
            <p:txBody>
              <a:bodyPr/>
              <a:lstStyle/>
              <a:p>
                <a:endParaRPr lang="en-US"/>
              </a:p>
            </p:txBody>
          </p:sp>
          <p:sp>
            <p:nvSpPr>
              <p:cNvPr id="60464" name="Freeform 48"/>
              <p:cNvSpPr>
                <a:spLocks/>
              </p:cNvSpPr>
              <p:nvPr/>
            </p:nvSpPr>
            <p:spPr bwMode="auto">
              <a:xfrm>
                <a:off x="1195" y="2033"/>
                <a:ext cx="3" cy="75"/>
              </a:xfrm>
              <a:custGeom>
                <a:avLst/>
                <a:gdLst/>
                <a:ahLst/>
                <a:cxnLst>
                  <a:cxn ang="0">
                    <a:pos x="3" y="75"/>
                  </a:cxn>
                  <a:cxn ang="0">
                    <a:pos x="3" y="0"/>
                  </a:cxn>
                  <a:cxn ang="0">
                    <a:pos x="3" y="2"/>
                  </a:cxn>
                  <a:cxn ang="0">
                    <a:pos x="2" y="4"/>
                  </a:cxn>
                  <a:cxn ang="0">
                    <a:pos x="1" y="6"/>
                  </a:cxn>
                  <a:cxn ang="0">
                    <a:pos x="0" y="8"/>
                  </a:cxn>
                  <a:cxn ang="0">
                    <a:pos x="0" y="75"/>
                  </a:cxn>
                  <a:cxn ang="0">
                    <a:pos x="3" y="75"/>
                  </a:cxn>
                </a:cxnLst>
                <a:rect l="0" t="0" r="r" b="b"/>
                <a:pathLst>
                  <a:path w="3" h="75">
                    <a:moveTo>
                      <a:pt x="3" y="75"/>
                    </a:moveTo>
                    <a:lnTo>
                      <a:pt x="3" y="0"/>
                    </a:lnTo>
                    <a:lnTo>
                      <a:pt x="3" y="2"/>
                    </a:lnTo>
                    <a:lnTo>
                      <a:pt x="2" y="4"/>
                    </a:lnTo>
                    <a:lnTo>
                      <a:pt x="1" y="6"/>
                    </a:lnTo>
                    <a:lnTo>
                      <a:pt x="0" y="8"/>
                    </a:lnTo>
                    <a:lnTo>
                      <a:pt x="0" y="75"/>
                    </a:lnTo>
                    <a:lnTo>
                      <a:pt x="3" y="75"/>
                    </a:lnTo>
                    <a:close/>
                  </a:path>
                </a:pathLst>
              </a:custGeom>
              <a:solidFill>
                <a:srgbClr val="333333"/>
              </a:solidFill>
              <a:ln w="9525">
                <a:noFill/>
                <a:round/>
                <a:headEnd/>
                <a:tailEnd/>
              </a:ln>
            </p:spPr>
            <p:txBody>
              <a:bodyPr/>
              <a:lstStyle/>
              <a:p>
                <a:endParaRPr lang="en-US"/>
              </a:p>
            </p:txBody>
          </p:sp>
          <p:sp>
            <p:nvSpPr>
              <p:cNvPr id="60465" name="Freeform 49"/>
              <p:cNvSpPr>
                <a:spLocks/>
              </p:cNvSpPr>
              <p:nvPr/>
            </p:nvSpPr>
            <p:spPr bwMode="auto">
              <a:xfrm>
                <a:off x="1206" y="1976"/>
                <a:ext cx="4" cy="36"/>
              </a:xfrm>
              <a:custGeom>
                <a:avLst/>
                <a:gdLst/>
                <a:ahLst/>
                <a:cxnLst>
                  <a:cxn ang="0">
                    <a:pos x="4" y="0"/>
                  </a:cxn>
                  <a:cxn ang="0">
                    <a:pos x="0" y="0"/>
                  </a:cxn>
                  <a:cxn ang="0">
                    <a:pos x="0" y="36"/>
                  </a:cxn>
                  <a:cxn ang="0">
                    <a:pos x="1" y="30"/>
                  </a:cxn>
                  <a:cxn ang="0">
                    <a:pos x="2" y="24"/>
                  </a:cxn>
                  <a:cxn ang="0">
                    <a:pos x="3" y="18"/>
                  </a:cxn>
                  <a:cxn ang="0">
                    <a:pos x="4" y="12"/>
                  </a:cxn>
                  <a:cxn ang="0">
                    <a:pos x="4" y="0"/>
                  </a:cxn>
                </a:cxnLst>
                <a:rect l="0" t="0" r="r" b="b"/>
                <a:pathLst>
                  <a:path w="4" h="36">
                    <a:moveTo>
                      <a:pt x="4" y="0"/>
                    </a:moveTo>
                    <a:lnTo>
                      <a:pt x="0" y="0"/>
                    </a:lnTo>
                    <a:lnTo>
                      <a:pt x="0" y="36"/>
                    </a:lnTo>
                    <a:lnTo>
                      <a:pt x="1" y="30"/>
                    </a:lnTo>
                    <a:lnTo>
                      <a:pt x="2" y="24"/>
                    </a:lnTo>
                    <a:lnTo>
                      <a:pt x="3" y="18"/>
                    </a:lnTo>
                    <a:lnTo>
                      <a:pt x="4" y="12"/>
                    </a:lnTo>
                    <a:lnTo>
                      <a:pt x="4" y="0"/>
                    </a:lnTo>
                    <a:close/>
                  </a:path>
                </a:pathLst>
              </a:custGeom>
              <a:solidFill>
                <a:srgbClr val="000000"/>
              </a:solidFill>
              <a:ln w="9525">
                <a:noFill/>
                <a:round/>
                <a:headEnd/>
                <a:tailEnd/>
              </a:ln>
            </p:spPr>
            <p:txBody>
              <a:bodyPr/>
              <a:lstStyle/>
              <a:p>
                <a:endParaRPr lang="en-US"/>
              </a:p>
            </p:txBody>
          </p:sp>
          <p:sp>
            <p:nvSpPr>
              <p:cNvPr id="60466" name="Freeform 50"/>
              <p:cNvSpPr>
                <a:spLocks/>
              </p:cNvSpPr>
              <p:nvPr/>
            </p:nvSpPr>
            <p:spPr bwMode="auto">
              <a:xfrm>
                <a:off x="1195" y="1976"/>
                <a:ext cx="3" cy="65"/>
              </a:xfrm>
              <a:custGeom>
                <a:avLst/>
                <a:gdLst/>
                <a:ahLst/>
                <a:cxnLst>
                  <a:cxn ang="0">
                    <a:pos x="3" y="0"/>
                  </a:cxn>
                  <a:cxn ang="0">
                    <a:pos x="0" y="0"/>
                  </a:cxn>
                  <a:cxn ang="0">
                    <a:pos x="0" y="65"/>
                  </a:cxn>
                  <a:cxn ang="0">
                    <a:pos x="1" y="63"/>
                  </a:cxn>
                  <a:cxn ang="0">
                    <a:pos x="2" y="61"/>
                  </a:cxn>
                  <a:cxn ang="0">
                    <a:pos x="3" y="59"/>
                  </a:cxn>
                  <a:cxn ang="0">
                    <a:pos x="3" y="57"/>
                  </a:cxn>
                  <a:cxn ang="0">
                    <a:pos x="3" y="0"/>
                  </a:cxn>
                </a:cxnLst>
                <a:rect l="0" t="0" r="r" b="b"/>
                <a:pathLst>
                  <a:path w="3" h="65">
                    <a:moveTo>
                      <a:pt x="3" y="0"/>
                    </a:moveTo>
                    <a:lnTo>
                      <a:pt x="0" y="0"/>
                    </a:lnTo>
                    <a:lnTo>
                      <a:pt x="0" y="65"/>
                    </a:lnTo>
                    <a:lnTo>
                      <a:pt x="1" y="63"/>
                    </a:lnTo>
                    <a:lnTo>
                      <a:pt x="2" y="61"/>
                    </a:lnTo>
                    <a:lnTo>
                      <a:pt x="3" y="59"/>
                    </a:lnTo>
                    <a:lnTo>
                      <a:pt x="3" y="57"/>
                    </a:lnTo>
                    <a:lnTo>
                      <a:pt x="3" y="0"/>
                    </a:lnTo>
                    <a:close/>
                  </a:path>
                </a:pathLst>
              </a:custGeom>
              <a:solidFill>
                <a:srgbClr val="000000"/>
              </a:solidFill>
              <a:ln w="9525">
                <a:noFill/>
                <a:round/>
                <a:headEnd/>
                <a:tailEnd/>
              </a:ln>
            </p:spPr>
            <p:txBody>
              <a:bodyPr/>
              <a:lstStyle/>
              <a:p>
                <a:endParaRPr lang="en-US"/>
              </a:p>
            </p:txBody>
          </p:sp>
          <p:sp>
            <p:nvSpPr>
              <p:cNvPr id="60467" name="Freeform 51"/>
              <p:cNvSpPr>
                <a:spLocks/>
              </p:cNvSpPr>
              <p:nvPr/>
            </p:nvSpPr>
            <p:spPr bwMode="auto">
              <a:xfrm>
                <a:off x="1184" y="1976"/>
                <a:ext cx="3" cy="84"/>
              </a:xfrm>
              <a:custGeom>
                <a:avLst/>
                <a:gdLst/>
                <a:ahLst/>
                <a:cxnLst>
                  <a:cxn ang="0">
                    <a:pos x="3" y="0"/>
                  </a:cxn>
                  <a:cxn ang="0">
                    <a:pos x="0" y="0"/>
                  </a:cxn>
                  <a:cxn ang="0">
                    <a:pos x="0" y="84"/>
                  </a:cxn>
                  <a:cxn ang="0">
                    <a:pos x="0" y="82"/>
                  </a:cxn>
                  <a:cxn ang="0">
                    <a:pos x="1" y="81"/>
                  </a:cxn>
                  <a:cxn ang="0">
                    <a:pos x="2" y="80"/>
                  </a:cxn>
                  <a:cxn ang="0">
                    <a:pos x="3" y="78"/>
                  </a:cxn>
                  <a:cxn ang="0">
                    <a:pos x="3" y="0"/>
                  </a:cxn>
                </a:cxnLst>
                <a:rect l="0" t="0" r="r" b="b"/>
                <a:pathLst>
                  <a:path w="3" h="84">
                    <a:moveTo>
                      <a:pt x="3" y="0"/>
                    </a:moveTo>
                    <a:lnTo>
                      <a:pt x="0" y="0"/>
                    </a:lnTo>
                    <a:lnTo>
                      <a:pt x="0" y="84"/>
                    </a:lnTo>
                    <a:lnTo>
                      <a:pt x="0" y="82"/>
                    </a:lnTo>
                    <a:lnTo>
                      <a:pt x="1" y="81"/>
                    </a:lnTo>
                    <a:lnTo>
                      <a:pt x="2" y="80"/>
                    </a:lnTo>
                    <a:lnTo>
                      <a:pt x="3" y="78"/>
                    </a:lnTo>
                    <a:lnTo>
                      <a:pt x="3" y="0"/>
                    </a:lnTo>
                    <a:close/>
                  </a:path>
                </a:pathLst>
              </a:custGeom>
              <a:solidFill>
                <a:srgbClr val="000000"/>
              </a:solidFill>
              <a:ln w="9525">
                <a:noFill/>
                <a:round/>
                <a:headEnd/>
                <a:tailEnd/>
              </a:ln>
            </p:spPr>
            <p:txBody>
              <a:bodyPr/>
              <a:lstStyle/>
              <a:p>
                <a:endParaRPr lang="en-US"/>
              </a:p>
            </p:txBody>
          </p:sp>
          <p:sp>
            <p:nvSpPr>
              <p:cNvPr id="60468" name="Freeform 52"/>
              <p:cNvSpPr>
                <a:spLocks/>
              </p:cNvSpPr>
              <p:nvPr/>
            </p:nvSpPr>
            <p:spPr bwMode="auto">
              <a:xfrm>
                <a:off x="1173" y="1976"/>
                <a:ext cx="3" cy="99"/>
              </a:xfrm>
              <a:custGeom>
                <a:avLst/>
                <a:gdLst/>
                <a:ahLst/>
                <a:cxnLst>
                  <a:cxn ang="0">
                    <a:pos x="3" y="0"/>
                  </a:cxn>
                  <a:cxn ang="0">
                    <a:pos x="0" y="0"/>
                  </a:cxn>
                  <a:cxn ang="0">
                    <a:pos x="0" y="99"/>
                  </a:cxn>
                  <a:cxn ang="0">
                    <a:pos x="1" y="97"/>
                  </a:cxn>
                  <a:cxn ang="0">
                    <a:pos x="2" y="96"/>
                  </a:cxn>
                  <a:cxn ang="0">
                    <a:pos x="2" y="96"/>
                  </a:cxn>
                  <a:cxn ang="0">
                    <a:pos x="3" y="94"/>
                  </a:cxn>
                  <a:cxn ang="0">
                    <a:pos x="3" y="0"/>
                  </a:cxn>
                </a:cxnLst>
                <a:rect l="0" t="0" r="r" b="b"/>
                <a:pathLst>
                  <a:path w="3" h="99">
                    <a:moveTo>
                      <a:pt x="3" y="0"/>
                    </a:moveTo>
                    <a:lnTo>
                      <a:pt x="0" y="0"/>
                    </a:lnTo>
                    <a:lnTo>
                      <a:pt x="0" y="99"/>
                    </a:lnTo>
                    <a:lnTo>
                      <a:pt x="1" y="97"/>
                    </a:lnTo>
                    <a:lnTo>
                      <a:pt x="2" y="96"/>
                    </a:lnTo>
                    <a:lnTo>
                      <a:pt x="2" y="96"/>
                    </a:lnTo>
                    <a:lnTo>
                      <a:pt x="3" y="94"/>
                    </a:lnTo>
                    <a:lnTo>
                      <a:pt x="3" y="0"/>
                    </a:lnTo>
                    <a:close/>
                  </a:path>
                </a:pathLst>
              </a:custGeom>
              <a:solidFill>
                <a:srgbClr val="000000"/>
              </a:solidFill>
              <a:ln w="9525">
                <a:noFill/>
                <a:round/>
                <a:headEnd/>
                <a:tailEnd/>
              </a:ln>
            </p:spPr>
            <p:txBody>
              <a:bodyPr/>
              <a:lstStyle/>
              <a:p>
                <a:endParaRPr lang="en-US"/>
              </a:p>
            </p:txBody>
          </p:sp>
          <p:sp>
            <p:nvSpPr>
              <p:cNvPr id="60469" name="Freeform 53"/>
              <p:cNvSpPr>
                <a:spLocks/>
              </p:cNvSpPr>
              <p:nvPr/>
            </p:nvSpPr>
            <p:spPr bwMode="auto">
              <a:xfrm>
                <a:off x="1209" y="2107"/>
                <a:ext cx="1" cy="1"/>
              </a:xfrm>
              <a:custGeom>
                <a:avLst/>
                <a:gdLst/>
                <a:ahLst/>
                <a:cxnLst>
                  <a:cxn ang="0">
                    <a:pos x="1" y="1"/>
                  </a:cxn>
                  <a:cxn ang="0">
                    <a:pos x="1" y="0"/>
                  </a:cxn>
                  <a:cxn ang="0">
                    <a:pos x="0" y="0"/>
                  </a:cxn>
                  <a:cxn ang="0">
                    <a:pos x="0" y="0"/>
                  </a:cxn>
                  <a:cxn ang="0">
                    <a:pos x="0" y="1"/>
                  </a:cxn>
                  <a:cxn ang="0">
                    <a:pos x="0" y="1"/>
                  </a:cxn>
                  <a:cxn ang="0">
                    <a:pos x="1" y="1"/>
                  </a:cxn>
                </a:cxnLst>
                <a:rect l="0" t="0" r="r" b="b"/>
                <a:pathLst>
                  <a:path w="1" h="1">
                    <a:moveTo>
                      <a:pt x="1" y="1"/>
                    </a:moveTo>
                    <a:lnTo>
                      <a:pt x="1" y="0"/>
                    </a:lnTo>
                    <a:lnTo>
                      <a:pt x="0" y="0"/>
                    </a:lnTo>
                    <a:lnTo>
                      <a:pt x="0" y="0"/>
                    </a:lnTo>
                    <a:lnTo>
                      <a:pt x="0" y="1"/>
                    </a:lnTo>
                    <a:lnTo>
                      <a:pt x="0" y="1"/>
                    </a:lnTo>
                    <a:lnTo>
                      <a:pt x="1" y="1"/>
                    </a:lnTo>
                    <a:close/>
                  </a:path>
                </a:pathLst>
              </a:custGeom>
              <a:solidFill>
                <a:srgbClr val="000000"/>
              </a:solidFill>
              <a:ln w="9525">
                <a:noFill/>
                <a:round/>
                <a:headEnd/>
                <a:tailEnd/>
              </a:ln>
            </p:spPr>
            <p:txBody>
              <a:bodyPr/>
              <a:lstStyle/>
              <a:p>
                <a:endParaRPr lang="en-US"/>
              </a:p>
            </p:txBody>
          </p:sp>
          <p:sp>
            <p:nvSpPr>
              <p:cNvPr id="60470" name="Freeform 54"/>
              <p:cNvSpPr>
                <a:spLocks/>
              </p:cNvSpPr>
              <p:nvPr/>
            </p:nvSpPr>
            <p:spPr bwMode="auto">
              <a:xfrm>
                <a:off x="1217" y="2099"/>
                <a:ext cx="4" cy="9"/>
              </a:xfrm>
              <a:custGeom>
                <a:avLst/>
                <a:gdLst/>
                <a:ahLst/>
                <a:cxnLst>
                  <a:cxn ang="0">
                    <a:pos x="0" y="9"/>
                  </a:cxn>
                  <a:cxn ang="0">
                    <a:pos x="4" y="9"/>
                  </a:cxn>
                  <a:cxn ang="0">
                    <a:pos x="4" y="0"/>
                  </a:cxn>
                  <a:cxn ang="0">
                    <a:pos x="3" y="1"/>
                  </a:cxn>
                  <a:cxn ang="0">
                    <a:pos x="2" y="2"/>
                  </a:cxn>
                  <a:cxn ang="0">
                    <a:pos x="1" y="2"/>
                  </a:cxn>
                  <a:cxn ang="0">
                    <a:pos x="0" y="3"/>
                  </a:cxn>
                  <a:cxn ang="0">
                    <a:pos x="0" y="9"/>
                  </a:cxn>
                </a:cxnLst>
                <a:rect l="0" t="0" r="r" b="b"/>
                <a:pathLst>
                  <a:path w="4" h="9">
                    <a:moveTo>
                      <a:pt x="0" y="9"/>
                    </a:moveTo>
                    <a:lnTo>
                      <a:pt x="4" y="9"/>
                    </a:lnTo>
                    <a:lnTo>
                      <a:pt x="4" y="0"/>
                    </a:lnTo>
                    <a:lnTo>
                      <a:pt x="3" y="1"/>
                    </a:lnTo>
                    <a:lnTo>
                      <a:pt x="2" y="2"/>
                    </a:lnTo>
                    <a:lnTo>
                      <a:pt x="1" y="2"/>
                    </a:lnTo>
                    <a:lnTo>
                      <a:pt x="0" y="3"/>
                    </a:lnTo>
                    <a:lnTo>
                      <a:pt x="0" y="9"/>
                    </a:lnTo>
                    <a:close/>
                  </a:path>
                </a:pathLst>
              </a:custGeom>
              <a:solidFill>
                <a:srgbClr val="000000"/>
              </a:solidFill>
              <a:ln w="9525">
                <a:noFill/>
                <a:round/>
                <a:headEnd/>
                <a:tailEnd/>
              </a:ln>
            </p:spPr>
            <p:txBody>
              <a:bodyPr/>
              <a:lstStyle/>
              <a:p>
                <a:endParaRPr lang="en-US"/>
              </a:p>
            </p:txBody>
          </p:sp>
          <p:sp>
            <p:nvSpPr>
              <p:cNvPr id="60471" name="Freeform 55"/>
              <p:cNvSpPr>
                <a:spLocks/>
              </p:cNvSpPr>
              <p:nvPr/>
            </p:nvSpPr>
            <p:spPr bwMode="auto">
              <a:xfrm>
                <a:off x="1228" y="2091"/>
                <a:ext cx="4" cy="17"/>
              </a:xfrm>
              <a:custGeom>
                <a:avLst/>
                <a:gdLst/>
                <a:ahLst/>
                <a:cxnLst>
                  <a:cxn ang="0">
                    <a:pos x="0" y="17"/>
                  </a:cxn>
                  <a:cxn ang="0">
                    <a:pos x="4" y="17"/>
                  </a:cxn>
                  <a:cxn ang="0">
                    <a:pos x="4" y="0"/>
                  </a:cxn>
                  <a:cxn ang="0">
                    <a:pos x="3" y="1"/>
                  </a:cxn>
                  <a:cxn ang="0">
                    <a:pos x="2" y="2"/>
                  </a:cxn>
                  <a:cxn ang="0">
                    <a:pos x="1" y="3"/>
                  </a:cxn>
                  <a:cxn ang="0">
                    <a:pos x="0" y="3"/>
                  </a:cxn>
                  <a:cxn ang="0">
                    <a:pos x="0" y="17"/>
                  </a:cxn>
                </a:cxnLst>
                <a:rect l="0" t="0" r="r" b="b"/>
                <a:pathLst>
                  <a:path w="4" h="17">
                    <a:moveTo>
                      <a:pt x="0" y="17"/>
                    </a:moveTo>
                    <a:lnTo>
                      <a:pt x="4" y="17"/>
                    </a:lnTo>
                    <a:lnTo>
                      <a:pt x="4" y="0"/>
                    </a:lnTo>
                    <a:lnTo>
                      <a:pt x="3" y="1"/>
                    </a:lnTo>
                    <a:lnTo>
                      <a:pt x="2" y="2"/>
                    </a:lnTo>
                    <a:lnTo>
                      <a:pt x="1" y="3"/>
                    </a:lnTo>
                    <a:lnTo>
                      <a:pt x="0" y="3"/>
                    </a:lnTo>
                    <a:lnTo>
                      <a:pt x="0" y="17"/>
                    </a:lnTo>
                    <a:close/>
                  </a:path>
                </a:pathLst>
              </a:custGeom>
              <a:solidFill>
                <a:srgbClr val="000000"/>
              </a:solidFill>
              <a:ln w="9525">
                <a:noFill/>
                <a:round/>
                <a:headEnd/>
                <a:tailEnd/>
              </a:ln>
            </p:spPr>
            <p:txBody>
              <a:bodyPr/>
              <a:lstStyle/>
              <a:p>
                <a:endParaRPr lang="en-US"/>
              </a:p>
            </p:txBody>
          </p:sp>
          <p:sp>
            <p:nvSpPr>
              <p:cNvPr id="60472" name="Freeform 56"/>
              <p:cNvSpPr>
                <a:spLocks/>
              </p:cNvSpPr>
              <p:nvPr/>
            </p:nvSpPr>
            <p:spPr bwMode="auto">
              <a:xfrm>
                <a:off x="1250" y="2071"/>
                <a:ext cx="4" cy="37"/>
              </a:xfrm>
              <a:custGeom>
                <a:avLst/>
                <a:gdLst/>
                <a:ahLst/>
                <a:cxnLst>
                  <a:cxn ang="0">
                    <a:pos x="0" y="37"/>
                  </a:cxn>
                  <a:cxn ang="0">
                    <a:pos x="4" y="37"/>
                  </a:cxn>
                  <a:cxn ang="0">
                    <a:pos x="4" y="0"/>
                  </a:cxn>
                  <a:cxn ang="0">
                    <a:pos x="3" y="1"/>
                  </a:cxn>
                  <a:cxn ang="0">
                    <a:pos x="2" y="1"/>
                  </a:cxn>
                  <a:cxn ang="0">
                    <a:pos x="1" y="2"/>
                  </a:cxn>
                  <a:cxn ang="0">
                    <a:pos x="0" y="3"/>
                  </a:cxn>
                  <a:cxn ang="0">
                    <a:pos x="0" y="37"/>
                  </a:cxn>
                </a:cxnLst>
                <a:rect l="0" t="0" r="r" b="b"/>
                <a:pathLst>
                  <a:path w="4" h="37">
                    <a:moveTo>
                      <a:pt x="0" y="37"/>
                    </a:moveTo>
                    <a:lnTo>
                      <a:pt x="4" y="37"/>
                    </a:lnTo>
                    <a:lnTo>
                      <a:pt x="4" y="0"/>
                    </a:lnTo>
                    <a:lnTo>
                      <a:pt x="3" y="1"/>
                    </a:lnTo>
                    <a:lnTo>
                      <a:pt x="2" y="1"/>
                    </a:lnTo>
                    <a:lnTo>
                      <a:pt x="1" y="2"/>
                    </a:lnTo>
                    <a:lnTo>
                      <a:pt x="0" y="3"/>
                    </a:lnTo>
                    <a:lnTo>
                      <a:pt x="0" y="37"/>
                    </a:lnTo>
                    <a:close/>
                  </a:path>
                </a:pathLst>
              </a:custGeom>
              <a:solidFill>
                <a:srgbClr val="000000"/>
              </a:solidFill>
              <a:ln w="9525">
                <a:noFill/>
                <a:round/>
                <a:headEnd/>
                <a:tailEnd/>
              </a:ln>
            </p:spPr>
            <p:txBody>
              <a:bodyPr/>
              <a:lstStyle/>
              <a:p>
                <a:endParaRPr lang="en-US"/>
              </a:p>
            </p:txBody>
          </p:sp>
          <p:sp>
            <p:nvSpPr>
              <p:cNvPr id="60473" name="Freeform 57"/>
              <p:cNvSpPr>
                <a:spLocks/>
              </p:cNvSpPr>
              <p:nvPr/>
            </p:nvSpPr>
            <p:spPr bwMode="auto">
              <a:xfrm>
                <a:off x="1262" y="2060"/>
                <a:ext cx="3" cy="48"/>
              </a:xfrm>
              <a:custGeom>
                <a:avLst/>
                <a:gdLst/>
                <a:ahLst/>
                <a:cxnLst>
                  <a:cxn ang="0">
                    <a:pos x="0" y="48"/>
                  </a:cxn>
                  <a:cxn ang="0">
                    <a:pos x="3" y="48"/>
                  </a:cxn>
                  <a:cxn ang="0">
                    <a:pos x="3" y="0"/>
                  </a:cxn>
                  <a:cxn ang="0">
                    <a:pos x="2" y="1"/>
                  </a:cxn>
                  <a:cxn ang="0">
                    <a:pos x="1" y="2"/>
                  </a:cxn>
                  <a:cxn ang="0">
                    <a:pos x="0" y="2"/>
                  </a:cxn>
                  <a:cxn ang="0">
                    <a:pos x="0" y="3"/>
                  </a:cxn>
                  <a:cxn ang="0">
                    <a:pos x="0" y="48"/>
                  </a:cxn>
                </a:cxnLst>
                <a:rect l="0" t="0" r="r" b="b"/>
                <a:pathLst>
                  <a:path w="3" h="48">
                    <a:moveTo>
                      <a:pt x="0" y="48"/>
                    </a:moveTo>
                    <a:lnTo>
                      <a:pt x="3" y="48"/>
                    </a:lnTo>
                    <a:lnTo>
                      <a:pt x="3" y="0"/>
                    </a:lnTo>
                    <a:lnTo>
                      <a:pt x="2" y="1"/>
                    </a:lnTo>
                    <a:lnTo>
                      <a:pt x="1" y="2"/>
                    </a:lnTo>
                    <a:lnTo>
                      <a:pt x="0" y="2"/>
                    </a:lnTo>
                    <a:lnTo>
                      <a:pt x="0" y="3"/>
                    </a:lnTo>
                    <a:lnTo>
                      <a:pt x="0" y="48"/>
                    </a:lnTo>
                    <a:close/>
                  </a:path>
                </a:pathLst>
              </a:custGeom>
              <a:solidFill>
                <a:srgbClr val="000000"/>
              </a:solidFill>
              <a:ln w="9525">
                <a:noFill/>
                <a:round/>
                <a:headEnd/>
                <a:tailEnd/>
              </a:ln>
            </p:spPr>
            <p:txBody>
              <a:bodyPr/>
              <a:lstStyle/>
              <a:p>
                <a:endParaRPr lang="en-US"/>
              </a:p>
            </p:txBody>
          </p:sp>
          <p:sp>
            <p:nvSpPr>
              <p:cNvPr id="60474" name="Freeform 58"/>
              <p:cNvSpPr>
                <a:spLocks/>
              </p:cNvSpPr>
              <p:nvPr/>
            </p:nvSpPr>
            <p:spPr bwMode="auto">
              <a:xfrm>
                <a:off x="1273" y="2046"/>
                <a:ext cx="3" cy="62"/>
              </a:xfrm>
              <a:custGeom>
                <a:avLst/>
                <a:gdLst/>
                <a:ahLst/>
                <a:cxnLst>
                  <a:cxn ang="0">
                    <a:pos x="0" y="62"/>
                  </a:cxn>
                  <a:cxn ang="0">
                    <a:pos x="3" y="62"/>
                  </a:cxn>
                  <a:cxn ang="0">
                    <a:pos x="3" y="0"/>
                  </a:cxn>
                  <a:cxn ang="0">
                    <a:pos x="3" y="1"/>
                  </a:cxn>
                  <a:cxn ang="0">
                    <a:pos x="2" y="3"/>
                  </a:cxn>
                  <a:cxn ang="0">
                    <a:pos x="1" y="4"/>
                  </a:cxn>
                  <a:cxn ang="0">
                    <a:pos x="0" y="5"/>
                  </a:cxn>
                  <a:cxn ang="0">
                    <a:pos x="0" y="62"/>
                  </a:cxn>
                </a:cxnLst>
                <a:rect l="0" t="0" r="r" b="b"/>
                <a:pathLst>
                  <a:path w="3" h="62">
                    <a:moveTo>
                      <a:pt x="0" y="62"/>
                    </a:moveTo>
                    <a:lnTo>
                      <a:pt x="3" y="62"/>
                    </a:lnTo>
                    <a:lnTo>
                      <a:pt x="3" y="0"/>
                    </a:lnTo>
                    <a:lnTo>
                      <a:pt x="3" y="1"/>
                    </a:lnTo>
                    <a:lnTo>
                      <a:pt x="2" y="3"/>
                    </a:lnTo>
                    <a:lnTo>
                      <a:pt x="1" y="4"/>
                    </a:lnTo>
                    <a:lnTo>
                      <a:pt x="0" y="5"/>
                    </a:lnTo>
                    <a:lnTo>
                      <a:pt x="0" y="62"/>
                    </a:lnTo>
                    <a:close/>
                  </a:path>
                </a:pathLst>
              </a:custGeom>
              <a:solidFill>
                <a:srgbClr val="000000"/>
              </a:solidFill>
              <a:ln w="9525">
                <a:noFill/>
                <a:round/>
                <a:headEnd/>
                <a:tailEnd/>
              </a:ln>
            </p:spPr>
            <p:txBody>
              <a:bodyPr/>
              <a:lstStyle/>
              <a:p>
                <a:endParaRPr lang="en-US"/>
              </a:p>
            </p:txBody>
          </p:sp>
          <p:sp>
            <p:nvSpPr>
              <p:cNvPr id="60475" name="Freeform 59"/>
              <p:cNvSpPr>
                <a:spLocks/>
              </p:cNvSpPr>
              <p:nvPr/>
            </p:nvSpPr>
            <p:spPr bwMode="auto">
              <a:xfrm>
                <a:off x="1284" y="2029"/>
                <a:ext cx="4" cy="79"/>
              </a:xfrm>
              <a:custGeom>
                <a:avLst/>
                <a:gdLst/>
                <a:ahLst/>
                <a:cxnLst>
                  <a:cxn ang="0">
                    <a:pos x="0" y="79"/>
                  </a:cxn>
                  <a:cxn ang="0">
                    <a:pos x="4" y="79"/>
                  </a:cxn>
                  <a:cxn ang="0">
                    <a:pos x="4" y="0"/>
                  </a:cxn>
                  <a:cxn ang="0">
                    <a:pos x="3" y="1"/>
                  </a:cxn>
                  <a:cxn ang="0">
                    <a:pos x="2" y="3"/>
                  </a:cxn>
                  <a:cxn ang="0">
                    <a:pos x="1" y="4"/>
                  </a:cxn>
                  <a:cxn ang="0">
                    <a:pos x="0" y="6"/>
                  </a:cxn>
                  <a:cxn ang="0">
                    <a:pos x="0" y="79"/>
                  </a:cxn>
                </a:cxnLst>
                <a:rect l="0" t="0" r="r" b="b"/>
                <a:pathLst>
                  <a:path w="4" h="79">
                    <a:moveTo>
                      <a:pt x="0" y="79"/>
                    </a:moveTo>
                    <a:lnTo>
                      <a:pt x="4" y="79"/>
                    </a:lnTo>
                    <a:lnTo>
                      <a:pt x="4" y="0"/>
                    </a:lnTo>
                    <a:lnTo>
                      <a:pt x="3" y="1"/>
                    </a:lnTo>
                    <a:lnTo>
                      <a:pt x="2" y="3"/>
                    </a:lnTo>
                    <a:lnTo>
                      <a:pt x="1" y="4"/>
                    </a:lnTo>
                    <a:lnTo>
                      <a:pt x="0" y="6"/>
                    </a:lnTo>
                    <a:lnTo>
                      <a:pt x="0" y="79"/>
                    </a:lnTo>
                    <a:close/>
                  </a:path>
                </a:pathLst>
              </a:custGeom>
              <a:solidFill>
                <a:srgbClr val="000000"/>
              </a:solidFill>
              <a:ln w="9525">
                <a:noFill/>
                <a:round/>
                <a:headEnd/>
                <a:tailEnd/>
              </a:ln>
            </p:spPr>
            <p:txBody>
              <a:bodyPr/>
              <a:lstStyle/>
              <a:p>
                <a:endParaRPr lang="en-US"/>
              </a:p>
            </p:txBody>
          </p:sp>
          <p:sp>
            <p:nvSpPr>
              <p:cNvPr id="60476" name="Freeform 60"/>
              <p:cNvSpPr>
                <a:spLocks/>
              </p:cNvSpPr>
              <p:nvPr/>
            </p:nvSpPr>
            <p:spPr bwMode="auto">
              <a:xfrm>
                <a:off x="1295" y="2001"/>
                <a:ext cx="4" cy="107"/>
              </a:xfrm>
              <a:custGeom>
                <a:avLst/>
                <a:gdLst/>
                <a:ahLst/>
                <a:cxnLst>
                  <a:cxn ang="0">
                    <a:pos x="0" y="107"/>
                  </a:cxn>
                  <a:cxn ang="0">
                    <a:pos x="4" y="107"/>
                  </a:cxn>
                  <a:cxn ang="0">
                    <a:pos x="4" y="0"/>
                  </a:cxn>
                  <a:cxn ang="0">
                    <a:pos x="3" y="3"/>
                  </a:cxn>
                  <a:cxn ang="0">
                    <a:pos x="2" y="6"/>
                  </a:cxn>
                  <a:cxn ang="0">
                    <a:pos x="1" y="9"/>
                  </a:cxn>
                  <a:cxn ang="0">
                    <a:pos x="0" y="11"/>
                  </a:cxn>
                  <a:cxn ang="0">
                    <a:pos x="0" y="107"/>
                  </a:cxn>
                </a:cxnLst>
                <a:rect l="0" t="0" r="r" b="b"/>
                <a:pathLst>
                  <a:path w="4" h="107">
                    <a:moveTo>
                      <a:pt x="0" y="107"/>
                    </a:moveTo>
                    <a:lnTo>
                      <a:pt x="4" y="107"/>
                    </a:lnTo>
                    <a:lnTo>
                      <a:pt x="4" y="0"/>
                    </a:lnTo>
                    <a:lnTo>
                      <a:pt x="3" y="3"/>
                    </a:lnTo>
                    <a:lnTo>
                      <a:pt x="2" y="6"/>
                    </a:lnTo>
                    <a:lnTo>
                      <a:pt x="1" y="9"/>
                    </a:lnTo>
                    <a:lnTo>
                      <a:pt x="0" y="11"/>
                    </a:lnTo>
                    <a:lnTo>
                      <a:pt x="0" y="107"/>
                    </a:lnTo>
                    <a:close/>
                  </a:path>
                </a:pathLst>
              </a:custGeom>
              <a:solidFill>
                <a:srgbClr val="000000"/>
              </a:solidFill>
              <a:ln w="9525">
                <a:noFill/>
                <a:round/>
                <a:headEnd/>
                <a:tailEnd/>
              </a:ln>
            </p:spPr>
            <p:txBody>
              <a:bodyPr/>
              <a:lstStyle/>
              <a:p>
                <a:endParaRPr lang="en-US"/>
              </a:p>
            </p:txBody>
          </p:sp>
          <p:sp>
            <p:nvSpPr>
              <p:cNvPr id="60477" name="Freeform 61"/>
              <p:cNvSpPr>
                <a:spLocks/>
              </p:cNvSpPr>
              <p:nvPr/>
            </p:nvSpPr>
            <p:spPr bwMode="auto">
              <a:xfrm>
                <a:off x="1208" y="1995"/>
                <a:ext cx="67" cy="8"/>
              </a:xfrm>
              <a:custGeom>
                <a:avLst/>
                <a:gdLst/>
                <a:ahLst/>
                <a:cxnLst>
                  <a:cxn ang="0">
                    <a:pos x="67" y="0"/>
                  </a:cxn>
                  <a:cxn ang="0">
                    <a:pos x="1" y="0"/>
                  </a:cxn>
                  <a:cxn ang="0">
                    <a:pos x="1" y="2"/>
                  </a:cxn>
                  <a:cxn ang="0">
                    <a:pos x="0" y="4"/>
                  </a:cxn>
                  <a:cxn ang="0">
                    <a:pos x="0" y="6"/>
                  </a:cxn>
                  <a:cxn ang="0">
                    <a:pos x="0" y="8"/>
                  </a:cxn>
                  <a:cxn ang="0">
                    <a:pos x="67" y="8"/>
                  </a:cxn>
                  <a:cxn ang="0">
                    <a:pos x="67" y="0"/>
                  </a:cxn>
                </a:cxnLst>
                <a:rect l="0" t="0" r="r" b="b"/>
                <a:pathLst>
                  <a:path w="67" h="8">
                    <a:moveTo>
                      <a:pt x="67" y="0"/>
                    </a:moveTo>
                    <a:lnTo>
                      <a:pt x="1" y="0"/>
                    </a:lnTo>
                    <a:lnTo>
                      <a:pt x="1" y="2"/>
                    </a:lnTo>
                    <a:lnTo>
                      <a:pt x="0" y="4"/>
                    </a:lnTo>
                    <a:lnTo>
                      <a:pt x="0" y="6"/>
                    </a:lnTo>
                    <a:lnTo>
                      <a:pt x="0" y="8"/>
                    </a:lnTo>
                    <a:lnTo>
                      <a:pt x="67" y="8"/>
                    </a:lnTo>
                    <a:lnTo>
                      <a:pt x="67" y="0"/>
                    </a:lnTo>
                    <a:close/>
                  </a:path>
                </a:pathLst>
              </a:custGeom>
              <a:solidFill>
                <a:srgbClr val="FF3F3F"/>
              </a:solidFill>
              <a:ln w="9525">
                <a:noFill/>
                <a:round/>
                <a:headEnd/>
                <a:tailEnd/>
              </a:ln>
            </p:spPr>
            <p:txBody>
              <a:bodyPr/>
              <a:lstStyle/>
              <a:p>
                <a:endParaRPr lang="en-US"/>
              </a:p>
            </p:txBody>
          </p:sp>
          <p:sp>
            <p:nvSpPr>
              <p:cNvPr id="60478" name="Freeform 62"/>
              <p:cNvSpPr>
                <a:spLocks/>
              </p:cNvSpPr>
              <p:nvPr/>
            </p:nvSpPr>
            <p:spPr bwMode="auto">
              <a:xfrm>
                <a:off x="1209" y="1984"/>
                <a:ext cx="36" cy="9"/>
              </a:xfrm>
              <a:custGeom>
                <a:avLst/>
                <a:gdLst/>
                <a:ahLst/>
                <a:cxnLst>
                  <a:cxn ang="0">
                    <a:pos x="36" y="0"/>
                  </a:cxn>
                  <a:cxn ang="0">
                    <a:pos x="1" y="0"/>
                  </a:cxn>
                  <a:cxn ang="0">
                    <a:pos x="1" y="2"/>
                  </a:cxn>
                  <a:cxn ang="0">
                    <a:pos x="1" y="4"/>
                  </a:cxn>
                  <a:cxn ang="0">
                    <a:pos x="1" y="6"/>
                  </a:cxn>
                  <a:cxn ang="0">
                    <a:pos x="0" y="9"/>
                  </a:cxn>
                  <a:cxn ang="0">
                    <a:pos x="36" y="9"/>
                  </a:cxn>
                  <a:cxn ang="0">
                    <a:pos x="36" y="0"/>
                  </a:cxn>
                </a:cxnLst>
                <a:rect l="0" t="0" r="r" b="b"/>
                <a:pathLst>
                  <a:path w="36" h="9">
                    <a:moveTo>
                      <a:pt x="36" y="0"/>
                    </a:moveTo>
                    <a:lnTo>
                      <a:pt x="1" y="0"/>
                    </a:lnTo>
                    <a:lnTo>
                      <a:pt x="1" y="2"/>
                    </a:lnTo>
                    <a:lnTo>
                      <a:pt x="1" y="4"/>
                    </a:lnTo>
                    <a:lnTo>
                      <a:pt x="1" y="6"/>
                    </a:lnTo>
                    <a:lnTo>
                      <a:pt x="0" y="9"/>
                    </a:lnTo>
                    <a:lnTo>
                      <a:pt x="36" y="9"/>
                    </a:lnTo>
                    <a:lnTo>
                      <a:pt x="36" y="0"/>
                    </a:lnTo>
                    <a:close/>
                  </a:path>
                </a:pathLst>
              </a:custGeom>
              <a:solidFill>
                <a:srgbClr val="3F3FFF"/>
              </a:solidFill>
              <a:ln w="9525">
                <a:noFill/>
                <a:round/>
                <a:headEnd/>
                <a:tailEnd/>
              </a:ln>
            </p:spPr>
            <p:txBody>
              <a:bodyPr/>
              <a:lstStyle/>
              <a:p>
                <a:endParaRPr lang="en-US"/>
              </a:p>
            </p:txBody>
          </p:sp>
          <p:sp>
            <p:nvSpPr>
              <p:cNvPr id="60479" name="Freeform 63"/>
              <p:cNvSpPr>
                <a:spLocks/>
              </p:cNvSpPr>
              <p:nvPr/>
            </p:nvSpPr>
            <p:spPr bwMode="auto">
              <a:xfrm>
                <a:off x="1176" y="1984"/>
                <a:ext cx="34" cy="9"/>
              </a:xfrm>
              <a:custGeom>
                <a:avLst/>
                <a:gdLst/>
                <a:ahLst/>
                <a:cxnLst>
                  <a:cxn ang="0">
                    <a:pos x="0" y="0"/>
                  </a:cxn>
                  <a:cxn ang="0">
                    <a:pos x="0" y="9"/>
                  </a:cxn>
                  <a:cxn ang="0">
                    <a:pos x="33" y="9"/>
                  </a:cxn>
                  <a:cxn ang="0">
                    <a:pos x="34" y="6"/>
                  </a:cxn>
                  <a:cxn ang="0">
                    <a:pos x="34" y="4"/>
                  </a:cxn>
                  <a:cxn ang="0">
                    <a:pos x="34" y="2"/>
                  </a:cxn>
                  <a:cxn ang="0">
                    <a:pos x="34" y="0"/>
                  </a:cxn>
                  <a:cxn ang="0">
                    <a:pos x="0" y="0"/>
                  </a:cxn>
                </a:cxnLst>
                <a:rect l="0" t="0" r="r" b="b"/>
                <a:pathLst>
                  <a:path w="34" h="9">
                    <a:moveTo>
                      <a:pt x="0" y="0"/>
                    </a:moveTo>
                    <a:lnTo>
                      <a:pt x="0" y="9"/>
                    </a:lnTo>
                    <a:lnTo>
                      <a:pt x="33" y="9"/>
                    </a:lnTo>
                    <a:lnTo>
                      <a:pt x="34" y="6"/>
                    </a:lnTo>
                    <a:lnTo>
                      <a:pt x="34" y="4"/>
                    </a:lnTo>
                    <a:lnTo>
                      <a:pt x="34" y="2"/>
                    </a:lnTo>
                    <a:lnTo>
                      <a:pt x="34" y="0"/>
                    </a:lnTo>
                    <a:lnTo>
                      <a:pt x="0" y="0"/>
                    </a:lnTo>
                    <a:close/>
                  </a:path>
                </a:pathLst>
              </a:custGeom>
              <a:solidFill>
                <a:srgbClr val="0000FF"/>
              </a:solidFill>
              <a:ln w="9525">
                <a:noFill/>
                <a:round/>
                <a:headEnd/>
                <a:tailEnd/>
              </a:ln>
            </p:spPr>
            <p:txBody>
              <a:bodyPr/>
              <a:lstStyle/>
              <a:p>
                <a:endParaRPr lang="en-US"/>
              </a:p>
            </p:txBody>
          </p:sp>
          <p:sp>
            <p:nvSpPr>
              <p:cNvPr id="60480" name="Freeform 64"/>
              <p:cNvSpPr>
                <a:spLocks/>
              </p:cNvSpPr>
              <p:nvPr/>
            </p:nvSpPr>
            <p:spPr bwMode="auto">
              <a:xfrm>
                <a:off x="1176" y="1995"/>
                <a:ext cx="33" cy="8"/>
              </a:xfrm>
              <a:custGeom>
                <a:avLst/>
                <a:gdLst/>
                <a:ahLst/>
                <a:cxnLst>
                  <a:cxn ang="0">
                    <a:pos x="0" y="0"/>
                  </a:cxn>
                  <a:cxn ang="0">
                    <a:pos x="0" y="8"/>
                  </a:cxn>
                  <a:cxn ang="0">
                    <a:pos x="32" y="8"/>
                  </a:cxn>
                  <a:cxn ang="0">
                    <a:pos x="32" y="6"/>
                  </a:cxn>
                  <a:cxn ang="0">
                    <a:pos x="32" y="4"/>
                  </a:cxn>
                  <a:cxn ang="0">
                    <a:pos x="33" y="2"/>
                  </a:cxn>
                  <a:cxn ang="0">
                    <a:pos x="33" y="0"/>
                  </a:cxn>
                  <a:cxn ang="0">
                    <a:pos x="0" y="0"/>
                  </a:cxn>
                </a:cxnLst>
                <a:rect l="0" t="0" r="r" b="b"/>
                <a:pathLst>
                  <a:path w="33" h="8">
                    <a:moveTo>
                      <a:pt x="0" y="0"/>
                    </a:moveTo>
                    <a:lnTo>
                      <a:pt x="0" y="8"/>
                    </a:lnTo>
                    <a:lnTo>
                      <a:pt x="32" y="8"/>
                    </a:lnTo>
                    <a:lnTo>
                      <a:pt x="32" y="6"/>
                    </a:lnTo>
                    <a:lnTo>
                      <a:pt x="32" y="4"/>
                    </a:lnTo>
                    <a:lnTo>
                      <a:pt x="33" y="2"/>
                    </a:lnTo>
                    <a:lnTo>
                      <a:pt x="33" y="0"/>
                    </a:lnTo>
                    <a:lnTo>
                      <a:pt x="0" y="0"/>
                    </a:lnTo>
                    <a:close/>
                  </a:path>
                </a:pathLst>
              </a:custGeom>
              <a:solidFill>
                <a:srgbClr val="FF0000"/>
              </a:solidFill>
              <a:ln w="9525">
                <a:noFill/>
                <a:round/>
                <a:headEnd/>
                <a:tailEnd/>
              </a:ln>
            </p:spPr>
            <p:txBody>
              <a:bodyPr/>
              <a:lstStyle/>
              <a:p>
                <a:endParaRPr lang="en-US"/>
              </a:p>
            </p:txBody>
          </p:sp>
          <p:sp>
            <p:nvSpPr>
              <p:cNvPr id="60481" name="Freeform 65"/>
              <p:cNvSpPr>
                <a:spLocks/>
              </p:cNvSpPr>
              <p:nvPr/>
            </p:nvSpPr>
            <p:spPr bwMode="auto">
              <a:xfrm>
                <a:off x="1202" y="2015"/>
                <a:ext cx="93" cy="8"/>
              </a:xfrm>
              <a:custGeom>
                <a:avLst/>
                <a:gdLst/>
                <a:ahLst/>
                <a:cxnLst>
                  <a:cxn ang="0">
                    <a:pos x="0" y="8"/>
                  </a:cxn>
                  <a:cxn ang="0">
                    <a:pos x="89" y="8"/>
                  </a:cxn>
                  <a:cxn ang="0">
                    <a:pos x="90" y="6"/>
                  </a:cxn>
                  <a:cxn ang="0">
                    <a:pos x="91" y="4"/>
                  </a:cxn>
                  <a:cxn ang="0">
                    <a:pos x="92" y="2"/>
                  </a:cxn>
                  <a:cxn ang="0">
                    <a:pos x="93" y="0"/>
                  </a:cxn>
                  <a:cxn ang="0">
                    <a:pos x="3" y="0"/>
                  </a:cxn>
                  <a:cxn ang="0">
                    <a:pos x="2" y="2"/>
                  </a:cxn>
                  <a:cxn ang="0">
                    <a:pos x="2" y="4"/>
                  </a:cxn>
                  <a:cxn ang="0">
                    <a:pos x="1" y="6"/>
                  </a:cxn>
                  <a:cxn ang="0">
                    <a:pos x="0" y="8"/>
                  </a:cxn>
                </a:cxnLst>
                <a:rect l="0" t="0" r="r" b="b"/>
                <a:pathLst>
                  <a:path w="93" h="8">
                    <a:moveTo>
                      <a:pt x="0" y="8"/>
                    </a:moveTo>
                    <a:lnTo>
                      <a:pt x="89" y="8"/>
                    </a:lnTo>
                    <a:lnTo>
                      <a:pt x="90" y="6"/>
                    </a:lnTo>
                    <a:lnTo>
                      <a:pt x="91" y="4"/>
                    </a:lnTo>
                    <a:lnTo>
                      <a:pt x="92" y="2"/>
                    </a:lnTo>
                    <a:lnTo>
                      <a:pt x="93" y="0"/>
                    </a:lnTo>
                    <a:lnTo>
                      <a:pt x="3" y="0"/>
                    </a:lnTo>
                    <a:lnTo>
                      <a:pt x="2" y="2"/>
                    </a:lnTo>
                    <a:lnTo>
                      <a:pt x="2" y="4"/>
                    </a:lnTo>
                    <a:lnTo>
                      <a:pt x="1" y="6"/>
                    </a:lnTo>
                    <a:lnTo>
                      <a:pt x="0" y="8"/>
                    </a:lnTo>
                    <a:close/>
                  </a:path>
                </a:pathLst>
              </a:custGeom>
              <a:solidFill>
                <a:srgbClr val="3F3FFF"/>
              </a:solidFill>
              <a:ln w="9525">
                <a:noFill/>
                <a:round/>
                <a:headEnd/>
                <a:tailEnd/>
              </a:ln>
            </p:spPr>
            <p:txBody>
              <a:bodyPr/>
              <a:lstStyle/>
              <a:p>
                <a:endParaRPr lang="en-US"/>
              </a:p>
            </p:txBody>
          </p:sp>
          <p:sp>
            <p:nvSpPr>
              <p:cNvPr id="60482" name="Freeform 66"/>
              <p:cNvSpPr>
                <a:spLocks/>
              </p:cNvSpPr>
              <p:nvPr/>
            </p:nvSpPr>
            <p:spPr bwMode="auto">
              <a:xfrm>
                <a:off x="1176" y="2015"/>
                <a:ext cx="29" cy="8"/>
              </a:xfrm>
              <a:custGeom>
                <a:avLst/>
                <a:gdLst/>
                <a:ahLst/>
                <a:cxnLst>
                  <a:cxn ang="0">
                    <a:pos x="0" y="0"/>
                  </a:cxn>
                  <a:cxn ang="0">
                    <a:pos x="0" y="8"/>
                  </a:cxn>
                  <a:cxn ang="0">
                    <a:pos x="26" y="8"/>
                  </a:cxn>
                  <a:cxn ang="0">
                    <a:pos x="27" y="6"/>
                  </a:cxn>
                  <a:cxn ang="0">
                    <a:pos x="28" y="4"/>
                  </a:cxn>
                  <a:cxn ang="0">
                    <a:pos x="28" y="2"/>
                  </a:cxn>
                  <a:cxn ang="0">
                    <a:pos x="29" y="0"/>
                  </a:cxn>
                  <a:cxn ang="0">
                    <a:pos x="0" y="0"/>
                  </a:cxn>
                </a:cxnLst>
                <a:rect l="0" t="0" r="r" b="b"/>
                <a:pathLst>
                  <a:path w="29" h="8">
                    <a:moveTo>
                      <a:pt x="0" y="0"/>
                    </a:moveTo>
                    <a:lnTo>
                      <a:pt x="0" y="8"/>
                    </a:lnTo>
                    <a:lnTo>
                      <a:pt x="26" y="8"/>
                    </a:lnTo>
                    <a:lnTo>
                      <a:pt x="27" y="6"/>
                    </a:lnTo>
                    <a:lnTo>
                      <a:pt x="28" y="4"/>
                    </a:lnTo>
                    <a:lnTo>
                      <a:pt x="28" y="2"/>
                    </a:lnTo>
                    <a:lnTo>
                      <a:pt x="29" y="0"/>
                    </a:lnTo>
                    <a:lnTo>
                      <a:pt x="0" y="0"/>
                    </a:lnTo>
                    <a:close/>
                  </a:path>
                </a:pathLst>
              </a:custGeom>
              <a:solidFill>
                <a:srgbClr val="0000FF"/>
              </a:solidFill>
              <a:ln w="9525">
                <a:noFill/>
                <a:round/>
                <a:headEnd/>
                <a:tailEnd/>
              </a:ln>
            </p:spPr>
            <p:txBody>
              <a:bodyPr/>
              <a:lstStyle/>
              <a:p>
                <a:endParaRPr lang="en-US"/>
              </a:p>
            </p:txBody>
          </p:sp>
          <p:sp>
            <p:nvSpPr>
              <p:cNvPr id="60483" name="Freeform 67"/>
              <p:cNvSpPr>
                <a:spLocks/>
              </p:cNvSpPr>
              <p:nvPr/>
            </p:nvSpPr>
            <p:spPr bwMode="auto">
              <a:xfrm>
                <a:off x="1198" y="2025"/>
                <a:ext cx="92" cy="9"/>
              </a:xfrm>
              <a:custGeom>
                <a:avLst/>
                <a:gdLst/>
                <a:ahLst/>
                <a:cxnLst>
                  <a:cxn ang="0">
                    <a:pos x="0" y="9"/>
                  </a:cxn>
                  <a:cxn ang="0">
                    <a:pos x="88" y="9"/>
                  </a:cxn>
                  <a:cxn ang="0">
                    <a:pos x="89" y="7"/>
                  </a:cxn>
                  <a:cxn ang="0">
                    <a:pos x="90" y="5"/>
                  </a:cxn>
                  <a:cxn ang="0">
                    <a:pos x="91" y="3"/>
                  </a:cxn>
                  <a:cxn ang="0">
                    <a:pos x="92" y="0"/>
                  </a:cxn>
                  <a:cxn ang="0">
                    <a:pos x="3" y="0"/>
                  </a:cxn>
                  <a:cxn ang="0">
                    <a:pos x="3" y="3"/>
                  </a:cxn>
                  <a:cxn ang="0">
                    <a:pos x="2" y="5"/>
                  </a:cxn>
                  <a:cxn ang="0">
                    <a:pos x="1" y="7"/>
                  </a:cxn>
                  <a:cxn ang="0">
                    <a:pos x="0" y="9"/>
                  </a:cxn>
                </a:cxnLst>
                <a:rect l="0" t="0" r="r" b="b"/>
                <a:pathLst>
                  <a:path w="92" h="9">
                    <a:moveTo>
                      <a:pt x="0" y="9"/>
                    </a:moveTo>
                    <a:lnTo>
                      <a:pt x="88" y="9"/>
                    </a:lnTo>
                    <a:lnTo>
                      <a:pt x="89" y="7"/>
                    </a:lnTo>
                    <a:lnTo>
                      <a:pt x="90" y="5"/>
                    </a:lnTo>
                    <a:lnTo>
                      <a:pt x="91" y="3"/>
                    </a:lnTo>
                    <a:lnTo>
                      <a:pt x="92" y="0"/>
                    </a:lnTo>
                    <a:lnTo>
                      <a:pt x="3" y="0"/>
                    </a:lnTo>
                    <a:lnTo>
                      <a:pt x="3" y="3"/>
                    </a:lnTo>
                    <a:lnTo>
                      <a:pt x="2" y="5"/>
                    </a:lnTo>
                    <a:lnTo>
                      <a:pt x="1" y="7"/>
                    </a:lnTo>
                    <a:lnTo>
                      <a:pt x="0" y="9"/>
                    </a:lnTo>
                    <a:close/>
                  </a:path>
                </a:pathLst>
              </a:custGeom>
              <a:solidFill>
                <a:srgbClr val="FF3F3F"/>
              </a:solidFill>
              <a:ln w="9525">
                <a:noFill/>
                <a:round/>
                <a:headEnd/>
                <a:tailEnd/>
              </a:ln>
            </p:spPr>
            <p:txBody>
              <a:bodyPr/>
              <a:lstStyle/>
              <a:p>
                <a:endParaRPr lang="en-US"/>
              </a:p>
            </p:txBody>
          </p:sp>
          <p:sp>
            <p:nvSpPr>
              <p:cNvPr id="60484" name="Freeform 68"/>
              <p:cNvSpPr>
                <a:spLocks/>
              </p:cNvSpPr>
              <p:nvPr/>
            </p:nvSpPr>
            <p:spPr bwMode="auto">
              <a:xfrm>
                <a:off x="1176" y="2025"/>
                <a:ext cx="25" cy="9"/>
              </a:xfrm>
              <a:custGeom>
                <a:avLst/>
                <a:gdLst/>
                <a:ahLst/>
                <a:cxnLst>
                  <a:cxn ang="0">
                    <a:pos x="0" y="0"/>
                  </a:cxn>
                  <a:cxn ang="0">
                    <a:pos x="0" y="9"/>
                  </a:cxn>
                  <a:cxn ang="0">
                    <a:pos x="22" y="9"/>
                  </a:cxn>
                  <a:cxn ang="0">
                    <a:pos x="23" y="7"/>
                  </a:cxn>
                  <a:cxn ang="0">
                    <a:pos x="24" y="5"/>
                  </a:cxn>
                  <a:cxn ang="0">
                    <a:pos x="25" y="3"/>
                  </a:cxn>
                  <a:cxn ang="0">
                    <a:pos x="25" y="0"/>
                  </a:cxn>
                  <a:cxn ang="0">
                    <a:pos x="0" y="0"/>
                  </a:cxn>
                </a:cxnLst>
                <a:rect l="0" t="0" r="r" b="b"/>
                <a:pathLst>
                  <a:path w="25" h="9">
                    <a:moveTo>
                      <a:pt x="0" y="0"/>
                    </a:moveTo>
                    <a:lnTo>
                      <a:pt x="0" y="9"/>
                    </a:lnTo>
                    <a:lnTo>
                      <a:pt x="22" y="9"/>
                    </a:lnTo>
                    <a:lnTo>
                      <a:pt x="23" y="7"/>
                    </a:lnTo>
                    <a:lnTo>
                      <a:pt x="24" y="5"/>
                    </a:lnTo>
                    <a:lnTo>
                      <a:pt x="25" y="3"/>
                    </a:lnTo>
                    <a:lnTo>
                      <a:pt x="25" y="0"/>
                    </a:lnTo>
                    <a:lnTo>
                      <a:pt x="0" y="0"/>
                    </a:lnTo>
                    <a:close/>
                  </a:path>
                </a:pathLst>
              </a:custGeom>
              <a:solidFill>
                <a:srgbClr val="FF0000"/>
              </a:solidFill>
              <a:ln w="9525">
                <a:noFill/>
                <a:round/>
                <a:headEnd/>
                <a:tailEnd/>
              </a:ln>
            </p:spPr>
            <p:txBody>
              <a:bodyPr/>
              <a:lstStyle/>
              <a:p>
                <a:endParaRPr lang="en-US"/>
              </a:p>
            </p:txBody>
          </p:sp>
          <p:sp>
            <p:nvSpPr>
              <p:cNvPr id="60485" name="Freeform 69"/>
              <p:cNvSpPr>
                <a:spLocks/>
              </p:cNvSpPr>
              <p:nvPr/>
            </p:nvSpPr>
            <p:spPr bwMode="auto">
              <a:xfrm>
                <a:off x="1187" y="2046"/>
                <a:ext cx="34" cy="8"/>
              </a:xfrm>
              <a:custGeom>
                <a:avLst/>
                <a:gdLst/>
                <a:ahLst/>
                <a:cxnLst>
                  <a:cxn ang="0">
                    <a:pos x="34" y="0"/>
                  </a:cxn>
                  <a:cxn ang="0">
                    <a:pos x="5" y="0"/>
                  </a:cxn>
                  <a:cxn ang="0">
                    <a:pos x="4" y="2"/>
                  </a:cxn>
                  <a:cxn ang="0">
                    <a:pos x="3" y="4"/>
                  </a:cxn>
                  <a:cxn ang="0">
                    <a:pos x="1" y="6"/>
                  </a:cxn>
                  <a:cxn ang="0">
                    <a:pos x="0" y="8"/>
                  </a:cxn>
                  <a:cxn ang="0">
                    <a:pos x="34" y="8"/>
                  </a:cxn>
                  <a:cxn ang="0">
                    <a:pos x="34" y="0"/>
                  </a:cxn>
                </a:cxnLst>
                <a:rect l="0" t="0" r="r" b="b"/>
                <a:pathLst>
                  <a:path w="34" h="8">
                    <a:moveTo>
                      <a:pt x="34" y="0"/>
                    </a:moveTo>
                    <a:lnTo>
                      <a:pt x="5" y="0"/>
                    </a:lnTo>
                    <a:lnTo>
                      <a:pt x="4" y="2"/>
                    </a:lnTo>
                    <a:lnTo>
                      <a:pt x="3" y="4"/>
                    </a:lnTo>
                    <a:lnTo>
                      <a:pt x="1" y="6"/>
                    </a:lnTo>
                    <a:lnTo>
                      <a:pt x="0" y="8"/>
                    </a:lnTo>
                    <a:lnTo>
                      <a:pt x="34" y="8"/>
                    </a:lnTo>
                    <a:lnTo>
                      <a:pt x="34" y="0"/>
                    </a:lnTo>
                    <a:close/>
                  </a:path>
                </a:pathLst>
              </a:custGeom>
              <a:solidFill>
                <a:srgbClr val="3F3FFF"/>
              </a:solidFill>
              <a:ln w="9525">
                <a:noFill/>
                <a:round/>
                <a:headEnd/>
                <a:tailEnd/>
              </a:ln>
            </p:spPr>
            <p:txBody>
              <a:bodyPr/>
              <a:lstStyle/>
              <a:p>
                <a:endParaRPr lang="en-US"/>
              </a:p>
            </p:txBody>
          </p:sp>
          <p:sp>
            <p:nvSpPr>
              <p:cNvPr id="60486" name="Freeform 70"/>
              <p:cNvSpPr>
                <a:spLocks/>
              </p:cNvSpPr>
              <p:nvPr/>
            </p:nvSpPr>
            <p:spPr bwMode="auto">
              <a:xfrm>
                <a:off x="1176" y="2046"/>
                <a:ext cx="16" cy="8"/>
              </a:xfrm>
              <a:custGeom>
                <a:avLst/>
                <a:gdLst/>
                <a:ahLst/>
                <a:cxnLst>
                  <a:cxn ang="0">
                    <a:pos x="0" y="0"/>
                  </a:cxn>
                  <a:cxn ang="0">
                    <a:pos x="0" y="8"/>
                  </a:cxn>
                  <a:cxn ang="0">
                    <a:pos x="11" y="8"/>
                  </a:cxn>
                  <a:cxn ang="0">
                    <a:pos x="12" y="6"/>
                  </a:cxn>
                  <a:cxn ang="0">
                    <a:pos x="14" y="4"/>
                  </a:cxn>
                  <a:cxn ang="0">
                    <a:pos x="15" y="2"/>
                  </a:cxn>
                  <a:cxn ang="0">
                    <a:pos x="16" y="0"/>
                  </a:cxn>
                  <a:cxn ang="0">
                    <a:pos x="0" y="0"/>
                  </a:cxn>
                </a:cxnLst>
                <a:rect l="0" t="0" r="r" b="b"/>
                <a:pathLst>
                  <a:path w="16" h="8">
                    <a:moveTo>
                      <a:pt x="0" y="0"/>
                    </a:moveTo>
                    <a:lnTo>
                      <a:pt x="0" y="8"/>
                    </a:lnTo>
                    <a:lnTo>
                      <a:pt x="11" y="8"/>
                    </a:lnTo>
                    <a:lnTo>
                      <a:pt x="12" y="6"/>
                    </a:lnTo>
                    <a:lnTo>
                      <a:pt x="14" y="4"/>
                    </a:lnTo>
                    <a:lnTo>
                      <a:pt x="15" y="2"/>
                    </a:lnTo>
                    <a:lnTo>
                      <a:pt x="16" y="0"/>
                    </a:lnTo>
                    <a:lnTo>
                      <a:pt x="0" y="0"/>
                    </a:lnTo>
                    <a:close/>
                  </a:path>
                </a:pathLst>
              </a:custGeom>
              <a:solidFill>
                <a:srgbClr val="0000FF"/>
              </a:solidFill>
              <a:ln w="9525">
                <a:noFill/>
                <a:round/>
                <a:headEnd/>
                <a:tailEnd/>
              </a:ln>
            </p:spPr>
            <p:txBody>
              <a:bodyPr/>
              <a:lstStyle/>
              <a:p>
                <a:endParaRPr lang="en-US"/>
              </a:p>
            </p:txBody>
          </p:sp>
          <p:sp>
            <p:nvSpPr>
              <p:cNvPr id="60487" name="Freeform 71"/>
              <p:cNvSpPr>
                <a:spLocks/>
              </p:cNvSpPr>
              <p:nvPr/>
            </p:nvSpPr>
            <p:spPr bwMode="auto">
              <a:xfrm>
                <a:off x="1180" y="2056"/>
                <a:ext cx="90" cy="9"/>
              </a:xfrm>
              <a:custGeom>
                <a:avLst/>
                <a:gdLst/>
                <a:ahLst/>
                <a:cxnLst>
                  <a:cxn ang="0">
                    <a:pos x="0" y="9"/>
                  </a:cxn>
                  <a:cxn ang="0">
                    <a:pos x="83" y="9"/>
                  </a:cxn>
                  <a:cxn ang="0">
                    <a:pos x="85" y="7"/>
                  </a:cxn>
                  <a:cxn ang="0">
                    <a:pos x="86" y="5"/>
                  </a:cxn>
                  <a:cxn ang="0">
                    <a:pos x="88" y="2"/>
                  </a:cxn>
                  <a:cxn ang="0">
                    <a:pos x="90" y="0"/>
                  </a:cxn>
                  <a:cxn ang="0">
                    <a:pos x="6" y="0"/>
                  </a:cxn>
                  <a:cxn ang="0">
                    <a:pos x="4" y="2"/>
                  </a:cxn>
                  <a:cxn ang="0">
                    <a:pos x="3" y="5"/>
                  </a:cxn>
                  <a:cxn ang="0">
                    <a:pos x="2" y="7"/>
                  </a:cxn>
                  <a:cxn ang="0">
                    <a:pos x="0" y="9"/>
                  </a:cxn>
                </a:cxnLst>
                <a:rect l="0" t="0" r="r" b="b"/>
                <a:pathLst>
                  <a:path w="90" h="9">
                    <a:moveTo>
                      <a:pt x="0" y="9"/>
                    </a:moveTo>
                    <a:lnTo>
                      <a:pt x="83" y="9"/>
                    </a:lnTo>
                    <a:lnTo>
                      <a:pt x="85" y="7"/>
                    </a:lnTo>
                    <a:lnTo>
                      <a:pt x="86" y="5"/>
                    </a:lnTo>
                    <a:lnTo>
                      <a:pt x="88" y="2"/>
                    </a:lnTo>
                    <a:lnTo>
                      <a:pt x="90" y="0"/>
                    </a:lnTo>
                    <a:lnTo>
                      <a:pt x="6" y="0"/>
                    </a:lnTo>
                    <a:lnTo>
                      <a:pt x="4" y="2"/>
                    </a:lnTo>
                    <a:lnTo>
                      <a:pt x="3" y="5"/>
                    </a:lnTo>
                    <a:lnTo>
                      <a:pt x="2" y="7"/>
                    </a:lnTo>
                    <a:lnTo>
                      <a:pt x="0" y="9"/>
                    </a:lnTo>
                    <a:close/>
                  </a:path>
                </a:pathLst>
              </a:custGeom>
              <a:solidFill>
                <a:srgbClr val="FF3F3F"/>
              </a:solidFill>
              <a:ln w="9525">
                <a:noFill/>
                <a:round/>
                <a:headEnd/>
                <a:tailEnd/>
              </a:ln>
            </p:spPr>
            <p:txBody>
              <a:bodyPr/>
              <a:lstStyle/>
              <a:p>
                <a:endParaRPr lang="en-US"/>
              </a:p>
            </p:txBody>
          </p:sp>
          <p:sp>
            <p:nvSpPr>
              <p:cNvPr id="60488" name="Freeform 72"/>
              <p:cNvSpPr>
                <a:spLocks/>
              </p:cNvSpPr>
              <p:nvPr/>
            </p:nvSpPr>
            <p:spPr bwMode="auto">
              <a:xfrm>
                <a:off x="1176" y="2056"/>
                <a:ext cx="10" cy="9"/>
              </a:xfrm>
              <a:custGeom>
                <a:avLst/>
                <a:gdLst/>
                <a:ahLst/>
                <a:cxnLst>
                  <a:cxn ang="0">
                    <a:pos x="0" y="0"/>
                  </a:cxn>
                  <a:cxn ang="0">
                    <a:pos x="0" y="9"/>
                  </a:cxn>
                  <a:cxn ang="0">
                    <a:pos x="4" y="9"/>
                  </a:cxn>
                  <a:cxn ang="0">
                    <a:pos x="6" y="7"/>
                  </a:cxn>
                  <a:cxn ang="0">
                    <a:pos x="7" y="5"/>
                  </a:cxn>
                  <a:cxn ang="0">
                    <a:pos x="8" y="2"/>
                  </a:cxn>
                  <a:cxn ang="0">
                    <a:pos x="10" y="0"/>
                  </a:cxn>
                  <a:cxn ang="0">
                    <a:pos x="0" y="0"/>
                  </a:cxn>
                </a:cxnLst>
                <a:rect l="0" t="0" r="r" b="b"/>
                <a:pathLst>
                  <a:path w="10" h="9">
                    <a:moveTo>
                      <a:pt x="0" y="0"/>
                    </a:moveTo>
                    <a:lnTo>
                      <a:pt x="0" y="9"/>
                    </a:lnTo>
                    <a:lnTo>
                      <a:pt x="4" y="9"/>
                    </a:lnTo>
                    <a:lnTo>
                      <a:pt x="6" y="7"/>
                    </a:lnTo>
                    <a:lnTo>
                      <a:pt x="7" y="5"/>
                    </a:lnTo>
                    <a:lnTo>
                      <a:pt x="8" y="2"/>
                    </a:lnTo>
                    <a:lnTo>
                      <a:pt x="10" y="0"/>
                    </a:lnTo>
                    <a:lnTo>
                      <a:pt x="0" y="0"/>
                    </a:lnTo>
                    <a:close/>
                  </a:path>
                </a:pathLst>
              </a:custGeom>
              <a:solidFill>
                <a:srgbClr val="FF0000"/>
              </a:solidFill>
              <a:ln w="9525">
                <a:noFill/>
                <a:round/>
                <a:headEnd/>
                <a:tailEnd/>
              </a:ln>
            </p:spPr>
            <p:txBody>
              <a:bodyPr/>
              <a:lstStyle/>
              <a:p>
                <a:endParaRPr lang="en-US"/>
              </a:p>
            </p:txBody>
          </p:sp>
          <p:sp>
            <p:nvSpPr>
              <p:cNvPr id="60489" name="Freeform 73"/>
              <p:cNvSpPr>
                <a:spLocks/>
              </p:cNvSpPr>
              <p:nvPr/>
            </p:nvSpPr>
            <p:spPr bwMode="auto">
              <a:xfrm>
                <a:off x="1176" y="2077"/>
                <a:ext cx="74" cy="8"/>
              </a:xfrm>
              <a:custGeom>
                <a:avLst/>
                <a:gdLst/>
                <a:ahLst/>
                <a:cxnLst>
                  <a:cxn ang="0">
                    <a:pos x="0" y="8"/>
                  </a:cxn>
                  <a:cxn ang="0">
                    <a:pos x="64" y="8"/>
                  </a:cxn>
                  <a:cxn ang="0">
                    <a:pos x="66" y="7"/>
                  </a:cxn>
                  <a:cxn ang="0">
                    <a:pos x="67" y="6"/>
                  </a:cxn>
                  <a:cxn ang="0">
                    <a:pos x="68" y="5"/>
                  </a:cxn>
                  <a:cxn ang="0">
                    <a:pos x="69" y="4"/>
                  </a:cxn>
                  <a:cxn ang="0">
                    <a:pos x="71" y="3"/>
                  </a:cxn>
                  <a:cxn ang="0">
                    <a:pos x="72" y="2"/>
                  </a:cxn>
                  <a:cxn ang="0">
                    <a:pos x="73" y="1"/>
                  </a:cxn>
                  <a:cxn ang="0">
                    <a:pos x="74" y="0"/>
                  </a:cxn>
                  <a:cxn ang="0">
                    <a:pos x="0" y="0"/>
                  </a:cxn>
                  <a:cxn ang="0">
                    <a:pos x="0" y="8"/>
                  </a:cxn>
                </a:cxnLst>
                <a:rect l="0" t="0" r="r" b="b"/>
                <a:pathLst>
                  <a:path w="74" h="8">
                    <a:moveTo>
                      <a:pt x="0" y="8"/>
                    </a:moveTo>
                    <a:lnTo>
                      <a:pt x="64" y="8"/>
                    </a:lnTo>
                    <a:lnTo>
                      <a:pt x="66" y="7"/>
                    </a:lnTo>
                    <a:lnTo>
                      <a:pt x="67" y="6"/>
                    </a:lnTo>
                    <a:lnTo>
                      <a:pt x="68" y="5"/>
                    </a:lnTo>
                    <a:lnTo>
                      <a:pt x="69" y="4"/>
                    </a:lnTo>
                    <a:lnTo>
                      <a:pt x="71" y="3"/>
                    </a:lnTo>
                    <a:lnTo>
                      <a:pt x="72" y="2"/>
                    </a:lnTo>
                    <a:lnTo>
                      <a:pt x="73" y="1"/>
                    </a:lnTo>
                    <a:lnTo>
                      <a:pt x="74" y="0"/>
                    </a:lnTo>
                    <a:lnTo>
                      <a:pt x="0" y="0"/>
                    </a:lnTo>
                    <a:lnTo>
                      <a:pt x="0" y="8"/>
                    </a:lnTo>
                    <a:close/>
                  </a:path>
                </a:pathLst>
              </a:custGeom>
              <a:solidFill>
                <a:srgbClr val="3F3FFF"/>
              </a:solidFill>
              <a:ln w="9525">
                <a:noFill/>
                <a:round/>
                <a:headEnd/>
                <a:tailEnd/>
              </a:ln>
            </p:spPr>
            <p:txBody>
              <a:bodyPr/>
              <a:lstStyle/>
              <a:p>
                <a:endParaRPr lang="en-US"/>
              </a:p>
            </p:txBody>
          </p:sp>
          <p:sp>
            <p:nvSpPr>
              <p:cNvPr id="60490" name="Freeform 74"/>
              <p:cNvSpPr>
                <a:spLocks/>
              </p:cNvSpPr>
              <p:nvPr/>
            </p:nvSpPr>
            <p:spPr bwMode="auto">
              <a:xfrm>
                <a:off x="1176" y="2087"/>
                <a:ext cx="62" cy="9"/>
              </a:xfrm>
              <a:custGeom>
                <a:avLst/>
                <a:gdLst/>
                <a:ahLst/>
                <a:cxnLst>
                  <a:cxn ang="0">
                    <a:pos x="0" y="9"/>
                  </a:cxn>
                  <a:cxn ang="0">
                    <a:pos x="51" y="9"/>
                  </a:cxn>
                  <a:cxn ang="0">
                    <a:pos x="52" y="8"/>
                  </a:cxn>
                  <a:cxn ang="0">
                    <a:pos x="54" y="7"/>
                  </a:cxn>
                  <a:cxn ang="0">
                    <a:pos x="55" y="6"/>
                  </a:cxn>
                  <a:cxn ang="0">
                    <a:pos x="57" y="4"/>
                  </a:cxn>
                  <a:cxn ang="0">
                    <a:pos x="58" y="4"/>
                  </a:cxn>
                  <a:cxn ang="0">
                    <a:pos x="60" y="2"/>
                  </a:cxn>
                  <a:cxn ang="0">
                    <a:pos x="61" y="1"/>
                  </a:cxn>
                  <a:cxn ang="0">
                    <a:pos x="62" y="0"/>
                  </a:cxn>
                  <a:cxn ang="0">
                    <a:pos x="0" y="0"/>
                  </a:cxn>
                  <a:cxn ang="0">
                    <a:pos x="0" y="9"/>
                  </a:cxn>
                </a:cxnLst>
                <a:rect l="0" t="0" r="r" b="b"/>
                <a:pathLst>
                  <a:path w="62" h="9">
                    <a:moveTo>
                      <a:pt x="0" y="9"/>
                    </a:moveTo>
                    <a:lnTo>
                      <a:pt x="51" y="9"/>
                    </a:lnTo>
                    <a:lnTo>
                      <a:pt x="52" y="8"/>
                    </a:lnTo>
                    <a:lnTo>
                      <a:pt x="54" y="7"/>
                    </a:lnTo>
                    <a:lnTo>
                      <a:pt x="55" y="6"/>
                    </a:lnTo>
                    <a:lnTo>
                      <a:pt x="57" y="4"/>
                    </a:lnTo>
                    <a:lnTo>
                      <a:pt x="58" y="4"/>
                    </a:lnTo>
                    <a:lnTo>
                      <a:pt x="60" y="2"/>
                    </a:lnTo>
                    <a:lnTo>
                      <a:pt x="61" y="1"/>
                    </a:lnTo>
                    <a:lnTo>
                      <a:pt x="62" y="0"/>
                    </a:lnTo>
                    <a:lnTo>
                      <a:pt x="0" y="0"/>
                    </a:lnTo>
                    <a:lnTo>
                      <a:pt x="0" y="9"/>
                    </a:lnTo>
                    <a:close/>
                  </a:path>
                </a:pathLst>
              </a:custGeom>
              <a:solidFill>
                <a:srgbClr val="FF3F3F"/>
              </a:solidFill>
              <a:ln w="9525">
                <a:noFill/>
                <a:round/>
                <a:headEnd/>
                <a:tailEnd/>
              </a:ln>
            </p:spPr>
            <p:txBody>
              <a:bodyPr/>
              <a:lstStyle/>
              <a:p>
                <a:endParaRPr lang="en-US"/>
              </a:p>
            </p:txBody>
          </p:sp>
          <p:sp>
            <p:nvSpPr>
              <p:cNvPr id="60491" name="Freeform 75"/>
              <p:cNvSpPr>
                <a:spLocks/>
              </p:cNvSpPr>
              <p:nvPr/>
            </p:nvSpPr>
            <p:spPr bwMode="auto">
              <a:xfrm>
                <a:off x="1227" y="2087"/>
                <a:ext cx="96" cy="9"/>
              </a:xfrm>
              <a:custGeom>
                <a:avLst/>
                <a:gdLst/>
                <a:ahLst/>
                <a:cxnLst>
                  <a:cxn ang="0">
                    <a:pos x="96" y="9"/>
                  </a:cxn>
                  <a:cxn ang="0">
                    <a:pos x="96" y="0"/>
                  </a:cxn>
                  <a:cxn ang="0">
                    <a:pos x="11" y="0"/>
                  </a:cxn>
                  <a:cxn ang="0">
                    <a:pos x="10" y="1"/>
                  </a:cxn>
                  <a:cxn ang="0">
                    <a:pos x="9" y="2"/>
                  </a:cxn>
                  <a:cxn ang="0">
                    <a:pos x="7" y="4"/>
                  </a:cxn>
                  <a:cxn ang="0">
                    <a:pos x="6" y="4"/>
                  </a:cxn>
                  <a:cxn ang="0">
                    <a:pos x="4" y="6"/>
                  </a:cxn>
                  <a:cxn ang="0">
                    <a:pos x="3" y="7"/>
                  </a:cxn>
                  <a:cxn ang="0">
                    <a:pos x="1" y="8"/>
                  </a:cxn>
                  <a:cxn ang="0">
                    <a:pos x="0" y="9"/>
                  </a:cxn>
                  <a:cxn ang="0">
                    <a:pos x="96" y="9"/>
                  </a:cxn>
                </a:cxnLst>
                <a:rect l="0" t="0" r="r" b="b"/>
                <a:pathLst>
                  <a:path w="96" h="9">
                    <a:moveTo>
                      <a:pt x="96" y="9"/>
                    </a:moveTo>
                    <a:lnTo>
                      <a:pt x="96" y="0"/>
                    </a:lnTo>
                    <a:lnTo>
                      <a:pt x="11" y="0"/>
                    </a:lnTo>
                    <a:lnTo>
                      <a:pt x="10" y="1"/>
                    </a:lnTo>
                    <a:lnTo>
                      <a:pt x="9" y="2"/>
                    </a:lnTo>
                    <a:lnTo>
                      <a:pt x="7" y="4"/>
                    </a:lnTo>
                    <a:lnTo>
                      <a:pt x="6" y="4"/>
                    </a:lnTo>
                    <a:lnTo>
                      <a:pt x="4" y="6"/>
                    </a:lnTo>
                    <a:lnTo>
                      <a:pt x="3" y="7"/>
                    </a:lnTo>
                    <a:lnTo>
                      <a:pt x="1" y="8"/>
                    </a:lnTo>
                    <a:lnTo>
                      <a:pt x="0" y="9"/>
                    </a:lnTo>
                    <a:lnTo>
                      <a:pt x="96" y="9"/>
                    </a:lnTo>
                    <a:close/>
                  </a:path>
                </a:pathLst>
              </a:custGeom>
              <a:solidFill>
                <a:srgbClr val="FF0000"/>
              </a:solidFill>
              <a:ln w="9525">
                <a:noFill/>
                <a:round/>
                <a:headEnd/>
                <a:tailEnd/>
              </a:ln>
            </p:spPr>
            <p:txBody>
              <a:bodyPr/>
              <a:lstStyle/>
              <a:p>
                <a:endParaRPr lang="en-US"/>
              </a:p>
            </p:txBody>
          </p:sp>
          <p:sp>
            <p:nvSpPr>
              <p:cNvPr id="60492" name="Freeform 76"/>
              <p:cNvSpPr>
                <a:spLocks/>
              </p:cNvSpPr>
              <p:nvPr/>
            </p:nvSpPr>
            <p:spPr bwMode="auto">
              <a:xfrm>
                <a:off x="1240" y="2077"/>
                <a:ext cx="61" cy="8"/>
              </a:xfrm>
              <a:custGeom>
                <a:avLst/>
                <a:gdLst/>
                <a:ahLst/>
                <a:cxnLst>
                  <a:cxn ang="0">
                    <a:pos x="61" y="8"/>
                  </a:cxn>
                  <a:cxn ang="0">
                    <a:pos x="61" y="0"/>
                  </a:cxn>
                  <a:cxn ang="0">
                    <a:pos x="10" y="0"/>
                  </a:cxn>
                  <a:cxn ang="0">
                    <a:pos x="9" y="1"/>
                  </a:cxn>
                  <a:cxn ang="0">
                    <a:pos x="8" y="2"/>
                  </a:cxn>
                  <a:cxn ang="0">
                    <a:pos x="7" y="3"/>
                  </a:cxn>
                  <a:cxn ang="0">
                    <a:pos x="5" y="4"/>
                  </a:cxn>
                  <a:cxn ang="0">
                    <a:pos x="4" y="5"/>
                  </a:cxn>
                  <a:cxn ang="0">
                    <a:pos x="3" y="6"/>
                  </a:cxn>
                  <a:cxn ang="0">
                    <a:pos x="2" y="7"/>
                  </a:cxn>
                  <a:cxn ang="0">
                    <a:pos x="0" y="8"/>
                  </a:cxn>
                  <a:cxn ang="0">
                    <a:pos x="61" y="8"/>
                  </a:cxn>
                </a:cxnLst>
                <a:rect l="0" t="0" r="r" b="b"/>
                <a:pathLst>
                  <a:path w="61" h="8">
                    <a:moveTo>
                      <a:pt x="61" y="8"/>
                    </a:moveTo>
                    <a:lnTo>
                      <a:pt x="61" y="0"/>
                    </a:lnTo>
                    <a:lnTo>
                      <a:pt x="10" y="0"/>
                    </a:lnTo>
                    <a:lnTo>
                      <a:pt x="9" y="1"/>
                    </a:lnTo>
                    <a:lnTo>
                      <a:pt x="8" y="2"/>
                    </a:lnTo>
                    <a:lnTo>
                      <a:pt x="7" y="3"/>
                    </a:lnTo>
                    <a:lnTo>
                      <a:pt x="5" y="4"/>
                    </a:lnTo>
                    <a:lnTo>
                      <a:pt x="4" y="5"/>
                    </a:lnTo>
                    <a:lnTo>
                      <a:pt x="3" y="6"/>
                    </a:lnTo>
                    <a:lnTo>
                      <a:pt x="2" y="7"/>
                    </a:lnTo>
                    <a:lnTo>
                      <a:pt x="0" y="8"/>
                    </a:lnTo>
                    <a:lnTo>
                      <a:pt x="61" y="8"/>
                    </a:lnTo>
                    <a:close/>
                  </a:path>
                </a:pathLst>
              </a:custGeom>
              <a:solidFill>
                <a:srgbClr val="0000FF"/>
              </a:solidFill>
              <a:ln w="9525">
                <a:noFill/>
                <a:round/>
                <a:headEnd/>
                <a:tailEnd/>
              </a:ln>
            </p:spPr>
            <p:txBody>
              <a:bodyPr/>
              <a:lstStyle/>
              <a:p>
                <a:endParaRPr lang="en-US"/>
              </a:p>
            </p:txBody>
          </p:sp>
          <p:sp>
            <p:nvSpPr>
              <p:cNvPr id="60493" name="Freeform 77"/>
              <p:cNvSpPr>
                <a:spLocks/>
              </p:cNvSpPr>
              <p:nvPr/>
            </p:nvSpPr>
            <p:spPr bwMode="auto">
              <a:xfrm>
                <a:off x="1263" y="2056"/>
                <a:ext cx="67" cy="9"/>
              </a:xfrm>
              <a:custGeom>
                <a:avLst/>
                <a:gdLst/>
                <a:ahLst/>
                <a:cxnLst>
                  <a:cxn ang="0">
                    <a:pos x="67" y="9"/>
                  </a:cxn>
                  <a:cxn ang="0">
                    <a:pos x="67" y="0"/>
                  </a:cxn>
                  <a:cxn ang="0">
                    <a:pos x="7" y="0"/>
                  </a:cxn>
                  <a:cxn ang="0">
                    <a:pos x="5" y="2"/>
                  </a:cxn>
                  <a:cxn ang="0">
                    <a:pos x="3" y="5"/>
                  </a:cxn>
                  <a:cxn ang="0">
                    <a:pos x="2" y="7"/>
                  </a:cxn>
                  <a:cxn ang="0">
                    <a:pos x="0" y="9"/>
                  </a:cxn>
                  <a:cxn ang="0">
                    <a:pos x="67" y="9"/>
                  </a:cxn>
                </a:cxnLst>
                <a:rect l="0" t="0" r="r" b="b"/>
                <a:pathLst>
                  <a:path w="67" h="9">
                    <a:moveTo>
                      <a:pt x="67" y="9"/>
                    </a:moveTo>
                    <a:lnTo>
                      <a:pt x="67" y="0"/>
                    </a:lnTo>
                    <a:lnTo>
                      <a:pt x="7" y="0"/>
                    </a:lnTo>
                    <a:lnTo>
                      <a:pt x="5" y="2"/>
                    </a:lnTo>
                    <a:lnTo>
                      <a:pt x="3" y="5"/>
                    </a:lnTo>
                    <a:lnTo>
                      <a:pt x="2" y="7"/>
                    </a:lnTo>
                    <a:lnTo>
                      <a:pt x="0" y="9"/>
                    </a:lnTo>
                    <a:lnTo>
                      <a:pt x="67" y="9"/>
                    </a:lnTo>
                    <a:close/>
                  </a:path>
                </a:pathLst>
              </a:custGeom>
              <a:solidFill>
                <a:srgbClr val="FF0000"/>
              </a:solidFill>
              <a:ln w="9525">
                <a:noFill/>
                <a:round/>
                <a:headEnd/>
                <a:tailEnd/>
              </a:ln>
            </p:spPr>
            <p:txBody>
              <a:bodyPr/>
              <a:lstStyle/>
              <a:p>
                <a:endParaRPr lang="en-US"/>
              </a:p>
            </p:txBody>
          </p:sp>
          <p:sp>
            <p:nvSpPr>
              <p:cNvPr id="60494" name="Freeform 78"/>
              <p:cNvSpPr>
                <a:spLocks/>
              </p:cNvSpPr>
              <p:nvPr/>
            </p:nvSpPr>
            <p:spPr bwMode="auto">
              <a:xfrm>
                <a:off x="1286" y="2025"/>
                <a:ext cx="30" cy="9"/>
              </a:xfrm>
              <a:custGeom>
                <a:avLst/>
                <a:gdLst/>
                <a:ahLst/>
                <a:cxnLst>
                  <a:cxn ang="0">
                    <a:pos x="30" y="9"/>
                  </a:cxn>
                  <a:cxn ang="0">
                    <a:pos x="30" y="0"/>
                  </a:cxn>
                  <a:cxn ang="0">
                    <a:pos x="4" y="0"/>
                  </a:cxn>
                  <a:cxn ang="0">
                    <a:pos x="3" y="3"/>
                  </a:cxn>
                  <a:cxn ang="0">
                    <a:pos x="2" y="5"/>
                  </a:cxn>
                  <a:cxn ang="0">
                    <a:pos x="1" y="7"/>
                  </a:cxn>
                  <a:cxn ang="0">
                    <a:pos x="0" y="9"/>
                  </a:cxn>
                  <a:cxn ang="0">
                    <a:pos x="30" y="9"/>
                  </a:cxn>
                </a:cxnLst>
                <a:rect l="0" t="0" r="r" b="b"/>
                <a:pathLst>
                  <a:path w="30" h="9">
                    <a:moveTo>
                      <a:pt x="30" y="9"/>
                    </a:moveTo>
                    <a:lnTo>
                      <a:pt x="30" y="0"/>
                    </a:lnTo>
                    <a:lnTo>
                      <a:pt x="4" y="0"/>
                    </a:lnTo>
                    <a:lnTo>
                      <a:pt x="3" y="3"/>
                    </a:lnTo>
                    <a:lnTo>
                      <a:pt x="2" y="5"/>
                    </a:lnTo>
                    <a:lnTo>
                      <a:pt x="1" y="7"/>
                    </a:lnTo>
                    <a:lnTo>
                      <a:pt x="0" y="9"/>
                    </a:lnTo>
                    <a:lnTo>
                      <a:pt x="30" y="9"/>
                    </a:lnTo>
                    <a:close/>
                  </a:path>
                </a:pathLst>
              </a:custGeom>
              <a:solidFill>
                <a:srgbClr val="FF0000"/>
              </a:solidFill>
              <a:ln w="9525">
                <a:noFill/>
                <a:round/>
                <a:headEnd/>
                <a:tailEnd/>
              </a:ln>
            </p:spPr>
            <p:txBody>
              <a:bodyPr/>
              <a:lstStyle/>
              <a:p>
                <a:endParaRPr lang="en-US"/>
              </a:p>
            </p:txBody>
          </p:sp>
          <p:sp>
            <p:nvSpPr>
              <p:cNvPr id="60495" name="Freeform 79"/>
              <p:cNvSpPr>
                <a:spLocks/>
              </p:cNvSpPr>
              <p:nvPr/>
            </p:nvSpPr>
            <p:spPr bwMode="auto">
              <a:xfrm>
                <a:off x="1291" y="2015"/>
                <a:ext cx="52" cy="8"/>
              </a:xfrm>
              <a:custGeom>
                <a:avLst/>
                <a:gdLst/>
                <a:ahLst/>
                <a:cxnLst>
                  <a:cxn ang="0">
                    <a:pos x="52" y="8"/>
                  </a:cxn>
                  <a:cxn ang="0">
                    <a:pos x="52" y="0"/>
                  </a:cxn>
                  <a:cxn ang="0">
                    <a:pos x="4" y="0"/>
                  </a:cxn>
                  <a:cxn ang="0">
                    <a:pos x="3" y="2"/>
                  </a:cxn>
                  <a:cxn ang="0">
                    <a:pos x="2" y="4"/>
                  </a:cxn>
                  <a:cxn ang="0">
                    <a:pos x="1" y="6"/>
                  </a:cxn>
                  <a:cxn ang="0">
                    <a:pos x="0" y="8"/>
                  </a:cxn>
                  <a:cxn ang="0">
                    <a:pos x="52" y="8"/>
                  </a:cxn>
                </a:cxnLst>
                <a:rect l="0" t="0" r="r" b="b"/>
                <a:pathLst>
                  <a:path w="52" h="8">
                    <a:moveTo>
                      <a:pt x="52" y="8"/>
                    </a:moveTo>
                    <a:lnTo>
                      <a:pt x="52" y="0"/>
                    </a:lnTo>
                    <a:lnTo>
                      <a:pt x="4" y="0"/>
                    </a:lnTo>
                    <a:lnTo>
                      <a:pt x="3" y="2"/>
                    </a:lnTo>
                    <a:lnTo>
                      <a:pt x="2" y="4"/>
                    </a:lnTo>
                    <a:lnTo>
                      <a:pt x="1" y="6"/>
                    </a:lnTo>
                    <a:lnTo>
                      <a:pt x="0" y="8"/>
                    </a:lnTo>
                    <a:lnTo>
                      <a:pt x="52" y="8"/>
                    </a:lnTo>
                    <a:close/>
                  </a:path>
                </a:pathLst>
              </a:custGeom>
              <a:solidFill>
                <a:srgbClr val="0000FF"/>
              </a:solidFill>
              <a:ln w="9525">
                <a:noFill/>
                <a:round/>
                <a:headEnd/>
                <a:tailEnd/>
              </a:ln>
            </p:spPr>
            <p:txBody>
              <a:bodyPr/>
              <a:lstStyle/>
              <a:p>
                <a:endParaRPr lang="en-US"/>
              </a:p>
            </p:txBody>
          </p:sp>
          <p:sp>
            <p:nvSpPr>
              <p:cNvPr id="60496" name="Freeform 80"/>
              <p:cNvSpPr>
                <a:spLocks/>
              </p:cNvSpPr>
              <p:nvPr/>
            </p:nvSpPr>
            <p:spPr bwMode="auto">
              <a:xfrm>
                <a:off x="1040" y="2229"/>
                <a:ext cx="49" cy="34"/>
              </a:xfrm>
              <a:custGeom>
                <a:avLst/>
                <a:gdLst/>
                <a:ahLst/>
                <a:cxnLst>
                  <a:cxn ang="0">
                    <a:pos x="49" y="7"/>
                  </a:cxn>
                  <a:cxn ang="0">
                    <a:pos x="30" y="0"/>
                  </a:cxn>
                  <a:cxn ang="0">
                    <a:pos x="0" y="5"/>
                  </a:cxn>
                  <a:cxn ang="0">
                    <a:pos x="49" y="34"/>
                  </a:cxn>
                  <a:cxn ang="0">
                    <a:pos x="49" y="7"/>
                  </a:cxn>
                </a:cxnLst>
                <a:rect l="0" t="0" r="r" b="b"/>
                <a:pathLst>
                  <a:path w="49" h="34">
                    <a:moveTo>
                      <a:pt x="49" y="7"/>
                    </a:moveTo>
                    <a:lnTo>
                      <a:pt x="30" y="0"/>
                    </a:lnTo>
                    <a:lnTo>
                      <a:pt x="0" y="5"/>
                    </a:lnTo>
                    <a:lnTo>
                      <a:pt x="49" y="34"/>
                    </a:lnTo>
                    <a:lnTo>
                      <a:pt x="49" y="7"/>
                    </a:lnTo>
                    <a:close/>
                  </a:path>
                </a:pathLst>
              </a:custGeom>
              <a:solidFill>
                <a:srgbClr val="7F7F7F"/>
              </a:solidFill>
              <a:ln w="9525">
                <a:noFill/>
                <a:round/>
                <a:headEnd/>
                <a:tailEnd/>
              </a:ln>
            </p:spPr>
            <p:txBody>
              <a:bodyPr/>
              <a:lstStyle/>
              <a:p>
                <a:endParaRPr lang="en-US"/>
              </a:p>
            </p:txBody>
          </p:sp>
          <p:sp>
            <p:nvSpPr>
              <p:cNvPr id="60497" name="Freeform 81"/>
              <p:cNvSpPr>
                <a:spLocks/>
              </p:cNvSpPr>
              <p:nvPr/>
            </p:nvSpPr>
            <p:spPr bwMode="auto">
              <a:xfrm>
                <a:off x="1129" y="2303"/>
                <a:ext cx="24" cy="9"/>
              </a:xfrm>
              <a:custGeom>
                <a:avLst/>
                <a:gdLst/>
                <a:ahLst/>
                <a:cxnLst>
                  <a:cxn ang="0">
                    <a:pos x="0" y="0"/>
                  </a:cxn>
                  <a:cxn ang="0">
                    <a:pos x="8" y="9"/>
                  </a:cxn>
                  <a:cxn ang="0">
                    <a:pos x="24" y="8"/>
                  </a:cxn>
                  <a:cxn ang="0">
                    <a:pos x="17" y="1"/>
                  </a:cxn>
                  <a:cxn ang="0">
                    <a:pos x="0" y="0"/>
                  </a:cxn>
                </a:cxnLst>
                <a:rect l="0" t="0" r="r" b="b"/>
                <a:pathLst>
                  <a:path w="24" h="9">
                    <a:moveTo>
                      <a:pt x="0" y="0"/>
                    </a:moveTo>
                    <a:lnTo>
                      <a:pt x="8" y="9"/>
                    </a:lnTo>
                    <a:lnTo>
                      <a:pt x="24" y="8"/>
                    </a:lnTo>
                    <a:lnTo>
                      <a:pt x="17" y="1"/>
                    </a:lnTo>
                    <a:lnTo>
                      <a:pt x="0" y="0"/>
                    </a:lnTo>
                    <a:close/>
                  </a:path>
                </a:pathLst>
              </a:custGeom>
              <a:solidFill>
                <a:srgbClr val="FFFFFF"/>
              </a:solidFill>
              <a:ln w="9525">
                <a:noFill/>
                <a:round/>
                <a:headEnd/>
                <a:tailEnd/>
              </a:ln>
            </p:spPr>
            <p:txBody>
              <a:bodyPr/>
              <a:lstStyle/>
              <a:p>
                <a:endParaRPr lang="en-US"/>
              </a:p>
            </p:txBody>
          </p:sp>
          <p:sp>
            <p:nvSpPr>
              <p:cNvPr id="60498" name="Freeform 82"/>
              <p:cNvSpPr>
                <a:spLocks/>
              </p:cNvSpPr>
              <p:nvPr/>
            </p:nvSpPr>
            <p:spPr bwMode="auto">
              <a:xfrm>
                <a:off x="1158" y="2303"/>
                <a:ext cx="24" cy="9"/>
              </a:xfrm>
              <a:custGeom>
                <a:avLst/>
                <a:gdLst/>
                <a:ahLst/>
                <a:cxnLst>
                  <a:cxn ang="0">
                    <a:pos x="0" y="0"/>
                  </a:cxn>
                  <a:cxn ang="0">
                    <a:pos x="9" y="9"/>
                  </a:cxn>
                  <a:cxn ang="0">
                    <a:pos x="24" y="8"/>
                  </a:cxn>
                  <a:cxn ang="0">
                    <a:pos x="16" y="0"/>
                  </a:cxn>
                  <a:cxn ang="0">
                    <a:pos x="0" y="0"/>
                  </a:cxn>
                </a:cxnLst>
                <a:rect l="0" t="0" r="r" b="b"/>
                <a:pathLst>
                  <a:path w="24" h="9">
                    <a:moveTo>
                      <a:pt x="0" y="0"/>
                    </a:moveTo>
                    <a:lnTo>
                      <a:pt x="9" y="9"/>
                    </a:lnTo>
                    <a:lnTo>
                      <a:pt x="24" y="8"/>
                    </a:lnTo>
                    <a:lnTo>
                      <a:pt x="16" y="0"/>
                    </a:lnTo>
                    <a:lnTo>
                      <a:pt x="0" y="0"/>
                    </a:lnTo>
                    <a:close/>
                  </a:path>
                </a:pathLst>
              </a:custGeom>
              <a:solidFill>
                <a:srgbClr val="FFFFFF"/>
              </a:solidFill>
              <a:ln w="9525">
                <a:noFill/>
                <a:round/>
                <a:headEnd/>
                <a:tailEnd/>
              </a:ln>
            </p:spPr>
            <p:txBody>
              <a:bodyPr/>
              <a:lstStyle/>
              <a:p>
                <a:endParaRPr lang="en-US"/>
              </a:p>
            </p:txBody>
          </p:sp>
          <p:sp>
            <p:nvSpPr>
              <p:cNvPr id="60499" name="Freeform 83"/>
              <p:cNvSpPr>
                <a:spLocks/>
              </p:cNvSpPr>
              <p:nvPr/>
            </p:nvSpPr>
            <p:spPr bwMode="auto">
              <a:xfrm>
                <a:off x="1187" y="2302"/>
                <a:ext cx="25" cy="9"/>
              </a:xfrm>
              <a:custGeom>
                <a:avLst/>
                <a:gdLst/>
                <a:ahLst/>
                <a:cxnLst>
                  <a:cxn ang="0">
                    <a:pos x="0" y="0"/>
                  </a:cxn>
                  <a:cxn ang="0">
                    <a:pos x="10" y="9"/>
                  </a:cxn>
                  <a:cxn ang="0">
                    <a:pos x="25" y="8"/>
                  </a:cxn>
                  <a:cxn ang="0">
                    <a:pos x="16" y="1"/>
                  </a:cxn>
                  <a:cxn ang="0">
                    <a:pos x="0" y="0"/>
                  </a:cxn>
                </a:cxnLst>
                <a:rect l="0" t="0" r="r" b="b"/>
                <a:pathLst>
                  <a:path w="25" h="9">
                    <a:moveTo>
                      <a:pt x="0" y="0"/>
                    </a:moveTo>
                    <a:lnTo>
                      <a:pt x="10" y="9"/>
                    </a:lnTo>
                    <a:lnTo>
                      <a:pt x="25" y="8"/>
                    </a:lnTo>
                    <a:lnTo>
                      <a:pt x="16" y="1"/>
                    </a:lnTo>
                    <a:lnTo>
                      <a:pt x="0" y="0"/>
                    </a:lnTo>
                    <a:close/>
                  </a:path>
                </a:pathLst>
              </a:custGeom>
              <a:solidFill>
                <a:srgbClr val="FFFFFF"/>
              </a:solidFill>
              <a:ln w="9525">
                <a:noFill/>
                <a:round/>
                <a:headEnd/>
                <a:tailEnd/>
              </a:ln>
            </p:spPr>
            <p:txBody>
              <a:bodyPr/>
              <a:lstStyle/>
              <a:p>
                <a:endParaRPr lang="en-US"/>
              </a:p>
            </p:txBody>
          </p:sp>
          <p:sp>
            <p:nvSpPr>
              <p:cNvPr id="60500" name="Freeform 84"/>
              <p:cNvSpPr>
                <a:spLocks/>
              </p:cNvSpPr>
              <p:nvPr/>
            </p:nvSpPr>
            <p:spPr bwMode="auto">
              <a:xfrm>
                <a:off x="1216" y="2302"/>
                <a:ext cx="25" cy="8"/>
              </a:xfrm>
              <a:custGeom>
                <a:avLst/>
                <a:gdLst/>
                <a:ahLst/>
                <a:cxnLst>
                  <a:cxn ang="0">
                    <a:pos x="0" y="0"/>
                  </a:cxn>
                  <a:cxn ang="0">
                    <a:pos x="11" y="8"/>
                  </a:cxn>
                  <a:cxn ang="0">
                    <a:pos x="25" y="7"/>
                  </a:cxn>
                  <a:cxn ang="0">
                    <a:pos x="15" y="0"/>
                  </a:cxn>
                  <a:cxn ang="0">
                    <a:pos x="0" y="0"/>
                  </a:cxn>
                </a:cxnLst>
                <a:rect l="0" t="0" r="r" b="b"/>
                <a:pathLst>
                  <a:path w="25" h="8">
                    <a:moveTo>
                      <a:pt x="0" y="0"/>
                    </a:moveTo>
                    <a:lnTo>
                      <a:pt x="11" y="8"/>
                    </a:lnTo>
                    <a:lnTo>
                      <a:pt x="25" y="7"/>
                    </a:lnTo>
                    <a:lnTo>
                      <a:pt x="15" y="0"/>
                    </a:lnTo>
                    <a:lnTo>
                      <a:pt x="0" y="0"/>
                    </a:lnTo>
                    <a:close/>
                  </a:path>
                </a:pathLst>
              </a:custGeom>
              <a:solidFill>
                <a:srgbClr val="FFFFFF"/>
              </a:solidFill>
              <a:ln w="9525">
                <a:noFill/>
                <a:round/>
                <a:headEnd/>
                <a:tailEnd/>
              </a:ln>
            </p:spPr>
            <p:txBody>
              <a:bodyPr/>
              <a:lstStyle/>
              <a:p>
                <a:endParaRPr lang="en-US"/>
              </a:p>
            </p:txBody>
          </p:sp>
          <p:sp>
            <p:nvSpPr>
              <p:cNvPr id="60501" name="Freeform 85"/>
              <p:cNvSpPr>
                <a:spLocks/>
              </p:cNvSpPr>
              <p:nvPr/>
            </p:nvSpPr>
            <p:spPr bwMode="auto">
              <a:xfrm>
                <a:off x="1245" y="2301"/>
                <a:ext cx="26" cy="8"/>
              </a:xfrm>
              <a:custGeom>
                <a:avLst/>
                <a:gdLst/>
                <a:ahLst/>
                <a:cxnLst>
                  <a:cxn ang="0">
                    <a:pos x="0" y="0"/>
                  </a:cxn>
                  <a:cxn ang="0">
                    <a:pos x="11" y="8"/>
                  </a:cxn>
                  <a:cxn ang="0">
                    <a:pos x="26" y="7"/>
                  </a:cxn>
                  <a:cxn ang="0">
                    <a:pos x="15" y="0"/>
                  </a:cxn>
                  <a:cxn ang="0">
                    <a:pos x="0" y="0"/>
                  </a:cxn>
                </a:cxnLst>
                <a:rect l="0" t="0" r="r" b="b"/>
                <a:pathLst>
                  <a:path w="26" h="8">
                    <a:moveTo>
                      <a:pt x="0" y="0"/>
                    </a:moveTo>
                    <a:lnTo>
                      <a:pt x="11" y="8"/>
                    </a:lnTo>
                    <a:lnTo>
                      <a:pt x="26" y="7"/>
                    </a:lnTo>
                    <a:lnTo>
                      <a:pt x="15" y="0"/>
                    </a:lnTo>
                    <a:lnTo>
                      <a:pt x="0" y="0"/>
                    </a:lnTo>
                    <a:close/>
                  </a:path>
                </a:pathLst>
              </a:custGeom>
              <a:solidFill>
                <a:srgbClr val="FFFFFF"/>
              </a:solidFill>
              <a:ln w="9525">
                <a:noFill/>
                <a:round/>
                <a:headEnd/>
                <a:tailEnd/>
              </a:ln>
            </p:spPr>
            <p:txBody>
              <a:bodyPr/>
              <a:lstStyle/>
              <a:p>
                <a:endParaRPr lang="en-US"/>
              </a:p>
            </p:txBody>
          </p:sp>
          <p:sp>
            <p:nvSpPr>
              <p:cNvPr id="60502" name="Freeform 86"/>
              <p:cNvSpPr>
                <a:spLocks/>
              </p:cNvSpPr>
              <p:nvPr/>
            </p:nvSpPr>
            <p:spPr bwMode="auto">
              <a:xfrm>
                <a:off x="1273" y="2301"/>
                <a:ext cx="27" cy="7"/>
              </a:xfrm>
              <a:custGeom>
                <a:avLst/>
                <a:gdLst/>
                <a:ahLst/>
                <a:cxnLst>
                  <a:cxn ang="0">
                    <a:pos x="0" y="0"/>
                  </a:cxn>
                  <a:cxn ang="0">
                    <a:pos x="13" y="7"/>
                  </a:cxn>
                  <a:cxn ang="0">
                    <a:pos x="27" y="6"/>
                  </a:cxn>
                  <a:cxn ang="0">
                    <a:pos x="16" y="0"/>
                  </a:cxn>
                  <a:cxn ang="0">
                    <a:pos x="0" y="0"/>
                  </a:cxn>
                </a:cxnLst>
                <a:rect l="0" t="0" r="r" b="b"/>
                <a:pathLst>
                  <a:path w="27" h="7">
                    <a:moveTo>
                      <a:pt x="0" y="0"/>
                    </a:moveTo>
                    <a:lnTo>
                      <a:pt x="13" y="7"/>
                    </a:lnTo>
                    <a:lnTo>
                      <a:pt x="27" y="6"/>
                    </a:lnTo>
                    <a:lnTo>
                      <a:pt x="16" y="0"/>
                    </a:lnTo>
                    <a:lnTo>
                      <a:pt x="0" y="0"/>
                    </a:lnTo>
                    <a:close/>
                  </a:path>
                </a:pathLst>
              </a:custGeom>
              <a:solidFill>
                <a:srgbClr val="FFFFFF"/>
              </a:solidFill>
              <a:ln w="9525">
                <a:noFill/>
                <a:round/>
                <a:headEnd/>
                <a:tailEnd/>
              </a:ln>
            </p:spPr>
            <p:txBody>
              <a:bodyPr/>
              <a:lstStyle/>
              <a:p>
                <a:endParaRPr lang="en-US"/>
              </a:p>
            </p:txBody>
          </p:sp>
          <p:sp>
            <p:nvSpPr>
              <p:cNvPr id="60503" name="Freeform 87"/>
              <p:cNvSpPr>
                <a:spLocks/>
              </p:cNvSpPr>
              <p:nvPr/>
            </p:nvSpPr>
            <p:spPr bwMode="auto">
              <a:xfrm>
                <a:off x="1302" y="2300"/>
                <a:ext cx="27" cy="8"/>
              </a:xfrm>
              <a:custGeom>
                <a:avLst/>
                <a:gdLst/>
                <a:ahLst/>
                <a:cxnLst>
                  <a:cxn ang="0">
                    <a:pos x="0" y="0"/>
                  </a:cxn>
                  <a:cxn ang="0">
                    <a:pos x="14" y="8"/>
                  </a:cxn>
                  <a:cxn ang="0">
                    <a:pos x="27" y="6"/>
                  </a:cxn>
                  <a:cxn ang="0">
                    <a:pos x="15" y="1"/>
                  </a:cxn>
                  <a:cxn ang="0">
                    <a:pos x="0" y="0"/>
                  </a:cxn>
                </a:cxnLst>
                <a:rect l="0" t="0" r="r" b="b"/>
                <a:pathLst>
                  <a:path w="27" h="8">
                    <a:moveTo>
                      <a:pt x="0" y="0"/>
                    </a:moveTo>
                    <a:lnTo>
                      <a:pt x="14" y="8"/>
                    </a:lnTo>
                    <a:lnTo>
                      <a:pt x="27" y="6"/>
                    </a:lnTo>
                    <a:lnTo>
                      <a:pt x="15" y="1"/>
                    </a:lnTo>
                    <a:lnTo>
                      <a:pt x="0" y="0"/>
                    </a:lnTo>
                    <a:close/>
                  </a:path>
                </a:pathLst>
              </a:custGeom>
              <a:solidFill>
                <a:srgbClr val="FFFFFF"/>
              </a:solidFill>
              <a:ln w="9525">
                <a:noFill/>
                <a:round/>
                <a:headEnd/>
                <a:tailEnd/>
              </a:ln>
            </p:spPr>
            <p:txBody>
              <a:bodyPr/>
              <a:lstStyle/>
              <a:p>
                <a:endParaRPr lang="en-US"/>
              </a:p>
            </p:txBody>
          </p:sp>
          <p:sp>
            <p:nvSpPr>
              <p:cNvPr id="60504" name="Freeform 88"/>
              <p:cNvSpPr>
                <a:spLocks/>
              </p:cNvSpPr>
              <p:nvPr/>
            </p:nvSpPr>
            <p:spPr bwMode="auto">
              <a:xfrm>
                <a:off x="1331" y="2300"/>
                <a:ext cx="27" cy="7"/>
              </a:xfrm>
              <a:custGeom>
                <a:avLst/>
                <a:gdLst/>
                <a:ahLst/>
                <a:cxnLst>
                  <a:cxn ang="0">
                    <a:pos x="0" y="0"/>
                  </a:cxn>
                  <a:cxn ang="0">
                    <a:pos x="14" y="7"/>
                  </a:cxn>
                  <a:cxn ang="0">
                    <a:pos x="27" y="5"/>
                  </a:cxn>
                  <a:cxn ang="0">
                    <a:pos x="14" y="0"/>
                  </a:cxn>
                  <a:cxn ang="0">
                    <a:pos x="0" y="0"/>
                  </a:cxn>
                </a:cxnLst>
                <a:rect l="0" t="0" r="r" b="b"/>
                <a:pathLst>
                  <a:path w="27" h="7">
                    <a:moveTo>
                      <a:pt x="0" y="0"/>
                    </a:moveTo>
                    <a:lnTo>
                      <a:pt x="14" y="7"/>
                    </a:lnTo>
                    <a:lnTo>
                      <a:pt x="27" y="5"/>
                    </a:lnTo>
                    <a:lnTo>
                      <a:pt x="14" y="0"/>
                    </a:lnTo>
                    <a:lnTo>
                      <a:pt x="0" y="0"/>
                    </a:lnTo>
                    <a:close/>
                  </a:path>
                </a:pathLst>
              </a:custGeom>
              <a:solidFill>
                <a:srgbClr val="FFFFFF"/>
              </a:solidFill>
              <a:ln w="9525">
                <a:noFill/>
                <a:round/>
                <a:headEnd/>
                <a:tailEnd/>
              </a:ln>
            </p:spPr>
            <p:txBody>
              <a:bodyPr/>
              <a:lstStyle/>
              <a:p>
                <a:endParaRPr lang="en-US"/>
              </a:p>
            </p:txBody>
          </p:sp>
          <p:sp>
            <p:nvSpPr>
              <p:cNvPr id="60505" name="Freeform 89"/>
              <p:cNvSpPr>
                <a:spLocks/>
              </p:cNvSpPr>
              <p:nvPr/>
            </p:nvSpPr>
            <p:spPr bwMode="auto">
              <a:xfrm>
                <a:off x="1360" y="2299"/>
                <a:ext cx="27" cy="7"/>
              </a:xfrm>
              <a:custGeom>
                <a:avLst/>
                <a:gdLst/>
                <a:ahLst/>
                <a:cxnLst>
                  <a:cxn ang="0">
                    <a:pos x="0" y="0"/>
                  </a:cxn>
                  <a:cxn ang="0">
                    <a:pos x="15" y="7"/>
                  </a:cxn>
                  <a:cxn ang="0">
                    <a:pos x="27" y="6"/>
                  </a:cxn>
                  <a:cxn ang="0">
                    <a:pos x="14" y="1"/>
                  </a:cxn>
                  <a:cxn ang="0">
                    <a:pos x="0" y="0"/>
                  </a:cxn>
                </a:cxnLst>
                <a:rect l="0" t="0" r="r" b="b"/>
                <a:pathLst>
                  <a:path w="27" h="7">
                    <a:moveTo>
                      <a:pt x="0" y="0"/>
                    </a:moveTo>
                    <a:lnTo>
                      <a:pt x="15" y="7"/>
                    </a:lnTo>
                    <a:lnTo>
                      <a:pt x="27" y="6"/>
                    </a:lnTo>
                    <a:lnTo>
                      <a:pt x="14" y="1"/>
                    </a:lnTo>
                    <a:lnTo>
                      <a:pt x="0" y="0"/>
                    </a:lnTo>
                    <a:close/>
                  </a:path>
                </a:pathLst>
              </a:custGeom>
              <a:solidFill>
                <a:srgbClr val="FFFFFF"/>
              </a:solidFill>
              <a:ln w="9525">
                <a:noFill/>
                <a:round/>
                <a:headEnd/>
                <a:tailEnd/>
              </a:ln>
            </p:spPr>
            <p:txBody>
              <a:bodyPr/>
              <a:lstStyle/>
              <a:p>
                <a:endParaRPr lang="en-US"/>
              </a:p>
            </p:txBody>
          </p:sp>
          <p:sp>
            <p:nvSpPr>
              <p:cNvPr id="60506" name="Freeform 90"/>
              <p:cNvSpPr>
                <a:spLocks/>
              </p:cNvSpPr>
              <p:nvPr/>
            </p:nvSpPr>
            <p:spPr bwMode="auto">
              <a:xfrm>
                <a:off x="1144" y="2317"/>
                <a:ext cx="25" cy="9"/>
              </a:xfrm>
              <a:custGeom>
                <a:avLst/>
                <a:gdLst/>
                <a:ahLst/>
                <a:cxnLst>
                  <a:cxn ang="0">
                    <a:pos x="0" y="0"/>
                  </a:cxn>
                  <a:cxn ang="0">
                    <a:pos x="9" y="9"/>
                  </a:cxn>
                  <a:cxn ang="0">
                    <a:pos x="25" y="8"/>
                  </a:cxn>
                  <a:cxn ang="0">
                    <a:pos x="18" y="0"/>
                  </a:cxn>
                  <a:cxn ang="0">
                    <a:pos x="0" y="0"/>
                  </a:cxn>
                </a:cxnLst>
                <a:rect l="0" t="0" r="r" b="b"/>
                <a:pathLst>
                  <a:path w="25" h="9">
                    <a:moveTo>
                      <a:pt x="0" y="0"/>
                    </a:moveTo>
                    <a:lnTo>
                      <a:pt x="9" y="9"/>
                    </a:lnTo>
                    <a:lnTo>
                      <a:pt x="25" y="8"/>
                    </a:lnTo>
                    <a:lnTo>
                      <a:pt x="18" y="0"/>
                    </a:lnTo>
                    <a:lnTo>
                      <a:pt x="0" y="0"/>
                    </a:lnTo>
                    <a:close/>
                  </a:path>
                </a:pathLst>
              </a:custGeom>
              <a:solidFill>
                <a:srgbClr val="FFFFFF"/>
              </a:solidFill>
              <a:ln w="9525">
                <a:noFill/>
                <a:round/>
                <a:headEnd/>
                <a:tailEnd/>
              </a:ln>
            </p:spPr>
            <p:txBody>
              <a:bodyPr/>
              <a:lstStyle/>
              <a:p>
                <a:endParaRPr lang="en-US"/>
              </a:p>
            </p:txBody>
          </p:sp>
          <p:sp>
            <p:nvSpPr>
              <p:cNvPr id="60507" name="Freeform 91"/>
              <p:cNvSpPr>
                <a:spLocks/>
              </p:cNvSpPr>
              <p:nvPr/>
            </p:nvSpPr>
            <p:spPr bwMode="auto">
              <a:xfrm>
                <a:off x="1174" y="2316"/>
                <a:ext cx="26" cy="9"/>
              </a:xfrm>
              <a:custGeom>
                <a:avLst/>
                <a:gdLst/>
                <a:ahLst/>
                <a:cxnLst>
                  <a:cxn ang="0">
                    <a:pos x="0" y="0"/>
                  </a:cxn>
                  <a:cxn ang="0">
                    <a:pos x="10" y="9"/>
                  </a:cxn>
                  <a:cxn ang="0">
                    <a:pos x="26" y="8"/>
                  </a:cxn>
                  <a:cxn ang="0">
                    <a:pos x="17" y="0"/>
                  </a:cxn>
                  <a:cxn ang="0">
                    <a:pos x="0" y="0"/>
                  </a:cxn>
                </a:cxnLst>
                <a:rect l="0" t="0" r="r" b="b"/>
                <a:pathLst>
                  <a:path w="26" h="9">
                    <a:moveTo>
                      <a:pt x="0" y="0"/>
                    </a:moveTo>
                    <a:lnTo>
                      <a:pt x="10" y="9"/>
                    </a:lnTo>
                    <a:lnTo>
                      <a:pt x="26" y="8"/>
                    </a:lnTo>
                    <a:lnTo>
                      <a:pt x="17" y="0"/>
                    </a:lnTo>
                    <a:lnTo>
                      <a:pt x="0" y="0"/>
                    </a:lnTo>
                    <a:close/>
                  </a:path>
                </a:pathLst>
              </a:custGeom>
              <a:solidFill>
                <a:srgbClr val="FFFFFF"/>
              </a:solidFill>
              <a:ln w="9525">
                <a:noFill/>
                <a:round/>
                <a:headEnd/>
                <a:tailEnd/>
              </a:ln>
            </p:spPr>
            <p:txBody>
              <a:bodyPr/>
              <a:lstStyle/>
              <a:p>
                <a:endParaRPr lang="en-US"/>
              </a:p>
            </p:txBody>
          </p:sp>
          <p:sp>
            <p:nvSpPr>
              <p:cNvPr id="60508" name="Freeform 92"/>
              <p:cNvSpPr>
                <a:spLocks/>
              </p:cNvSpPr>
              <p:nvPr/>
            </p:nvSpPr>
            <p:spPr bwMode="auto">
              <a:xfrm>
                <a:off x="1204" y="2316"/>
                <a:ext cx="26" cy="8"/>
              </a:xfrm>
              <a:custGeom>
                <a:avLst/>
                <a:gdLst/>
                <a:ahLst/>
                <a:cxnLst>
                  <a:cxn ang="0">
                    <a:pos x="0" y="0"/>
                  </a:cxn>
                  <a:cxn ang="0">
                    <a:pos x="11" y="8"/>
                  </a:cxn>
                  <a:cxn ang="0">
                    <a:pos x="26" y="7"/>
                  </a:cxn>
                  <a:cxn ang="0">
                    <a:pos x="17" y="0"/>
                  </a:cxn>
                  <a:cxn ang="0">
                    <a:pos x="0" y="0"/>
                  </a:cxn>
                </a:cxnLst>
                <a:rect l="0" t="0" r="r" b="b"/>
                <a:pathLst>
                  <a:path w="26" h="8">
                    <a:moveTo>
                      <a:pt x="0" y="0"/>
                    </a:moveTo>
                    <a:lnTo>
                      <a:pt x="11" y="8"/>
                    </a:lnTo>
                    <a:lnTo>
                      <a:pt x="26" y="7"/>
                    </a:lnTo>
                    <a:lnTo>
                      <a:pt x="17" y="0"/>
                    </a:lnTo>
                    <a:lnTo>
                      <a:pt x="0" y="0"/>
                    </a:lnTo>
                    <a:close/>
                  </a:path>
                </a:pathLst>
              </a:custGeom>
              <a:solidFill>
                <a:srgbClr val="FFFFFF"/>
              </a:solidFill>
              <a:ln w="9525">
                <a:noFill/>
                <a:round/>
                <a:headEnd/>
                <a:tailEnd/>
              </a:ln>
            </p:spPr>
            <p:txBody>
              <a:bodyPr/>
              <a:lstStyle/>
              <a:p>
                <a:endParaRPr lang="en-US"/>
              </a:p>
            </p:txBody>
          </p:sp>
          <p:sp>
            <p:nvSpPr>
              <p:cNvPr id="60509" name="Freeform 93"/>
              <p:cNvSpPr>
                <a:spLocks/>
              </p:cNvSpPr>
              <p:nvPr/>
            </p:nvSpPr>
            <p:spPr bwMode="auto">
              <a:xfrm>
                <a:off x="1234" y="2315"/>
                <a:ext cx="26" cy="8"/>
              </a:xfrm>
              <a:custGeom>
                <a:avLst/>
                <a:gdLst/>
                <a:ahLst/>
                <a:cxnLst>
                  <a:cxn ang="0">
                    <a:pos x="0" y="0"/>
                  </a:cxn>
                  <a:cxn ang="0">
                    <a:pos x="11" y="8"/>
                  </a:cxn>
                  <a:cxn ang="0">
                    <a:pos x="26" y="7"/>
                  </a:cxn>
                  <a:cxn ang="0">
                    <a:pos x="16" y="1"/>
                  </a:cxn>
                  <a:cxn ang="0">
                    <a:pos x="0" y="0"/>
                  </a:cxn>
                </a:cxnLst>
                <a:rect l="0" t="0" r="r" b="b"/>
                <a:pathLst>
                  <a:path w="26" h="8">
                    <a:moveTo>
                      <a:pt x="0" y="0"/>
                    </a:moveTo>
                    <a:lnTo>
                      <a:pt x="11" y="8"/>
                    </a:lnTo>
                    <a:lnTo>
                      <a:pt x="26" y="7"/>
                    </a:lnTo>
                    <a:lnTo>
                      <a:pt x="16" y="1"/>
                    </a:lnTo>
                    <a:lnTo>
                      <a:pt x="0" y="0"/>
                    </a:lnTo>
                    <a:close/>
                  </a:path>
                </a:pathLst>
              </a:custGeom>
              <a:solidFill>
                <a:srgbClr val="FFFFFF"/>
              </a:solidFill>
              <a:ln w="9525">
                <a:noFill/>
                <a:round/>
                <a:headEnd/>
                <a:tailEnd/>
              </a:ln>
            </p:spPr>
            <p:txBody>
              <a:bodyPr/>
              <a:lstStyle/>
              <a:p>
                <a:endParaRPr lang="en-US"/>
              </a:p>
            </p:txBody>
          </p:sp>
          <p:sp>
            <p:nvSpPr>
              <p:cNvPr id="60510" name="Freeform 94"/>
              <p:cNvSpPr>
                <a:spLocks/>
              </p:cNvSpPr>
              <p:nvPr/>
            </p:nvSpPr>
            <p:spPr bwMode="auto">
              <a:xfrm>
                <a:off x="1264" y="2315"/>
                <a:ext cx="27" cy="8"/>
              </a:xfrm>
              <a:custGeom>
                <a:avLst/>
                <a:gdLst/>
                <a:ahLst/>
                <a:cxnLst>
                  <a:cxn ang="0">
                    <a:pos x="0" y="0"/>
                  </a:cxn>
                  <a:cxn ang="0">
                    <a:pos x="12" y="8"/>
                  </a:cxn>
                  <a:cxn ang="0">
                    <a:pos x="27" y="7"/>
                  </a:cxn>
                  <a:cxn ang="0">
                    <a:pos x="16" y="0"/>
                  </a:cxn>
                  <a:cxn ang="0">
                    <a:pos x="0" y="0"/>
                  </a:cxn>
                </a:cxnLst>
                <a:rect l="0" t="0" r="r" b="b"/>
                <a:pathLst>
                  <a:path w="27" h="8">
                    <a:moveTo>
                      <a:pt x="0" y="0"/>
                    </a:moveTo>
                    <a:lnTo>
                      <a:pt x="12" y="8"/>
                    </a:lnTo>
                    <a:lnTo>
                      <a:pt x="27" y="7"/>
                    </a:lnTo>
                    <a:lnTo>
                      <a:pt x="16" y="0"/>
                    </a:lnTo>
                    <a:lnTo>
                      <a:pt x="0" y="0"/>
                    </a:lnTo>
                    <a:close/>
                  </a:path>
                </a:pathLst>
              </a:custGeom>
              <a:solidFill>
                <a:srgbClr val="FFFFFF"/>
              </a:solidFill>
              <a:ln w="9525">
                <a:noFill/>
                <a:round/>
                <a:headEnd/>
                <a:tailEnd/>
              </a:ln>
            </p:spPr>
            <p:txBody>
              <a:bodyPr/>
              <a:lstStyle/>
              <a:p>
                <a:endParaRPr lang="en-US"/>
              </a:p>
            </p:txBody>
          </p:sp>
          <p:sp>
            <p:nvSpPr>
              <p:cNvPr id="60511" name="Freeform 95"/>
              <p:cNvSpPr>
                <a:spLocks/>
              </p:cNvSpPr>
              <p:nvPr/>
            </p:nvSpPr>
            <p:spPr bwMode="auto">
              <a:xfrm>
                <a:off x="1294" y="2314"/>
                <a:ext cx="27" cy="8"/>
              </a:xfrm>
              <a:custGeom>
                <a:avLst/>
                <a:gdLst/>
                <a:ahLst/>
                <a:cxnLst>
                  <a:cxn ang="0">
                    <a:pos x="0" y="0"/>
                  </a:cxn>
                  <a:cxn ang="0">
                    <a:pos x="13" y="8"/>
                  </a:cxn>
                  <a:cxn ang="0">
                    <a:pos x="27" y="7"/>
                  </a:cxn>
                  <a:cxn ang="0">
                    <a:pos x="15" y="1"/>
                  </a:cxn>
                  <a:cxn ang="0">
                    <a:pos x="0" y="0"/>
                  </a:cxn>
                </a:cxnLst>
                <a:rect l="0" t="0" r="r" b="b"/>
                <a:pathLst>
                  <a:path w="27" h="8">
                    <a:moveTo>
                      <a:pt x="0" y="0"/>
                    </a:moveTo>
                    <a:lnTo>
                      <a:pt x="13" y="8"/>
                    </a:lnTo>
                    <a:lnTo>
                      <a:pt x="27" y="7"/>
                    </a:lnTo>
                    <a:lnTo>
                      <a:pt x="15" y="1"/>
                    </a:lnTo>
                    <a:lnTo>
                      <a:pt x="0" y="0"/>
                    </a:lnTo>
                    <a:close/>
                  </a:path>
                </a:pathLst>
              </a:custGeom>
              <a:solidFill>
                <a:srgbClr val="FFFFFF"/>
              </a:solidFill>
              <a:ln w="9525">
                <a:noFill/>
                <a:round/>
                <a:headEnd/>
                <a:tailEnd/>
              </a:ln>
            </p:spPr>
            <p:txBody>
              <a:bodyPr/>
              <a:lstStyle/>
              <a:p>
                <a:endParaRPr lang="en-US"/>
              </a:p>
            </p:txBody>
          </p:sp>
          <p:sp>
            <p:nvSpPr>
              <p:cNvPr id="60512" name="Freeform 96"/>
              <p:cNvSpPr>
                <a:spLocks/>
              </p:cNvSpPr>
              <p:nvPr/>
            </p:nvSpPr>
            <p:spPr bwMode="auto">
              <a:xfrm>
                <a:off x="1323" y="2314"/>
                <a:ext cx="28" cy="7"/>
              </a:xfrm>
              <a:custGeom>
                <a:avLst/>
                <a:gdLst/>
                <a:ahLst/>
                <a:cxnLst>
                  <a:cxn ang="0">
                    <a:pos x="0" y="0"/>
                  </a:cxn>
                  <a:cxn ang="0">
                    <a:pos x="15" y="7"/>
                  </a:cxn>
                  <a:cxn ang="0">
                    <a:pos x="28" y="6"/>
                  </a:cxn>
                  <a:cxn ang="0">
                    <a:pos x="16" y="0"/>
                  </a:cxn>
                  <a:cxn ang="0">
                    <a:pos x="0" y="0"/>
                  </a:cxn>
                </a:cxnLst>
                <a:rect l="0" t="0" r="r" b="b"/>
                <a:pathLst>
                  <a:path w="28" h="7">
                    <a:moveTo>
                      <a:pt x="0" y="0"/>
                    </a:moveTo>
                    <a:lnTo>
                      <a:pt x="15" y="7"/>
                    </a:lnTo>
                    <a:lnTo>
                      <a:pt x="28" y="6"/>
                    </a:lnTo>
                    <a:lnTo>
                      <a:pt x="16" y="0"/>
                    </a:lnTo>
                    <a:lnTo>
                      <a:pt x="0" y="0"/>
                    </a:lnTo>
                    <a:close/>
                  </a:path>
                </a:pathLst>
              </a:custGeom>
              <a:solidFill>
                <a:srgbClr val="FFFFFF"/>
              </a:solidFill>
              <a:ln w="9525">
                <a:noFill/>
                <a:round/>
                <a:headEnd/>
                <a:tailEnd/>
              </a:ln>
            </p:spPr>
            <p:txBody>
              <a:bodyPr/>
              <a:lstStyle/>
              <a:p>
                <a:endParaRPr lang="en-US"/>
              </a:p>
            </p:txBody>
          </p:sp>
          <p:sp>
            <p:nvSpPr>
              <p:cNvPr id="60513" name="Freeform 97"/>
              <p:cNvSpPr>
                <a:spLocks/>
              </p:cNvSpPr>
              <p:nvPr/>
            </p:nvSpPr>
            <p:spPr bwMode="auto">
              <a:xfrm>
                <a:off x="1353" y="2313"/>
                <a:ext cx="28" cy="7"/>
              </a:xfrm>
              <a:custGeom>
                <a:avLst/>
                <a:gdLst/>
                <a:ahLst/>
                <a:cxnLst>
                  <a:cxn ang="0">
                    <a:pos x="0" y="0"/>
                  </a:cxn>
                  <a:cxn ang="0">
                    <a:pos x="15" y="7"/>
                  </a:cxn>
                  <a:cxn ang="0">
                    <a:pos x="28" y="6"/>
                  </a:cxn>
                  <a:cxn ang="0">
                    <a:pos x="15" y="0"/>
                  </a:cxn>
                  <a:cxn ang="0">
                    <a:pos x="0" y="0"/>
                  </a:cxn>
                </a:cxnLst>
                <a:rect l="0" t="0" r="r" b="b"/>
                <a:pathLst>
                  <a:path w="28" h="7">
                    <a:moveTo>
                      <a:pt x="0" y="0"/>
                    </a:moveTo>
                    <a:lnTo>
                      <a:pt x="15" y="7"/>
                    </a:lnTo>
                    <a:lnTo>
                      <a:pt x="28" y="6"/>
                    </a:lnTo>
                    <a:lnTo>
                      <a:pt x="15" y="0"/>
                    </a:lnTo>
                    <a:lnTo>
                      <a:pt x="0" y="0"/>
                    </a:lnTo>
                    <a:close/>
                  </a:path>
                </a:pathLst>
              </a:custGeom>
              <a:solidFill>
                <a:srgbClr val="FFFFFF"/>
              </a:solidFill>
              <a:ln w="9525">
                <a:noFill/>
                <a:round/>
                <a:headEnd/>
                <a:tailEnd/>
              </a:ln>
            </p:spPr>
            <p:txBody>
              <a:bodyPr/>
              <a:lstStyle/>
              <a:p>
                <a:endParaRPr lang="en-US"/>
              </a:p>
            </p:txBody>
          </p:sp>
          <p:sp>
            <p:nvSpPr>
              <p:cNvPr id="60514" name="Freeform 98"/>
              <p:cNvSpPr>
                <a:spLocks/>
              </p:cNvSpPr>
              <p:nvPr/>
            </p:nvSpPr>
            <p:spPr bwMode="auto">
              <a:xfrm>
                <a:off x="1383" y="2313"/>
                <a:ext cx="28" cy="6"/>
              </a:xfrm>
              <a:custGeom>
                <a:avLst/>
                <a:gdLst/>
                <a:ahLst/>
                <a:cxnLst>
                  <a:cxn ang="0">
                    <a:pos x="0" y="0"/>
                  </a:cxn>
                  <a:cxn ang="0">
                    <a:pos x="15" y="6"/>
                  </a:cxn>
                  <a:cxn ang="0">
                    <a:pos x="28" y="5"/>
                  </a:cxn>
                  <a:cxn ang="0">
                    <a:pos x="14" y="0"/>
                  </a:cxn>
                  <a:cxn ang="0">
                    <a:pos x="0" y="0"/>
                  </a:cxn>
                </a:cxnLst>
                <a:rect l="0" t="0" r="r" b="b"/>
                <a:pathLst>
                  <a:path w="28" h="6">
                    <a:moveTo>
                      <a:pt x="0" y="0"/>
                    </a:moveTo>
                    <a:lnTo>
                      <a:pt x="15" y="6"/>
                    </a:lnTo>
                    <a:lnTo>
                      <a:pt x="28" y="5"/>
                    </a:lnTo>
                    <a:lnTo>
                      <a:pt x="14" y="0"/>
                    </a:lnTo>
                    <a:lnTo>
                      <a:pt x="0" y="0"/>
                    </a:lnTo>
                    <a:close/>
                  </a:path>
                </a:pathLst>
              </a:custGeom>
              <a:solidFill>
                <a:srgbClr val="FFFFFF"/>
              </a:solidFill>
              <a:ln w="9525">
                <a:noFill/>
                <a:round/>
                <a:headEnd/>
                <a:tailEnd/>
              </a:ln>
            </p:spPr>
            <p:txBody>
              <a:bodyPr/>
              <a:lstStyle/>
              <a:p>
                <a:endParaRPr lang="en-US"/>
              </a:p>
            </p:txBody>
          </p:sp>
          <p:sp>
            <p:nvSpPr>
              <p:cNvPr id="60515" name="Freeform 99"/>
              <p:cNvSpPr>
                <a:spLocks/>
              </p:cNvSpPr>
              <p:nvPr/>
            </p:nvSpPr>
            <p:spPr bwMode="auto">
              <a:xfrm>
                <a:off x="1160" y="2330"/>
                <a:ext cx="26" cy="9"/>
              </a:xfrm>
              <a:custGeom>
                <a:avLst/>
                <a:gdLst/>
                <a:ahLst/>
                <a:cxnLst>
                  <a:cxn ang="0">
                    <a:pos x="0" y="0"/>
                  </a:cxn>
                  <a:cxn ang="0">
                    <a:pos x="10" y="9"/>
                  </a:cxn>
                  <a:cxn ang="0">
                    <a:pos x="26" y="8"/>
                  </a:cxn>
                  <a:cxn ang="0">
                    <a:pos x="18" y="0"/>
                  </a:cxn>
                  <a:cxn ang="0">
                    <a:pos x="0" y="0"/>
                  </a:cxn>
                </a:cxnLst>
                <a:rect l="0" t="0" r="r" b="b"/>
                <a:pathLst>
                  <a:path w="26" h="9">
                    <a:moveTo>
                      <a:pt x="0" y="0"/>
                    </a:moveTo>
                    <a:lnTo>
                      <a:pt x="10" y="9"/>
                    </a:lnTo>
                    <a:lnTo>
                      <a:pt x="26" y="8"/>
                    </a:lnTo>
                    <a:lnTo>
                      <a:pt x="18" y="0"/>
                    </a:lnTo>
                    <a:lnTo>
                      <a:pt x="0" y="0"/>
                    </a:lnTo>
                    <a:close/>
                  </a:path>
                </a:pathLst>
              </a:custGeom>
              <a:solidFill>
                <a:srgbClr val="FFFFFF"/>
              </a:solidFill>
              <a:ln w="9525">
                <a:noFill/>
                <a:round/>
                <a:headEnd/>
                <a:tailEnd/>
              </a:ln>
            </p:spPr>
            <p:txBody>
              <a:bodyPr/>
              <a:lstStyle/>
              <a:p>
                <a:endParaRPr lang="en-US"/>
              </a:p>
            </p:txBody>
          </p:sp>
          <p:sp>
            <p:nvSpPr>
              <p:cNvPr id="60516" name="Freeform 100"/>
              <p:cNvSpPr>
                <a:spLocks/>
              </p:cNvSpPr>
              <p:nvPr/>
            </p:nvSpPr>
            <p:spPr bwMode="auto">
              <a:xfrm>
                <a:off x="1222" y="2327"/>
                <a:ext cx="152" cy="11"/>
              </a:xfrm>
              <a:custGeom>
                <a:avLst/>
                <a:gdLst/>
                <a:ahLst/>
                <a:cxnLst>
                  <a:cxn ang="0">
                    <a:pos x="0" y="2"/>
                  </a:cxn>
                  <a:cxn ang="0">
                    <a:pos x="11" y="11"/>
                  </a:cxn>
                  <a:cxn ang="0">
                    <a:pos x="152" y="7"/>
                  </a:cxn>
                  <a:cxn ang="0">
                    <a:pos x="139" y="0"/>
                  </a:cxn>
                  <a:cxn ang="0">
                    <a:pos x="0" y="2"/>
                  </a:cxn>
                </a:cxnLst>
                <a:rect l="0" t="0" r="r" b="b"/>
                <a:pathLst>
                  <a:path w="152" h="11">
                    <a:moveTo>
                      <a:pt x="0" y="2"/>
                    </a:moveTo>
                    <a:lnTo>
                      <a:pt x="11" y="11"/>
                    </a:lnTo>
                    <a:lnTo>
                      <a:pt x="152" y="7"/>
                    </a:lnTo>
                    <a:lnTo>
                      <a:pt x="139" y="0"/>
                    </a:lnTo>
                    <a:lnTo>
                      <a:pt x="0" y="2"/>
                    </a:lnTo>
                    <a:close/>
                  </a:path>
                </a:pathLst>
              </a:custGeom>
              <a:solidFill>
                <a:srgbClr val="FFFFFF"/>
              </a:solidFill>
              <a:ln w="9525">
                <a:noFill/>
                <a:round/>
                <a:headEnd/>
                <a:tailEnd/>
              </a:ln>
            </p:spPr>
            <p:txBody>
              <a:bodyPr/>
              <a:lstStyle/>
              <a:p>
                <a:endParaRPr lang="en-US"/>
              </a:p>
            </p:txBody>
          </p:sp>
          <p:sp>
            <p:nvSpPr>
              <p:cNvPr id="60517" name="Freeform 101"/>
              <p:cNvSpPr>
                <a:spLocks/>
              </p:cNvSpPr>
              <p:nvPr/>
            </p:nvSpPr>
            <p:spPr bwMode="auto">
              <a:xfrm>
                <a:off x="1191" y="2330"/>
                <a:ext cx="27" cy="9"/>
              </a:xfrm>
              <a:custGeom>
                <a:avLst/>
                <a:gdLst/>
                <a:ahLst/>
                <a:cxnLst>
                  <a:cxn ang="0">
                    <a:pos x="0" y="0"/>
                  </a:cxn>
                  <a:cxn ang="0">
                    <a:pos x="11" y="9"/>
                  </a:cxn>
                  <a:cxn ang="0">
                    <a:pos x="27" y="7"/>
                  </a:cxn>
                  <a:cxn ang="0">
                    <a:pos x="18" y="0"/>
                  </a:cxn>
                  <a:cxn ang="0">
                    <a:pos x="0" y="0"/>
                  </a:cxn>
                </a:cxnLst>
                <a:rect l="0" t="0" r="r" b="b"/>
                <a:pathLst>
                  <a:path w="27" h="9">
                    <a:moveTo>
                      <a:pt x="0" y="0"/>
                    </a:moveTo>
                    <a:lnTo>
                      <a:pt x="11" y="9"/>
                    </a:lnTo>
                    <a:lnTo>
                      <a:pt x="27" y="7"/>
                    </a:lnTo>
                    <a:lnTo>
                      <a:pt x="18" y="0"/>
                    </a:lnTo>
                    <a:lnTo>
                      <a:pt x="0" y="0"/>
                    </a:lnTo>
                    <a:close/>
                  </a:path>
                </a:pathLst>
              </a:custGeom>
              <a:solidFill>
                <a:srgbClr val="FFFFFF"/>
              </a:solidFill>
              <a:ln w="9525">
                <a:noFill/>
                <a:round/>
                <a:headEnd/>
                <a:tailEnd/>
              </a:ln>
            </p:spPr>
            <p:txBody>
              <a:bodyPr/>
              <a:lstStyle/>
              <a:p>
                <a:endParaRPr lang="en-US"/>
              </a:p>
            </p:txBody>
          </p:sp>
          <p:sp>
            <p:nvSpPr>
              <p:cNvPr id="60518" name="Freeform 102"/>
              <p:cNvSpPr>
                <a:spLocks/>
              </p:cNvSpPr>
              <p:nvPr/>
            </p:nvSpPr>
            <p:spPr bwMode="auto">
              <a:xfrm>
                <a:off x="1376" y="2327"/>
                <a:ext cx="29" cy="7"/>
              </a:xfrm>
              <a:custGeom>
                <a:avLst/>
                <a:gdLst/>
                <a:ahLst/>
                <a:cxnLst>
                  <a:cxn ang="0">
                    <a:pos x="0" y="0"/>
                  </a:cxn>
                  <a:cxn ang="0">
                    <a:pos x="16" y="7"/>
                  </a:cxn>
                  <a:cxn ang="0">
                    <a:pos x="29" y="6"/>
                  </a:cxn>
                  <a:cxn ang="0">
                    <a:pos x="15" y="0"/>
                  </a:cxn>
                  <a:cxn ang="0">
                    <a:pos x="0" y="0"/>
                  </a:cxn>
                </a:cxnLst>
                <a:rect l="0" t="0" r="r" b="b"/>
                <a:pathLst>
                  <a:path w="29" h="7">
                    <a:moveTo>
                      <a:pt x="0" y="0"/>
                    </a:moveTo>
                    <a:lnTo>
                      <a:pt x="16" y="7"/>
                    </a:lnTo>
                    <a:lnTo>
                      <a:pt x="29" y="6"/>
                    </a:lnTo>
                    <a:lnTo>
                      <a:pt x="15" y="0"/>
                    </a:lnTo>
                    <a:lnTo>
                      <a:pt x="0" y="0"/>
                    </a:lnTo>
                    <a:close/>
                  </a:path>
                </a:pathLst>
              </a:custGeom>
              <a:solidFill>
                <a:srgbClr val="FFFFFF"/>
              </a:solidFill>
              <a:ln w="9525">
                <a:noFill/>
                <a:round/>
                <a:headEnd/>
                <a:tailEnd/>
              </a:ln>
            </p:spPr>
            <p:txBody>
              <a:bodyPr/>
              <a:lstStyle/>
              <a:p>
                <a:endParaRPr lang="en-US"/>
              </a:p>
            </p:txBody>
          </p:sp>
          <p:sp>
            <p:nvSpPr>
              <p:cNvPr id="60519" name="Freeform 103"/>
              <p:cNvSpPr>
                <a:spLocks/>
              </p:cNvSpPr>
              <p:nvPr/>
            </p:nvSpPr>
            <p:spPr bwMode="auto">
              <a:xfrm>
                <a:off x="1407" y="2326"/>
                <a:ext cx="29" cy="7"/>
              </a:xfrm>
              <a:custGeom>
                <a:avLst/>
                <a:gdLst/>
                <a:ahLst/>
                <a:cxnLst>
                  <a:cxn ang="0">
                    <a:pos x="0" y="0"/>
                  </a:cxn>
                  <a:cxn ang="0">
                    <a:pos x="16" y="7"/>
                  </a:cxn>
                  <a:cxn ang="0">
                    <a:pos x="29" y="6"/>
                  </a:cxn>
                  <a:cxn ang="0">
                    <a:pos x="15" y="0"/>
                  </a:cxn>
                  <a:cxn ang="0">
                    <a:pos x="0" y="0"/>
                  </a:cxn>
                </a:cxnLst>
                <a:rect l="0" t="0" r="r" b="b"/>
                <a:pathLst>
                  <a:path w="29" h="7">
                    <a:moveTo>
                      <a:pt x="0" y="0"/>
                    </a:moveTo>
                    <a:lnTo>
                      <a:pt x="16" y="7"/>
                    </a:lnTo>
                    <a:lnTo>
                      <a:pt x="29" y="6"/>
                    </a:lnTo>
                    <a:lnTo>
                      <a:pt x="15" y="0"/>
                    </a:lnTo>
                    <a:lnTo>
                      <a:pt x="0" y="0"/>
                    </a:lnTo>
                    <a:close/>
                  </a:path>
                </a:pathLst>
              </a:custGeom>
              <a:solidFill>
                <a:srgbClr val="FFFFFF"/>
              </a:solidFill>
              <a:ln w="9525">
                <a:noFill/>
                <a:round/>
                <a:headEnd/>
                <a:tailEnd/>
              </a:ln>
            </p:spPr>
            <p:txBody>
              <a:bodyPr/>
              <a:lstStyle/>
              <a:p>
                <a:endParaRPr lang="en-US"/>
              </a:p>
            </p:txBody>
          </p:sp>
          <p:sp>
            <p:nvSpPr>
              <p:cNvPr id="60520" name="Freeform 104"/>
              <p:cNvSpPr>
                <a:spLocks/>
              </p:cNvSpPr>
              <p:nvPr/>
            </p:nvSpPr>
            <p:spPr bwMode="auto">
              <a:xfrm>
                <a:off x="1455" y="2278"/>
                <a:ext cx="91" cy="40"/>
              </a:xfrm>
              <a:custGeom>
                <a:avLst/>
                <a:gdLst/>
                <a:ahLst/>
                <a:cxnLst>
                  <a:cxn ang="0">
                    <a:pos x="22" y="27"/>
                  </a:cxn>
                  <a:cxn ang="0">
                    <a:pos x="26" y="28"/>
                  </a:cxn>
                  <a:cxn ang="0">
                    <a:pos x="30" y="30"/>
                  </a:cxn>
                  <a:cxn ang="0">
                    <a:pos x="34" y="31"/>
                  </a:cxn>
                  <a:cxn ang="0">
                    <a:pos x="38" y="33"/>
                  </a:cxn>
                  <a:cxn ang="0">
                    <a:pos x="42" y="34"/>
                  </a:cxn>
                  <a:cxn ang="0">
                    <a:pos x="46" y="36"/>
                  </a:cxn>
                  <a:cxn ang="0">
                    <a:pos x="50" y="37"/>
                  </a:cxn>
                  <a:cxn ang="0">
                    <a:pos x="55" y="38"/>
                  </a:cxn>
                  <a:cxn ang="0">
                    <a:pos x="59" y="39"/>
                  </a:cxn>
                  <a:cxn ang="0">
                    <a:pos x="63" y="40"/>
                  </a:cxn>
                  <a:cxn ang="0">
                    <a:pos x="67" y="40"/>
                  </a:cxn>
                  <a:cxn ang="0">
                    <a:pos x="72" y="40"/>
                  </a:cxn>
                  <a:cxn ang="0">
                    <a:pos x="77" y="39"/>
                  </a:cxn>
                  <a:cxn ang="0">
                    <a:pos x="81" y="38"/>
                  </a:cxn>
                  <a:cxn ang="0">
                    <a:pos x="86" y="37"/>
                  </a:cxn>
                  <a:cxn ang="0">
                    <a:pos x="91" y="36"/>
                  </a:cxn>
                  <a:cxn ang="0">
                    <a:pos x="91" y="34"/>
                  </a:cxn>
                  <a:cxn ang="0">
                    <a:pos x="91" y="31"/>
                  </a:cxn>
                  <a:cxn ang="0">
                    <a:pos x="90" y="26"/>
                  </a:cxn>
                  <a:cxn ang="0">
                    <a:pos x="88" y="19"/>
                  </a:cxn>
                  <a:cxn ang="0">
                    <a:pos x="84" y="13"/>
                  </a:cxn>
                  <a:cxn ang="0">
                    <a:pos x="77" y="8"/>
                  </a:cxn>
                  <a:cxn ang="0">
                    <a:pos x="66" y="4"/>
                  </a:cxn>
                  <a:cxn ang="0">
                    <a:pos x="50" y="1"/>
                  </a:cxn>
                  <a:cxn ang="0">
                    <a:pos x="37" y="1"/>
                  </a:cxn>
                  <a:cxn ang="0">
                    <a:pos x="26" y="1"/>
                  </a:cxn>
                  <a:cxn ang="0">
                    <a:pos x="18" y="0"/>
                  </a:cxn>
                  <a:cxn ang="0">
                    <a:pos x="13" y="0"/>
                  </a:cxn>
                  <a:cxn ang="0">
                    <a:pos x="10" y="0"/>
                  </a:cxn>
                  <a:cxn ang="0">
                    <a:pos x="8" y="1"/>
                  </a:cxn>
                  <a:cxn ang="0">
                    <a:pos x="7" y="1"/>
                  </a:cxn>
                  <a:cxn ang="0">
                    <a:pos x="6" y="1"/>
                  </a:cxn>
                  <a:cxn ang="0">
                    <a:pos x="2" y="5"/>
                  </a:cxn>
                  <a:cxn ang="0">
                    <a:pos x="0" y="11"/>
                  </a:cxn>
                  <a:cxn ang="0">
                    <a:pos x="1" y="16"/>
                  </a:cxn>
                  <a:cxn ang="0">
                    <a:pos x="1" y="18"/>
                  </a:cxn>
                  <a:cxn ang="0">
                    <a:pos x="2" y="18"/>
                  </a:cxn>
                  <a:cxn ang="0">
                    <a:pos x="3" y="19"/>
                  </a:cxn>
                  <a:cxn ang="0">
                    <a:pos x="5" y="19"/>
                  </a:cxn>
                  <a:cxn ang="0">
                    <a:pos x="7" y="20"/>
                  </a:cxn>
                  <a:cxn ang="0">
                    <a:pos x="10" y="21"/>
                  </a:cxn>
                  <a:cxn ang="0">
                    <a:pos x="13" y="23"/>
                  </a:cxn>
                  <a:cxn ang="0">
                    <a:pos x="18" y="24"/>
                  </a:cxn>
                  <a:cxn ang="0">
                    <a:pos x="22" y="27"/>
                  </a:cxn>
                </a:cxnLst>
                <a:rect l="0" t="0" r="r" b="b"/>
                <a:pathLst>
                  <a:path w="91" h="40">
                    <a:moveTo>
                      <a:pt x="22" y="27"/>
                    </a:moveTo>
                    <a:lnTo>
                      <a:pt x="26" y="28"/>
                    </a:lnTo>
                    <a:lnTo>
                      <a:pt x="30" y="30"/>
                    </a:lnTo>
                    <a:lnTo>
                      <a:pt x="34" y="31"/>
                    </a:lnTo>
                    <a:lnTo>
                      <a:pt x="38" y="33"/>
                    </a:lnTo>
                    <a:lnTo>
                      <a:pt x="42" y="34"/>
                    </a:lnTo>
                    <a:lnTo>
                      <a:pt x="46" y="36"/>
                    </a:lnTo>
                    <a:lnTo>
                      <a:pt x="50" y="37"/>
                    </a:lnTo>
                    <a:lnTo>
                      <a:pt x="55" y="38"/>
                    </a:lnTo>
                    <a:lnTo>
                      <a:pt x="59" y="39"/>
                    </a:lnTo>
                    <a:lnTo>
                      <a:pt x="63" y="40"/>
                    </a:lnTo>
                    <a:lnTo>
                      <a:pt x="67" y="40"/>
                    </a:lnTo>
                    <a:lnTo>
                      <a:pt x="72" y="40"/>
                    </a:lnTo>
                    <a:lnTo>
                      <a:pt x="77" y="39"/>
                    </a:lnTo>
                    <a:lnTo>
                      <a:pt x="81" y="38"/>
                    </a:lnTo>
                    <a:lnTo>
                      <a:pt x="86" y="37"/>
                    </a:lnTo>
                    <a:lnTo>
                      <a:pt x="91" y="36"/>
                    </a:lnTo>
                    <a:lnTo>
                      <a:pt x="91" y="34"/>
                    </a:lnTo>
                    <a:lnTo>
                      <a:pt x="91" y="31"/>
                    </a:lnTo>
                    <a:lnTo>
                      <a:pt x="90" y="26"/>
                    </a:lnTo>
                    <a:lnTo>
                      <a:pt x="88" y="19"/>
                    </a:lnTo>
                    <a:lnTo>
                      <a:pt x="84" y="13"/>
                    </a:lnTo>
                    <a:lnTo>
                      <a:pt x="77" y="8"/>
                    </a:lnTo>
                    <a:lnTo>
                      <a:pt x="66" y="4"/>
                    </a:lnTo>
                    <a:lnTo>
                      <a:pt x="50" y="1"/>
                    </a:lnTo>
                    <a:lnTo>
                      <a:pt x="37" y="1"/>
                    </a:lnTo>
                    <a:lnTo>
                      <a:pt x="26" y="1"/>
                    </a:lnTo>
                    <a:lnTo>
                      <a:pt x="18" y="0"/>
                    </a:lnTo>
                    <a:lnTo>
                      <a:pt x="13" y="0"/>
                    </a:lnTo>
                    <a:lnTo>
                      <a:pt x="10" y="0"/>
                    </a:lnTo>
                    <a:lnTo>
                      <a:pt x="8" y="1"/>
                    </a:lnTo>
                    <a:lnTo>
                      <a:pt x="7" y="1"/>
                    </a:lnTo>
                    <a:lnTo>
                      <a:pt x="6" y="1"/>
                    </a:lnTo>
                    <a:lnTo>
                      <a:pt x="2" y="5"/>
                    </a:lnTo>
                    <a:lnTo>
                      <a:pt x="0" y="11"/>
                    </a:lnTo>
                    <a:lnTo>
                      <a:pt x="1" y="16"/>
                    </a:lnTo>
                    <a:lnTo>
                      <a:pt x="1" y="18"/>
                    </a:lnTo>
                    <a:lnTo>
                      <a:pt x="2" y="18"/>
                    </a:lnTo>
                    <a:lnTo>
                      <a:pt x="3" y="19"/>
                    </a:lnTo>
                    <a:lnTo>
                      <a:pt x="5" y="19"/>
                    </a:lnTo>
                    <a:lnTo>
                      <a:pt x="7" y="20"/>
                    </a:lnTo>
                    <a:lnTo>
                      <a:pt x="10" y="21"/>
                    </a:lnTo>
                    <a:lnTo>
                      <a:pt x="13" y="23"/>
                    </a:lnTo>
                    <a:lnTo>
                      <a:pt x="18" y="24"/>
                    </a:lnTo>
                    <a:lnTo>
                      <a:pt x="22" y="27"/>
                    </a:lnTo>
                    <a:close/>
                  </a:path>
                </a:pathLst>
              </a:custGeom>
              <a:solidFill>
                <a:srgbClr val="000000"/>
              </a:solidFill>
              <a:ln w="9525">
                <a:noFill/>
                <a:round/>
                <a:headEnd/>
                <a:tailEnd/>
              </a:ln>
            </p:spPr>
            <p:txBody>
              <a:bodyPr/>
              <a:lstStyle/>
              <a:p>
                <a:endParaRPr lang="en-US"/>
              </a:p>
            </p:txBody>
          </p:sp>
          <p:sp>
            <p:nvSpPr>
              <p:cNvPr id="60521" name="Freeform 105"/>
              <p:cNvSpPr>
                <a:spLocks/>
              </p:cNvSpPr>
              <p:nvPr/>
            </p:nvSpPr>
            <p:spPr bwMode="auto">
              <a:xfrm>
                <a:off x="1364" y="2226"/>
                <a:ext cx="103" cy="64"/>
              </a:xfrm>
              <a:custGeom>
                <a:avLst/>
                <a:gdLst/>
                <a:ahLst/>
                <a:cxnLst>
                  <a:cxn ang="0">
                    <a:pos x="95" y="59"/>
                  </a:cxn>
                  <a:cxn ang="0">
                    <a:pos x="94" y="59"/>
                  </a:cxn>
                  <a:cxn ang="0">
                    <a:pos x="90" y="57"/>
                  </a:cxn>
                  <a:cxn ang="0">
                    <a:pos x="86" y="54"/>
                  </a:cxn>
                  <a:cxn ang="0">
                    <a:pos x="82" y="50"/>
                  </a:cxn>
                  <a:cxn ang="0">
                    <a:pos x="80" y="44"/>
                  </a:cxn>
                  <a:cxn ang="0">
                    <a:pos x="81" y="36"/>
                  </a:cxn>
                  <a:cxn ang="0">
                    <a:pos x="87" y="26"/>
                  </a:cxn>
                  <a:cxn ang="0">
                    <a:pos x="99" y="15"/>
                  </a:cxn>
                  <a:cxn ang="0">
                    <a:pos x="99" y="14"/>
                  </a:cxn>
                  <a:cxn ang="0">
                    <a:pos x="100" y="13"/>
                  </a:cxn>
                  <a:cxn ang="0">
                    <a:pos x="101" y="12"/>
                  </a:cxn>
                  <a:cxn ang="0">
                    <a:pos x="102" y="10"/>
                  </a:cxn>
                  <a:cxn ang="0">
                    <a:pos x="103" y="8"/>
                  </a:cxn>
                  <a:cxn ang="0">
                    <a:pos x="103" y="6"/>
                  </a:cxn>
                  <a:cxn ang="0">
                    <a:pos x="103" y="3"/>
                  </a:cxn>
                  <a:cxn ang="0">
                    <a:pos x="101" y="2"/>
                  </a:cxn>
                  <a:cxn ang="0">
                    <a:pos x="97" y="1"/>
                  </a:cxn>
                  <a:cxn ang="0">
                    <a:pos x="92" y="0"/>
                  </a:cxn>
                  <a:cxn ang="0">
                    <a:pos x="84" y="1"/>
                  </a:cxn>
                  <a:cxn ang="0">
                    <a:pos x="74" y="2"/>
                  </a:cxn>
                  <a:cxn ang="0">
                    <a:pos x="61" y="5"/>
                  </a:cxn>
                  <a:cxn ang="0">
                    <a:pos x="44" y="9"/>
                  </a:cxn>
                  <a:cxn ang="0">
                    <a:pos x="25" y="14"/>
                  </a:cxn>
                  <a:cxn ang="0">
                    <a:pos x="1" y="22"/>
                  </a:cxn>
                  <a:cxn ang="0">
                    <a:pos x="0" y="25"/>
                  </a:cxn>
                  <a:cxn ang="0">
                    <a:pos x="1" y="25"/>
                  </a:cxn>
                  <a:cxn ang="0">
                    <a:pos x="3" y="24"/>
                  </a:cxn>
                  <a:cxn ang="0">
                    <a:pos x="7" y="23"/>
                  </a:cxn>
                  <a:cxn ang="0">
                    <a:pos x="12" y="22"/>
                  </a:cxn>
                  <a:cxn ang="0">
                    <a:pos x="18" y="20"/>
                  </a:cxn>
                  <a:cxn ang="0">
                    <a:pos x="25" y="18"/>
                  </a:cxn>
                  <a:cxn ang="0">
                    <a:pos x="32" y="16"/>
                  </a:cxn>
                  <a:cxn ang="0">
                    <a:pos x="39" y="14"/>
                  </a:cxn>
                  <a:cxn ang="0">
                    <a:pos x="47" y="12"/>
                  </a:cxn>
                  <a:cxn ang="0">
                    <a:pos x="55" y="10"/>
                  </a:cxn>
                  <a:cxn ang="0">
                    <a:pos x="63" y="9"/>
                  </a:cxn>
                  <a:cxn ang="0">
                    <a:pos x="71" y="7"/>
                  </a:cxn>
                  <a:cxn ang="0">
                    <a:pos x="77" y="6"/>
                  </a:cxn>
                  <a:cxn ang="0">
                    <a:pos x="84" y="5"/>
                  </a:cxn>
                  <a:cxn ang="0">
                    <a:pos x="89" y="4"/>
                  </a:cxn>
                  <a:cxn ang="0">
                    <a:pos x="93" y="4"/>
                  </a:cxn>
                  <a:cxn ang="0">
                    <a:pos x="97" y="5"/>
                  </a:cxn>
                  <a:cxn ang="0">
                    <a:pos x="98" y="7"/>
                  </a:cxn>
                  <a:cxn ang="0">
                    <a:pos x="97" y="10"/>
                  </a:cxn>
                  <a:cxn ang="0">
                    <a:pos x="95" y="13"/>
                  </a:cxn>
                  <a:cxn ang="0">
                    <a:pos x="91" y="18"/>
                  </a:cxn>
                  <a:cxn ang="0">
                    <a:pos x="87" y="22"/>
                  </a:cxn>
                  <a:cxn ang="0">
                    <a:pos x="83" y="26"/>
                  </a:cxn>
                  <a:cxn ang="0">
                    <a:pos x="80" y="30"/>
                  </a:cxn>
                  <a:cxn ang="0">
                    <a:pos x="78" y="34"/>
                  </a:cxn>
                  <a:cxn ang="0">
                    <a:pos x="76" y="39"/>
                  </a:cxn>
                  <a:cxn ang="0">
                    <a:pos x="76" y="43"/>
                  </a:cxn>
                  <a:cxn ang="0">
                    <a:pos x="77" y="47"/>
                  </a:cxn>
                  <a:cxn ang="0">
                    <a:pos x="79" y="52"/>
                  </a:cxn>
                  <a:cxn ang="0">
                    <a:pos x="83" y="56"/>
                  </a:cxn>
                  <a:cxn ang="0">
                    <a:pos x="88" y="60"/>
                  </a:cxn>
                  <a:cxn ang="0">
                    <a:pos x="95" y="64"/>
                  </a:cxn>
                  <a:cxn ang="0">
                    <a:pos x="95" y="59"/>
                  </a:cxn>
                </a:cxnLst>
                <a:rect l="0" t="0" r="r" b="b"/>
                <a:pathLst>
                  <a:path w="103" h="64">
                    <a:moveTo>
                      <a:pt x="95" y="59"/>
                    </a:moveTo>
                    <a:lnTo>
                      <a:pt x="94" y="59"/>
                    </a:lnTo>
                    <a:lnTo>
                      <a:pt x="90" y="57"/>
                    </a:lnTo>
                    <a:lnTo>
                      <a:pt x="86" y="54"/>
                    </a:lnTo>
                    <a:lnTo>
                      <a:pt x="82" y="50"/>
                    </a:lnTo>
                    <a:lnTo>
                      <a:pt x="80" y="44"/>
                    </a:lnTo>
                    <a:lnTo>
                      <a:pt x="81" y="36"/>
                    </a:lnTo>
                    <a:lnTo>
                      <a:pt x="87" y="26"/>
                    </a:lnTo>
                    <a:lnTo>
                      <a:pt x="99" y="15"/>
                    </a:lnTo>
                    <a:lnTo>
                      <a:pt x="99" y="14"/>
                    </a:lnTo>
                    <a:lnTo>
                      <a:pt x="100" y="13"/>
                    </a:lnTo>
                    <a:lnTo>
                      <a:pt x="101" y="12"/>
                    </a:lnTo>
                    <a:lnTo>
                      <a:pt x="102" y="10"/>
                    </a:lnTo>
                    <a:lnTo>
                      <a:pt x="103" y="8"/>
                    </a:lnTo>
                    <a:lnTo>
                      <a:pt x="103" y="6"/>
                    </a:lnTo>
                    <a:lnTo>
                      <a:pt x="103" y="3"/>
                    </a:lnTo>
                    <a:lnTo>
                      <a:pt x="101" y="2"/>
                    </a:lnTo>
                    <a:lnTo>
                      <a:pt x="97" y="1"/>
                    </a:lnTo>
                    <a:lnTo>
                      <a:pt x="92" y="0"/>
                    </a:lnTo>
                    <a:lnTo>
                      <a:pt x="84" y="1"/>
                    </a:lnTo>
                    <a:lnTo>
                      <a:pt x="74" y="2"/>
                    </a:lnTo>
                    <a:lnTo>
                      <a:pt x="61" y="5"/>
                    </a:lnTo>
                    <a:lnTo>
                      <a:pt x="44" y="9"/>
                    </a:lnTo>
                    <a:lnTo>
                      <a:pt x="25" y="14"/>
                    </a:lnTo>
                    <a:lnTo>
                      <a:pt x="1" y="22"/>
                    </a:lnTo>
                    <a:lnTo>
                      <a:pt x="0" y="25"/>
                    </a:lnTo>
                    <a:lnTo>
                      <a:pt x="1" y="25"/>
                    </a:lnTo>
                    <a:lnTo>
                      <a:pt x="3" y="24"/>
                    </a:lnTo>
                    <a:lnTo>
                      <a:pt x="7" y="23"/>
                    </a:lnTo>
                    <a:lnTo>
                      <a:pt x="12" y="22"/>
                    </a:lnTo>
                    <a:lnTo>
                      <a:pt x="18" y="20"/>
                    </a:lnTo>
                    <a:lnTo>
                      <a:pt x="25" y="18"/>
                    </a:lnTo>
                    <a:lnTo>
                      <a:pt x="32" y="16"/>
                    </a:lnTo>
                    <a:lnTo>
                      <a:pt x="39" y="14"/>
                    </a:lnTo>
                    <a:lnTo>
                      <a:pt x="47" y="12"/>
                    </a:lnTo>
                    <a:lnTo>
                      <a:pt x="55" y="10"/>
                    </a:lnTo>
                    <a:lnTo>
                      <a:pt x="63" y="9"/>
                    </a:lnTo>
                    <a:lnTo>
                      <a:pt x="71" y="7"/>
                    </a:lnTo>
                    <a:lnTo>
                      <a:pt x="77" y="6"/>
                    </a:lnTo>
                    <a:lnTo>
                      <a:pt x="84" y="5"/>
                    </a:lnTo>
                    <a:lnTo>
                      <a:pt x="89" y="4"/>
                    </a:lnTo>
                    <a:lnTo>
                      <a:pt x="93" y="4"/>
                    </a:lnTo>
                    <a:lnTo>
                      <a:pt x="97" y="5"/>
                    </a:lnTo>
                    <a:lnTo>
                      <a:pt x="98" y="7"/>
                    </a:lnTo>
                    <a:lnTo>
                      <a:pt x="97" y="10"/>
                    </a:lnTo>
                    <a:lnTo>
                      <a:pt x="95" y="13"/>
                    </a:lnTo>
                    <a:lnTo>
                      <a:pt x="91" y="18"/>
                    </a:lnTo>
                    <a:lnTo>
                      <a:pt x="87" y="22"/>
                    </a:lnTo>
                    <a:lnTo>
                      <a:pt x="83" y="26"/>
                    </a:lnTo>
                    <a:lnTo>
                      <a:pt x="80" y="30"/>
                    </a:lnTo>
                    <a:lnTo>
                      <a:pt x="78" y="34"/>
                    </a:lnTo>
                    <a:lnTo>
                      <a:pt x="76" y="39"/>
                    </a:lnTo>
                    <a:lnTo>
                      <a:pt x="76" y="43"/>
                    </a:lnTo>
                    <a:lnTo>
                      <a:pt x="77" y="47"/>
                    </a:lnTo>
                    <a:lnTo>
                      <a:pt x="79" y="52"/>
                    </a:lnTo>
                    <a:lnTo>
                      <a:pt x="83" y="56"/>
                    </a:lnTo>
                    <a:lnTo>
                      <a:pt x="88" y="60"/>
                    </a:lnTo>
                    <a:lnTo>
                      <a:pt x="95" y="64"/>
                    </a:lnTo>
                    <a:lnTo>
                      <a:pt x="95" y="59"/>
                    </a:lnTo>
                    <a:close/>
                  </a:path>
                </a:pathLst>
              </a:custGeom>
              <a:solidFill>
                <a:srgbClr val="000000"/>
              </a:solidFill>
              <a:ln w="9525">
                <a:noFill/>
                <a:round/>
                <a:headEnd/>
                <a:tailEnd/>
              </a:ln>
            </p:spPr>
            <p:txBody>
              <a:bodyPr/>
              <a:lstStyle/>
              <a:p>
                <a:endParaRPr lang="en-US"/>
              </a:p>
            </p:txBody>
          </p:sp>
          <p:sp>
            <p:nvSpPr>
              <p:cNvPr id="60522" name="Freeform 106"/>
              <p:cNvSpPr>
                <a:spLocks/>
              </p:cNvSpPr>
              <p:nvPr/>
            </p:nvSpPr>
            <p:spPr bwMode="auto">
              <a:xfrm>
                <a:off x="1481" y="2283"/>
                <a:ext cx="58" cy="22"/>
              </a:xfrm>
              <a:custGeom>
                <a:avLst/>
                <a:gdLst/>
                <a:ahLst/>
                <a:cxnLst>
                  <a:cxn ang="0">
                    <a:pos x="5" y="0"/>
                  </a:cxn>
                  <a:cxn ang="0">
                    <a:pos x="4" y="1"/>
                  </a:cxn>
                  <a:cxn ang="0">
                    <a:pos x="1" y="4"/>
                  </a:cxn>
                  <a:cxn ang="0">
                    <a:pos x="0" y="8"/>
                  </a:cxn>
                  <a:cxn ang="0">
                    <a:pos x="2" y="11"/>
                  </a:cxn>
                  <a:cxn ang="0">
                    <a:pos x="3" y="12"/>
                  </a:cxn>
                  <a:cxn ang="0">
                    <a:pos x="5" y="13"/>
                  </a:cxn>
                  <a:cxn ang="0">
                    <a:pos x="7" y="14"/>
                  </a:cxn>
                  <a:cxn ang="0">
                    <a:pos x="10" y="15"/>
                  </a:cxn>
                  <a:cxn ang="0">
                    <a:pos x="14" y="16"/>
                  </a:cxn>
                  <a:cxn ang="0">
                    <a:pos x="17" y="18"/>
                  </a:cxn>
                  <a:cxn ang="0">
                    <a:pos x="21" y="18"/>
                  </a:cxn>
                  <a:cxn ang="0">
                    <a:pos x="25" y="19"/>
                  </a:cxn>
                  <a:cxn ang="0">
                    <a:pos x="30" y="20"/>
                  </a:cxn>
                  <a:cxn ang="0">
                    <a:pos x="34" y="21"/>
                  </a:cxn>
                  <a:cxn ang="0">
                    <a:pos x="38" y="22"/>
                  </a:cxn>
                  <a:cxn ang="0">
                    <a:pos x="43" y="22"/>
                  </a:cxn>
                  <a:cxn ang="0">
                    <a:pos x="47" y="22"/>
                  </a:cxn>
                  <a:cxn ang="0">
                    <a:pos x="51" y="22"/>
                  </a:cxn>
                  <a:cxn ang="0">
                    <a:pos x="55" y="21"/>
                  </a:cxn>
                  <a:cxn ang="0">
                    <a:pos x="58" y="21"/>
                  </a:cxn>
                  <a:cxn ang="0">
                    <a:pos x="58" y="20"/>
                  </a:cxn>
                  <a:cxn ang="0">
                    <a:pos x="58" y="20"/>
                  </a:cxn>
                  <a:cxn ang="0">
                    <a:pos x="58" y="18"/>
                  </a:cxn>
                  <a:cxn ang="0">
                    <a:pos x="57" y="17"/>
                  </a:cxn>
                  <a:cxn ang="0">
                    <a:pos x="57" y="15"/>
                  </a:cxn>
                  <a:cxn ang="0">
                    <a:pos x="56" y="14"/>
                  </a:cxn>
                  <a:cxn ang="0">
                    <a:pos x="54" y="11"/>
                  </a:cxn>
                  <a:cxn ang="0">
                    <a:pos x="52" y="10"/>
                  </a:cxn>
                  <a:cxn ang="0">
                    <a:pos x="49" y="7"/>
                  </a:cxn>
                  <a:cxn ang="0">
                    <a:pos x="46" y="6"/>
                  </a:cxn>
                  <a:cxn ang="0">
                    <a:pos x="41" y="4"/>
                  </a:cxn>
                  <a:cxn ang="0">
                    <a:pos x="36" y="2"/>
                  </a:cxn>
                  <a:cxn ang="0">
                    <a:pos x="30" y="1"/>
                  </a:cxn>
                  <a:cxn ang="0">
                    <a:pos x="23" y="0"/>
                  </a:cxn>
                  <a:cxn ang="0">
                    <a:pos x="15" y="0"/>
                  </a:cxn>
                  <a:cxn ang="0">
                    <a:pos x="5" y="0"/>
                  </a:cxn>
                </a:cxnLst>
                <a:rect l="0" t="0" r="r" b="b"/>
                <a:pathLst>
                  <a:path w="58" h="22">
                    <a:moveTo>
                      <a:pt x="5" y="0"/>
                    </a:moveTo>
                    <a:lnTo>
                      <a:pt x="4" y="1"/>
                    </a:lnTo>
                    <a:lnTo>
                      <a:pt x="1" y="4"/>
                    </a:lnTo>
                    <a:lnTo>
                      <a:pt x="0" y="8"/>
                    </a:lnTo>
                    <a:lnTo>
                      <a:pt x="2" y="11"/>
                    </a:lnTo>
                    <a:lnTo>
                      <a:pt x="3" y="12"/>
                    </a:lnTo>
                    <a:lnTo>
                      <a:pt x="5" y="13"/>
                    </a:lnTo>
                    <a:lnTo>
                      <a:pt x="7" y="14"/>
                    </a:lnTo>
                    <a:lnTo>
                      <a:pt x="10" y="15"/>
                    </a:lnTo>
                    <a:lnTo>
                      <a:pt x="14" y="16"/>
                    </a:lnTo>
                    <a:lnTo>
                      <a:pt x="17" y="18"/>
                    </a:lnTo>
                    <a:lnTo>
                      <a:pt x="21" y="18"/>
                    </a:lnTo>
                    <a:lnTo>
                      <a:pt x="25" y="19"/>
                    </a:lnTo>
                    <a:lnTo>
                      <a:pt x="30" y="20"/>
                    </a:lnTo>
                    <a:lnTo>
                      <a:pt x="34" y="21"/>
                    </a:lnTo>
                    <a:lnTo>
                      <a:pt x="38" y="22"/>
                    </a:lnTo>
                    <a:lnTo>
                      <a:pt x="43" y="22"/>
                    </a:lnTo>
                    <a:lnTo>
                      <a:pt x="47" y="22"/>
                    </a:lnTo>
                    <a:lnTo>
                      <a:pt x="51" y="22"/>
                    </a:lnTo>
                    <a:lnTo>
                      <a:pt x="55" y="21"/>
                    </a:lnTo>
                    <a:lnTo>
                      <a:pt x="58" y="21"/>
                    </a:lnTo>
                    <a:lnTo>
                      <a:pt x="58" y="20"/>
                    </a:lnTo>
                    <a:lnTo>
                      <a:pt x="58" y="20"/>
                    </a:lnTo>
                    <a:lnTo>
                      <a:pt x="58" y="18"/>
                    </a:lnTo>
                    <a:lnTo>
                      <a:pt x="57" y="17"/>
                    </a:lnTo>
                    <a:lnTo>
                      <a:pt x="57" y="15"/>
                    </a:lnTo>
                    <a:lnTo>
                      <a:pt x="56" y="14"/>
                    </a:lnTo>
                    <a:lnTo>
                      <a:pt x="54" y="11"/>
                    </a:lnTo>
                    <a:lnTo>
                      <a:pt x="52" y="10"/>
                    </a:lnTo>
                    <a:lnTo>
                      <a:pt x="49" y="7"/>
                    </a:lnTo>
                    <a:lnTo>
                      <a:pt x="46" y="6"/>
                    </a:lnTo>
                    <a:lnTo>
                      <a:pt x="41" y="4"/>
                    </a:lnTo>
                    <a:lnTo>
                      <a:pt x="36" y="2"/>
                    </a:lnTo>
                    <a:lnTo>
                      <a:pt x="30" y="1"/>
                    </a:lnTo>
                    <a:lnTo>
                      <a:pt x="23" y="0"/>
                    </a:lnTo>
                    <a:lnTo>
                      <a:pt x="15" y="0"/>
                    </a:lnTo>
                    <a:lnTo>
                      <a:pt x="5" y="0"/>
                    </a:lnTo>
                    <a:close/>
                  </a:path>
                </a:pathLst>
              </a:custGeom>
              <a:solidFill>
                <a:srgbClr val="FFFFFF"/>
              </a:solidFill>
              <a:ln w="9525">
                <a:noFill/>
                <a:round/>
                <a:headEnd/>
                <a:tailEnd/>
              </a:ln>
            </p:spPr>
            <p:txBody>
              <a:bodyPr/>
              <a:lstStyle/>
              <a:p>
                <a:endParaRPr lang="en-US"/>
              </a:p>
            </p:txBody>
          </p:sp>
          <p:sp>
            <p:nvSpPr>
              <p:cNvPr id="60523" name="Freeform 107"/>
              <p:cNvSpPr>
                <a:spLocks/>
              </p:cNvSpPr>
              <p:nvPr/>
            </p:nvSpPr>
            <p:spPr bwMode="auto">
              <a:xfrm>
                <a:off x="1460" y="2282"/>
                <a:ext cx="20" cy="11"/>
              </a:xfrm>
              <a:custGeom>
                <a:avLst/>
                <a:gdLst/>
                <a:ahLst/>
                <a:cxnLst>
                  <a:cxn ang="0">
                    <a:pos x="20" y="0"/>
                  </a:cxn>
                  <a:cxn ang="0">
                    <a:pos x="20" y="1"/>
                  </a:cxn>
                  <a:cxn ang="0">
                    <a:pos x="18" y="3"/>
                  </a:cxn>
                  <a:cxn ang="0">
                    <a:pos x="17" y="6"/>
                  </a:cxn>
                  <a:cxn ang="0">
                    <a:pos x="16" y="11"/>
                  </a:cxn>
                  <a:cxn ang="0">
                    <a:pos x="0" y="6"/>
                  </a:cxn>
                  <a:cxn ang="0">
                    <a:pos x="0" y="5"/>
                  </a:cxn>
                  <a:cxn ang="0">
                    <a:pos x="1" y="4"/>
                  </a:cxn>
                  <a:cxn ang="0">
                    <a:pos x="2" y="2"/>
                  </a:cxn>
                  <a:cxn ang="0">
                    <a:pos x="4" y="0"/>
                  </a:cxn>
                  <a:cxn ang="0">
                    <a:pos x="20" y="0"/>
                  </a:cxn>
                </a:cxnLst>
                <a:rect l="0" t="0" r="r" b="b"/>
                <a:pathLst>
                  <a:path w="20" h="11">
                    <a:moveTo>
                      <a:pt x="20" y="0"/>
                    </a:moveTo>
                    <a:lnTo>
                      <a:pt x="20" y="1"/>
                    </a:lnTo>
                    <a:lnTo>
                      <a:pt x="18" y="3"/>
                    </a:lnTo>
                    <a:lnTo>
                      <a:pt x="17" y="6"/>
                    </a:lnTo>
                    <a:lnTo>
                      <a:pt x="16" y="11"/>
                    </a:lnTo>
                    <a:lnTo>
                      <a:pt x="0" y="6"/>
                    </a:lnTo>
                    <a:lnTo>
                      <a:pt x="0" y="5"/>
                    </a:lnTo>
                    <a:lnTo>
                      <a:pt x="1" y="4"/>
                    </a:lnTo>
                    <a:lnTo>
                      <a:pt x="2" y="2"/>
                    </a:lnTo>
                    <a:lnTo>
                      <a:pt x="4" y="0"/>
                    </a:lnTo>
                    <a:lnTo>
                      <a:pt x="20" y="0"/>
                    </a:lnTo>
                    <a:close/>
                  </a:path>
                </a:pathLst>
              </a:custGeom>
              <a:solidFill>
                <a:srgbClr val="FFFFFF"/>
              </a:solidFill>
              <a:ln w="9525">
                <a:noFill/>
                <a:round/>
                <a:headEnd/>
                <a:tailEnd/>
              </a:ln>
            </p:spPr>
            <p:txBody>
              <a:bodyPr/>
              <a:lstStyle/>
              <a:p>
                <a:endParaRPr lang="en-US"/>
              </a:p>
            </p:txBody>
          </p:sp>
          <p:sp>
            <p:nvSpPr>
              <p:cNvPr id="60524" name="Freeform 108"/>
              <p:cNvSpPr>
                <a:spLocks/>
              </p:cNvSpPr>
              <p:nvPr/>
            </p:nvSpPr>
            <p:spPr bwMode="auto">
              <a:xfrm>
                <a:off x="1459" y="2290"/>
                <a:ext cx="17" cy="9"/>
              </a:xfrm>
              <a:custGeom>
                <a:avLst/>
                <a:gdLst/>
                <a:ahLst/>
                <a:cxnLst>
                  <a:cxn ang="0">
                    <a:pos x="0" y="0"/>
                  </a:cxn>
                  <a:cxn ang="0">
                    <a:pos x="0" y="3"/>
                  </a:cxn>
                  <a:cxn ang="0">
                    <a:pos x="17" y="9"/>
                  </a:cxn>
                  <a:cxn ang="0">
                    <a:pos x="17" y="5"/>
                  </a:cxn>
                  <a:cxn ang="0">
                    <a:pos x="0" y="0"/>
                  </a:cxn>
                </a:cxnLst>
                <a:rect l="0" t="0" r="r" b="b"/>
                <a:pathLst>
                  <a:path w="17" h="9">
                    <a:moveTo>
                      <a:pt x="0" y="0"/>
                    </a:moveTo>
                    <a:lnTo>
                      <a:pt x="0" y="3"/>
                    </a:lnTo>
                    <a:lnTo>
                      <a:pt x="17" y="9"/>
                    </a:lnTo>
                    <a:lnTo>
                      <a:pt x="17" y="5"/>
                    </a:lnTo>
                    <a:lnTo>
                      <a:pt x="0" y="0"/>
                    </a:lnTo>
                    <a:close/>
                  </a:path>
                </a:pathLst>
              </a:custGeom>
              <a:solidFill>
                <a:srgbClr val="7F7F7F"/>
              </a:solidFill>
              <a:ln w="9525">
                <a:noFill/>
                <a:round/>
                <a:headEnd/>
                <a:tailEnd/>
              </a:ln>
            </p:spPr>
            <p:txBody>
              <a:bodyPr/>
              <a:lstStyle/>
              <a:p>
                <a:endParaRPr lang="en-US"/>
              </a:p>
            </p:txBody>
          </p:sp>
          <p:sp>
            <p:nvSpPr>
              <p:cNvPr id="60525" name="Freeform 109"/>
              <p:cNvSpPr>
                <a:spLocks/>
              </p:cNvSpPr>
              <p:nvPr/>
            </p:nvSpPr>
            <p:spPr bwMode="auto">
              <a:xfrm>
                <a:off x="1481" y="2297"/>
                <a:ext cx="59" cy="16"/>
              </a:xfrm>
              <a:custGeom>
                <a:avLst/>
                <a:gdLst/>
                <a:ahLst/>
                <a:cxnLst>
                  <a:cxn ang="0">
                    <a:pos x="0" y="0"/>
                  </a:cxn>
                  <a:cxn ang="0">
                    <a:pos x="0" y="4"/>
                  </a:cxn>
                  <a:cxn ang="0">
                    <a:pos x="0" y="4"/>
                  </a:cxn>
                  <a:cxn ang="0">
                    <a:pos x="1" y="5"/>
                  </a:cxn>
                  <a:cxn ang="0">
                    <a:pos x="3" y="6"/>
                  </a:cxn>
                  <a:cxn ang="0">
                    <a:pos x="5" y="7"/>
                  </a:cxn>
                  <a:cxn ang="0">
                    <a:pos x="8" y="8"/>
                  </a:cxn>
                  <a:cxn ang="0">
                    <a:pos x="12" y="9"/>
                  </a:cxn>
                  <a:cxn ang="0">
                    <a:pos x="16" y="10"/>
                  </a:cxn>
                  <a:cxn ang="0">
                    <a:pos x="20" y="12"/>
                  </a:cxn>
                  <a:cxn ang="0">
                    <a:pos x="25" y="13"/>
                  </a:cxn>
                  <a:cxn ang="0">
                    <a:pos x="29" y="14"/>
                  </a:cxn>
                  <a:cxn ang="0">
                    <a:pos x="34" y="15"/>
                  </a:cxn>
                  <a:cxn ang="0">
                    <a:pos x="39" y="15"/>
                  </a:cxn>
                  <a:cxn ang="0">
                    <a:pos x="45" y="16"/>
                  </a:cxn>
                  <a:cxn ang="0">
                    <a:pos x="50" y="15"/>
                  </a:cxn>
                  <a:cxn ang="0">
                    <a:pos x="55" y="15"/>
                  </a:cxn>
                  <a:cxn ang="0">
                    <a:pos x="59" y="14"/>
                  </a:cxn>
                  <a:cxn ang="0">
                    <a:pos x="59" y="10"/>
                  </a:cxn>
                  <a:cxn ang="0">
                    <a:pos x="59" y="10"/>
                  </a:cxn>
                  <a:cxn ang="0">
                    <a:pos x="58" y="11"/>
                  </a:cxn>
                  <a:cxn ang="0">
                    <a:pos x="57" y="11"/>
                  </a:cxn>
                  <a:cxn ang="0">
                    <a:pos x="55" y="11"/>
                  </a:cxn>
                  <a:cxn ang="0">
                    <a:pos x="53" y="11"/>
                  </a:cxn>
                  <a:cxn ang="0">
                    <a:pos x="50" y="11"/>
                  </a:cxn>
                  <a:cxn ang="0">
                    <a:pos x="47" y="11"/>
                  </a:cxn>
                  <a:cxn ang="0">
                    <a:pos x="43" y="11"/>
                  </a:cxn>
                  <a:cxn ang="0">
                    <a:pos x="39" y="11"/>
                  </a:cxn>
                  <a:cxn ang="0">
                    <a:pos x="34" y="11"/>
                  </a:cxn>
                  <a:cxn ang="0">
                    <a:pos x="29" y="10"/>
                  </a:cxn>
                  <a:cxn ang="0">
                    <a:pos x="24" y="9"/>
                  </a:cxn>
                  <a:cxn ang="0">
                    <a:pos x="18" y="8"/>
                  </a:cxn>
                  <a:cxn ang="0">
                    <a:pos x="12" y="6"/>
                  </a:cxn>
                  <a:cxn ang="0">
                    <a:pos x="6" y="3"/>
                  </a:cxn>
                  <a:cxn ang="0">
                    <a:pos x="0" y="0"/>
                  </a:cxn>
                </a:cxnLst>
                <a:rect l="0" t="0" r="r" b="b"/>
                <a:pathLst>
                  <a:path w="59" h="16">
                    <a:moveTo>
                      <a:pt x="0" y="0"/>
                    </a:moveTo>
                    <a:lnTo>
                      <a:pt x="0" y="4"/>
                    </a:lnTo>
                    <a:lnTo>
                      <a:pt x="0" y="4"/>
                    </a:lnTo>
                    <a:lnTo>
                      <a:pt x="1" y="5"/>
                    </a:lnTo>
                    <a:lnTo>
                      <a:pt x="3" y="6"/>
                    </a:lnTo>
                    <a:lnTo>
                      <a:pt x="5" y="7"/>
                    </a:lnTo>
                    <a:lnTo>
                      <a:pt x="8" y="8"/>
                    </a:lnTo>
                    <a:lnTo>
                      <a:pt x="12" y="9"/>
                    </a:lnTo>
                    <a:lnTo>
                      <a:pt x="16" y="10"/>
                    </a:lnTo>
                    <a:lnTo>
                      <a:pt x="20" y="12"/>
                    </a:lnTo>
                    <a:lnTo>
                      <a:pt x="25" y="13"/>
                    </a:lnTo>
                    <a:lnTo>
                      <a:pt x="29" y="14"/>
                    </a:lnTo>
                    <a:lnTo>
                      <a:pt x="34" y="15"/>
                    </a:lnTo>
                    <a:lnTo>
                      <a:pt x="39" y="15"/>
                    </a:lnTo>
                    <a:lnTo>
                      <a:pt x="45" y="16"/>
                    </a:lnTo>
                    <a:lnTo>
                      <a:pt x="50" y="15"/>
                    </a:lnTo>
                    <a:lnTo>
                      <a:pt x="55" y="15"/>
                    </a:lnTo>
                    <a:lnTo>
                      <a:pt x="59" y="14"/>
                    </a:lnTo>
                    <a:lnTo>
                      <a:pt x="59" y="10"/>
                    </a:lnTo>
                    <a:lnTo>
                      <a:pt x="59" y="10"/>
                    </a:lnTo>
                    <a:lnTo>
                      <a:pt x="58" y="11"/>
                    </a:lnTo>
                    <a:lnTo>
                      <a:pt x="57" y="11"/>
                    </a:lnTo>
                    <a:lnTo>
                      <a:pt x="55" y="11"/>
                    </a:lnTo>
                    <a:lnTo>
                      <a:pt x="53" y="11"/>
                    </a:lnTo>
                    <a:lnTo>
                      <a:pt x="50" y="11"/>
                    </a:lnTo>
                    <a:lnTo>
                      <a:pt x="47" y="11"/>
                    </a:lnTo>
                    <a:lnTo>
                      <a:pt x="43" y="11"/>
                    </a:lnTo>
                    <a:lnTo>
                      <a:pt x="39" y="11"/>
                    </a:lnTo>
                    <a:lnTo>
                      <a:pt x="34" y="11"/>
                    </a:lnTo>
                    <a:lnTo>
                      <a:pt x="29" y="10"/>
                    </a:lnTo>
                    <a:lnTo>
                      <a:pt x="24" y="9"/>
                    </a:lnTo>
                    <a:lnTo>
                      <a:pt x="18" y="8"/>
                    </a:lnTo>
                    <a:lnTo>
                      <a:pt x="12" y="6"/>
                    </a:lnTo>
                    <a:lnTo>
                      <a:pt x="6" y="3"/>
                    </a:lnTo>
                    <a:lnTo>
                      <a:pt x="0" y="0"/>
                    </a:lnTo>
                    <a:close/>
                  </a:path>
                </a:pathLst>
              </a:custGeom>
              <a:solidFill>
                <a:srgbClr val="7F7F7F"/>
              </a:solidFill>
              <a:ln w="9525">
                <a:noFill/>
                <a:round/>
                <a:headEnd/>
                <a:tailEnd/>
              </a:ln>
            </p:spPr>
            <p:txBody>
              <a:bodyPr/>
              <a:lstStyle/>
              <a:p>
                <a:endParaRPr lang="en-US"/>
              </a:p>
            </p:txBody>
          </p:sp>
          <p:sp>
            <p:nvSpPr>
              <p:cNvPr id="60526" name="Freeform 110"/>
              <p:cNvSpPr>
                <a:spLocks/>
              </p:cNvSpPr>
              <p:nvPr/>
            </p:nvSpPr>
            <p:spPr bwMode="auto">
              <a:xfrm>
                <a:off x="1078" y="2297"/>
                <a:ext cx="54" cy="58"/>
              </a:xfrm>
              <a:custGeom>
                <a:avLst/>
                <a:gdLst/>
                <a:ahLst/>
                <a:cxnLst>
                  <a:cxn ang="0">
                    <a:pos x="0" y="0"/>
                  </a:cxn>
                  <a:cxn ang="0">
                    <a:pos x="0" y="21"/>
                  </a:cxn>
                  <a:cxn ang="0">
                    <a:pos x="54" y="58"/>
                  </a:cxn>
                  <a:cxn ang="0">
                    <a:pos x="0" y="0"/>
                  </a:cxn>
                </a:cxnLst>
                <a:rect l="0" t="0" r="r" b="b"/>
                <a:pathLst>
                  <a:path w="54" h="58">
                    <a:moveTo>
                      <a:pt x="0" y="0"/>
                    </a:moveTo>
                    <a:lnTo>
                      <a:pt x="0" y="21"/>
                    </a:lnTo>
                    <a:lnTo>
                      <a:pt x="54" y="58"/>
                    </a:lnTo>
                    <a:lnTo>
                      <a:pt x="0" y="0"/>
                    </a:lnTo>
                    <a:close/>
                  </a:path>
                </a:pathLst>
              </a:custGeom>
              <a:solidFill>
                <a:srgbClr val="7F7F7F"/>
              </a:solidFill>
              <a:ln w="9525">
                <a:noFill/>
                <a:round/>
                <a:headEnd/>
                <a:tailEnd/>
              </a:ln>
            </p:spPr>
            <p:txBody>
              <a:bodyPr/>
              <a:lstStyle/>
              <a:p>
                <a:endParaRPr lang="en-US"/>
              </a:p>
            </p:txBody>
          </p:sp>
        </p:grpSp>
        <p:grpSp>
          <p:nvGrpSpPr>
            <p:cNvPr id="4" name="Group 312"/>
            <p:cNvGrpSpPr>
              <a:grpSpLocks/>
            </p:cNvGrpSpPr>
            <p:nvPr/>
          </p:nvGrpSpPr>
          <p:grpSpPr bwMode="auto">
            <a:xfrm>
              <a:off x="801" y="1066"/>
              <a:ext cx="2435" cy="2723"/>
              <a:chOff x="801" y="1066"/>
              <a:chExt cx="2435" cy="2723"/>
            </a:xfrm>
          </p:grpSpPr>
          <p:sp>
            <p:nvSpPr>
              <p:cNvPr id="60528" name="Freeform 112"/>
              <p:cNvSpPr>
                <a:spLocks/>
              </p:cNvSpPr>
              <p:nvPr/>
            </p:nvSpPr>
            <p:spPr bwMode="auto">
              <a:xfrm>
                <a:off x="2178" y="1272"/>
                <a:ext cx="53" cy="20"/>
              </a:xfrm>
              <a:custGeom>
                <a:avLst/>
                <a:gdLst/>
                <a:ahLst/>
                <a:cxnLst>
                  <a:cxn ang="0">
                    <a:pos x="31" y="20"/>
                  </a:cxn>
                  <a:cxn ang="0">
                    <a:pos x="53" y="0"/>
                  </a:cxn>
                  <a:cxn ang="0">
                    <a:pos x="0" y="0"/>
                  </a:cxn>
                  <a:cxn ang="0">
                    <a:pos x="31" y="20"/>
                  </a:cxn>
                </a:cxnLst>
                <a:rect l="0" t="0" r="r" b="b"/>
                <a:pathLst>
                  <a:path w="53" h="20">
                    <a:moveTo>
                      <a:pt x="31" y="20"/>
                    </a:moveTo>
                    <a:lnTo>
                      <a:pt x="53" y="0"/>
                    </a:lnTo>
                    <a:lnTo>
                      <a:pt x="0" y="0"/>
                    </a:lnTo>
                    <a:lnTo>
                      <a:pt x="31" y="20"/>
                    </a:lnTo>
                    <a:close/>
                  </a:path>
                </a:pathLst>
              </a:custGeom>
              <a:solidFill>
                <a:srgbClr val="E6E6E6"/>
              </a:solidFill>
              <a:ln w="9525">
                <a:noFill/>
                <a:round/>
                <a:headEnd/>
                <a:tailEnd/>
              </a:ln>
            </p:spPr>
            <p:txBody>
              <a:bodyPr/>
              <a:lstStyle/>
              <a:p>
                <a:endParaRPr lang="en-US"/>
              </a:p>
            </p:txBody>
          </p:sp>
          <p:sp>
            <p:nvSpPr>
              <p:cNvPr id="60529" name="Freeform 113"/>
              <p:cNvSpPr>
                <a:spLocks/>
              </p:cNvSpPr>
              <p:nvPr/>
            </p:nvSpPr>
            <p:spPr bwMode="auto">
              <a:xfrm>
                <a:off x="1849" y="1275"/>
                <a:ext cx="85" cy="37"/>
              </a:xfrm>
              <a:custGeom>
                <a:avLst/>
                <a:gdLst/>
                <a:ahLst/>
                <a:cxnLst>
                  <a:cxn ang="0">
                    <a:pos x="85" y="37"/>
                  </a:cxn>
                  <a:cxn ang="0">
                    <a:pos x="40" y="0"/>
                  </a:cxn>
                  <a:cxn ang="0">
                    <a:pos x="0" y="37"/>
                  </a:cxn>
                  <a:cxn ang="0">
                    <a:pos x="85" y="37"/>
                  </a:cxn>
                </a:cxnLst>
                <a:rect l="0" t="0" r="r" b="b"/>
                <a:pathLst>
                  <a:path w="85" h="37">
                    <a:moveTo>
                      <a:pt x="85" y="37"/>
                    </a:moveTo>
                    <a:lnTo>
                      <a:pt x="40" y="0"/>
                    </a:lnTo>
                    <a:lnTo>
                      <a:pt x="0" y="37"/>
                    </a:lnTo>
                    <a:lnTo>
                      <a:pt x="85" y="37"/>
                    </a:lnTo>
                    <a:close/>
                  </a:path>
                </a:pathLst>
              </a:custGeom>
              <a:solidFill>
                <a:srgbClr val="E6E6E6"/>
              </a:solidFill>
              <a:ln w="9525">
                <a:noFill/>
                <a:round/>
                <a:headEnd/>
                <a:tailEnd/>
              </a:ln>
            </p:spPr>
            <p:txBody>
              <a:bodyPr/>
              <a:lstStyle/>
              <a:p>
                <a:endParaRPr lang="en-US"/>
              </a:p>
            </p:txBody>
          </p:sp>
          <p:sp>
            <p:nvSpPr>
              <p:cNvPr id="60530" name="Freeform 114"/>
              <p:cNvSpPr>
                <a:spLocks/>
              </p:cNvSpPr>
              <p:nvPr/>
            </p:nvSpPr>
            <p:spPr bwMode="auto">
              <a:xfrm>
                <a:off x="1891" y="1272"/>
                <a:ext cx="324" cy="40"/>
              </a:xfrm>
              <a:custGeom>
                <a:avLst/>
                <a:gdLst/>
                <a:ahLst/>
                <a:cxnLst>
                  <a:cxn ang="0">
                    <a:pos x="324" y="15"/>
                  </a:cxn>
                  <a:cxn ang="0">
                    <a:pos x="292" y="0"/>
                  </a:cxn>
                  <a:cxn ang="0">
                    <a:pos x="43" y="0"/>
                  </a:cxn>
                  <a:cxn ang="0">
                    <a:pos x="0" y="20"/>
                  </a:cxn>
                  <a:cxn ang="0">
                    <a:pos x="43" y="40"/>
                  </a:cxn>
                  <a:cxn ang="0">
                    <a:pos x="297" y="40"/>
                  </a:cxn>
                  <a:cxn ang="0">
                    <a:pos x="324" y="15"/>
                  </a:cxn>
                </a:cxnLst>
                <a:rect l="0" t="0" r="r" b="b"/>
                <a:pathLst>
                  <a:path w="324" h="40">
                    <a:moveTo>
                      <a:pt x="324" y="15"/>
                    </a:moveTo>
                    <a:lnTo>
                      <a:pt x="292" y="0"/>
                    </a:lnTo>
                    <a:lnTo>
                      <a:pt x="43" y="0"/>
                    </a:lnTo>
                    <a:lnTo>
                      <a:pt x="0" y="20"/>
                    </a:lnTo>
                    <a:lnTo>
                      <a:pt x="43" y="40"/>
                    </a:lnTo>
                    <a:lnTo>
                      <a:pt x="297" y="40"/>
                    </a:lnTo>
                    <a:lnTo>
                      <a:pt x="324" y="15"/>
                    </a:lnTo>
                    <a:close/>
                  </a:path>
                </a:pathLst>
              </a:custGeom>
              <a:solidFill>
                <a:srgbClr val="9A9A9A"/>
              </a:solidFill>
              <a:ln w="9525">
                <a:noFill/>
                <a:round/>
                <a:headEnd/>
                <a:tailEnd/>
              </a:ln>
            </p:spPr>
            <p:txBody>
              <a:bodyPr/>
              <a:lstStyle/>
              <a:p>
                <a:endParaRPr lang="en-US"/>
              </a:p>
            </p:txBody>
          </p:sp>
          <p:pic>
            <p:nvPicPr>
              <p:cNvPr id="60531" name="Picture 115"/>
              <p:cNvPicPr>
                <a:picLocks noChangeAspect="1" noChangeArrowheads="1"/>
              </p:cNvPicPr>
              <p:nvPr/>
            </p:nvPicPr>
            <p:blipFill>
              <a:blip r:embed="rId6"/>
              <a:srcRect/>
              <a:stretch>
                <a:fillRect/>
              </a:stretch>
            </p:blipFill>
            <p:spPr bwMode="auto">
              <a:xfrm>
                <a:off x="1937" y="1291"/>
                <a:ext cx="202" cy="23"/>
              </a:xfrm>
              <a:prstGeom prst="rect">
                <a:avLst/>
              </a:prstGeom>
              <a:noFill/>
              <a:ln w="9525">
                <a:noFill/>
                <a:miter lim="800000"/>
                <a:headEnd/>
                <a:tailEnd/>
              </a:ln>
            </p:spPr>
          </p:pic>
          <p:sp>
            <p:nvSpPr>
              <p:cNvPr id="60532" name="Freeform 116"/>
              <p:cNvSpPr>
                <a:spLocks/>
              </p:cNvSpPr>
              <p:nvPr/>
            </p:nvSpPr>
            <p:spPr bwMode="auto">
              <a:xfrm>
                <a:off x="2188" y="1272"/>
                <a:ext cx="43" cy="148"/>
              </a:xfrm>
              <a:custGeom>
                <a:avLst/>
                <a:gdLst/>
                <a:ahLst/>
                <a:cxnLst>
                  <a:cxn ang="0">
                    <a:pos x="0" y="40"/>
                  </a:cxn>
                  <a:cxn ang="0">
                    <a:pos x="43" y="0"/>
                  </a:cxn>
                  <a:cxn ang="0">
                    <a:pos x="43" y="109"/>
                  </a:cxn>
                  <a:cxn ang="0">
                    <a:pos x="0" y="148"/>
                  </a:cxn>
                  <a:cxn ang="0">
                    <a:pos x="0" y="40"/>
                  </a:cxn>
                </a:cxnLst>
                <a:rect l="0" t="0" r="r" b="b"/>
                <a:pathLst>
                  <a:path w="43" h="148">
                    <a:moveTo>
                      <a:pt x="0" y="40"/>
                    </a:moveTo>
                    <a:lnTo>
                      <a:pt x="43" y="0"/>
                    </a:lnTo>
                    <a:lnTo>
                      <a:pt x="43" y="109"/>
                    </a:lnTo>
                    <a:lnTo>
                      <a:pt x="0" y="148"/>
                    </a:lnTo>
                    <a:lnTo>
                      <a:pt x="0" y="40"/>
                    </a:lnTo>
                    <a:close/>
                  </a:path>
                </a:pathLst>
              </a:custGeom>
              <a:solidFill>
                <a:srgbClr val="9A9A9A"/>
              </a:solidFill>
              <a:ln w="9525">
                <a:noFill/>
                <a:round/>
                <a:headEnd/>
                <a:tailEnd/>
              </a:ln>
            </p:spPr>
            <p:txBody>
              <a:bodyPr/>
              <a:lstStyle/>
              <a:p>
                <a:endParaRPr lang="en-US"/>
              </a:p>
            </p:txBody>
          </p:sp>
          <p:sp>
            <p:nvSpPr>
              <p:cNvPr id="60533" name="Rectangle 117"/>
              <p:cNvSpPr>
                <a:spLocks noChangeArrowheads="1"/>
              </p:cNvSpPr>
              <p:nvPr/>
            </p:nvSpPr>
            <p:spPr bwMode="auto">
              <a:xfrm>
                <a:off x="1849" y="1312"/>
                <a:ext cx="339" cy="86"/>
              </a:xfrm>
              <a:prstGeom prst="rect">
                <a:avLst/>
              </a:prstGeom>
              <a:solidFill>
                <a:srgbClr val="C0C0C0"/>
              </a:solidFill>
              <a:ln w="9525">
                <a:noFill/>
                <a:miter lim="800000"/>
                <a:headEnd/>
                <a:tailEnd/>
              </a:ln>
            </p:spPr>
            <p:txBody>
              <a:bodyPr/>
              <a:lstStyle/>
              <a:p>
                <a:endParaRPr lang="en-US"/>
              </a:p>
            </p:txBody>
          </p:sp>
          <p:sp>
            <p:nvSpPr>
              <p:cNvPr id="60534" name="Rectangle 118"/>
              <p:cNvSpPr>
                <a:spLocks noChangeArrowheads="1"/>
              </p:cNvSpPr>
              <p:nvPr/>
            </p:nvSpPr>
            <p:spPr bwMode="auto">
              <a:xfrm>
                <a:off x="1849" y="1312"/>
                <a:ext cx="339" cy="86"/>
              </a:xfrm>
              <a:prstGeom prst="rect">
                <a:avLst/>
              </a:prstGeom>
              <a:noFill/>
              <a:ln w="3175" cap="rnd">
                <a:solidFill>
                  <a:srgbClr val="000000"/>
                </a:solidFill>
                <a:round/>
                <a:headEnd/>
                <a:tailEnd/>
              </a:ln>
            </p:spPr>
            <p:txBody>
              <a:bodyPr/>
              <a:lstStyle/>
              <a:p>
                <a:endParaRPr lang="en-US"/>
              </a:p>
            </p:txBody>
          </p:sp>
          <p:sp>
            <p:nvSpPr>
              <p:cNvPr id="60535" name="Freeform 119"/>
              <p:cNvSpPr>
                <a:spLocks/>
              </p:cNvSpPr>
              <p:nvPr/>
            </p:nvSpPr>
            <p:spPr bwMode="auto">
              <a:xfrm>
                <a:off x="1953" y="1312"/>
                <a:ext cx="7" cy="86"/>
              </a:xfrm>
              <a:custGeom>
                <a:avLst/>
                <a:gdLst/>
                <a:ahLst/>
                <a:cxnLst>
                  <a:cxn ang="0">
                    <a:pos x="7" y="0"/>
                  </a:cxn>
                  <a:cxn ang="0">
                    <a:pos x="7" y="86"/>
                  </a:cxn>
                </a:cxnLst>
                <a:rect l="0" t="0" r="r" b="b"/>
                <a:pathLst>
                  <a:path w="7" h="86">
                    <a:moveTo>
                      <a:pt x="7" y="0"/>
                    </a:moveTo>
                    <a:cubicBezTo>
                      <a:pt x="0" y="28"/>
                      <a:pt x="0" y="58"/>
                      <a:pt x="7" y="86"/>
                    </a:cubicBezTo>
                  </a:path>
                </a:pathLst>
              </a:custGeom>
              <a:noFill/>
              <a:ln w="3175" cap="rnd">
                <a:solidFill>
                  <a:srgbClr val="000000"/>
                </a:solidFill>
                <a:prstDash val="solid"/>
                <a:round/>
                <a:headEnd/>
                <a:tailEnd/>
              </a:ln>
            </p:spPr>
            <p:txBody>
              <a:bodyPr/>
              <a:lstStyle/>
              <a:p>
                <a:endParaRPr lang="en-US"/>
              </a:p>
            </p:txBody>
          </p:sp>
          <p:sp>
            <p:nvSpPr>
              <p:cNvPr id="60536" name="Rectangle 120"/>
              <p:cNvSpPr>
                <a:spLocks noChangeArrowheads="1"/>
              </p:cNvSpPr>
              <p:nvPr/>
            </p:nvSpPr>
            <p:spPr bwMode="auto">
              <a:xfrm>
                <a:off x="1849" y="1398"/>
                <a:ext cx="339" cy="22"/>
              </a:xfrm>
              <a:prstGeom prst="rect">
                <a:avLst/>
              </a:prstGeom>
              <a:solidFill>
                <a:srgbClr val="9A9A9A"/>
              </a:solidFill>
              <a:ln w="9525">
                <a:noFill/>
                <a:miter lim="800000"/>
                <a:headEnd/>
                <a:tailEnd/>
              </a:ln>
            </p:spPr>
            <p:txBody>
              <a:bodyPr/>
              <a:lstStyle/>
              <a:p>
                <a:endParaRPr lang="en-US"/>
              </a:p>
            </p:txBody>
          </p:sp>
          <p:sp>
            <p:nvSpPr>
              <p:cNvPr id="60537" name="Rectangle 121"/>
              <p:cNvSpPr>
                <a:spLocks noChangeArrowheads="1"/>
              </p:cNvSpPr>
              <p:nvPr/>
            </p:nvSpPr>
            <p:spPr bwMode="auto">
              <a:xfrm>
                <a:off x="1849" y="1398"/>
                <a:ext cx="339" cy="22"/>
              </a:xfrm>
              <a:prstGeom prst="rect">
                <a:avLst/>
              </a:prstGeom>
              <a:noFill/>
              <a:ln w="3175" cap="rnd">
                <a:solidFill>
                  <a:srgbClr val="000000"/>
                </a:solidFill>
                <a:round/>
                <a:headEnd/>
                <a:tailEnd/>
              </a:ln>
            </p:spPr>
            <p:txBody>
              <a:bodyPr/>
              <a:lstStyle/>
              <a:p>
                <a:endParaRPr lang="en-US"/>
              </a:p>
            </p:txBody>
          </p:sp>
          <p:sp>
            <p:nvSpPr>
              <p:cNvPr id="60538" name="Rectangle 122"/>
              <p:cNvSpPr>
                <a:spLocks noChangeArrowheads="1"/>
              </p:cNvSpPr>
              <p:nvPr/>
            </p:nvSpPr>
            <p:spPr bwMode="auto">
              <a:xfrm>
                <a:off x="2110" y="1339"/>
                <a:ext cx="13" cy="4"/>
              </a:xfrm>
              <a:prstGeom prst="rect">
                <a:avLst/>
              </a:prstGeom>
              <a:solidFill>
                <a:srgbClr val="C0C0C0"/>
              </a:solidFill>
              <a:ln w="9525">
                <a:noFill/>
                <a:miter lim="800000"/>
                <a:headEnd/>
                <a:tailEnd/>
              </a:ln>
            </p:spPr>
            <p:txBody>
              <a:bodyPr/>
              <a:lstStyle/>
              <a:p>
                <a:endParaRPr lang="en-US"/>
              </a:p>
            </p:txBody>
          </p:sp>
          <p:sp>
            <p:nvSpPr>
              <p:cNvPr id="60539" name="Freeform 123"/>
              <p:cNvSpPr>
                <a:spLocks noEditPoints="1"/>
              </p:cNvSpPr>
              <p:nvPr/>
            </p:nvSpPr>
            <p:spPr bwMode="auto">
              <a:xfrm>
                <a:off x="1971" y="1331"/>
                <a:ext cx="56" cy="6"/>
              </a:xfrm>
              <a:custGeom>
                <a:avLst/>
                <a:gdLst/>
                <a:ahLst/>
                <a:cxnLst>
                  <a:cxn ang="0">
                    <a:pos x="0" y="6"/>
                  </a:cxn>
                  <a:cxn ang="0">
                    <a:pos x="16" y="6"/>
                  </a:cxn>
                  <a:cxn ang="0">
                    <a:pos x="16" y="0"/>
                  </a:cxn>
                  <a:cxn ang="0">
                    <a:pos x="0" y="0"/>
                  </a:cxn>
                  <a:cxn ang="0">
                    <a:pos x="0" y="6"/>
                  </a:cxn>
                  <a:cxn ang="0">
                    <a:pos x="24" y="6"/>
                  </a:cxn>
                  <a:cxn ang="0">
                    <a:pos x="32" y="6"/>
                  </a:cxn>
                  <a:cxn ang="0">
                    <a:pos x="32" y="0"/>
                  </a:cxn>
                  <a:cxn ang="0">
                    <a:pos x="24" y="0"/>
                  </a:cxn>
                  <a:cxn ang="0">
                    <a:pos x="24" y="6"/>
                  </a:cxn>
                  <a:cxn ang="0">
                    <a:pos x="40" y="6"/>
                  </a:cxn>
                  <a:cxn ang="0">
                    <a:pos x="56" y="6"/>
                  </a:cxn>
                  <a:cxn ang="0">
                    <a:pos x="56" y="0"/>
                  </a:cxn>
                  <a:cxn ang="0">
                    <a:pos x="40" y="0"/>
                  </a:cxn>
                  <a:cxn ang="0">
                    <a:pos x="40" y="6"/>
                  </a:cxn>
                </a:cxnLst>
                <a:rect l="0" t="0" r="r" b="b"/>
                <a:pathLst>
                  <a:path w="56" h="6">
                    <a:moveTo>
                      <a:pt x="0" y="6"/>
                    </a:moveTo>
                    <a:lnTo>
                      <a:pt x="16" y="6"/>
                    </a:lnTo>
                    <a:lnTo>
                      <a:pt x="16" y="0"/>
                    </a:lnTo>
                    <a:lnTo>
                      <a:pt x="0" y="0"/>
                    </a:lnTo>
                    <a:lnTo>
                      <a:pt x="0" y="6"/>
                    </a:lnTo>
                    <a:close/>
                    <a:moveTo>
                      <a:pt x="24" y="6"/>
                    </a:moveTo>
                    <a:lnTo>
                      <a:pt x="32" y="6"/>
                    </a:lnTo>
                    <a:lnTo>
                      <a:pt x="32" y="0"/>
                    </a:lnTo>
                    <a:lnTo>
                      <a:pt x="24" y="0"/>
                    </a:lnTo>
                    <a:lnTo>
                      <a:pt x="24" y="6"/>
                    </a:lnTo>
                    <a:close/>
                    <a:moveTo>
                      <a:pt x="40" y="6"/>
                    </a:moveTo>
                    <a:lnTo>
                      <a:pt x="56" y="6"/>
                    </a:lnTo>
                    <a:lnTo>
                      <a:pt x="56" y="0"/>
                    </a:lnTo>
                    <a:lnTo>
                      <a:pt x="40" y="0"/>
                    </a:lnTo>
                    <a:lnTo>
                      <a:pt x="40" y="6"/>
                    </a:lnTo>
                    <a:close/>
                  </a:path>
                </a:pathLst>
              </a:custGeom>
              <a:solidFill>
                <a:srgbClr val="C0C0C0"/>
              </a:solidFill>
              <a:ln w="9525">
                <a:noFill/>
                <a:round/>
                <a:headEnd/>
                <a:tailEnd/>
              </a:ln>
            </p:spPr>
            <p:txBody>
              <a:bodyPr/>
              <a:lstStyle/>
              <a:p>
                <a:endParaRPr lang="en-US"/>
              </a:p>
            </p:txBody>
          </p:sp>
          <p:sp>
            <p:nvSpPr>
              <p:cNvPr id="60540" name="Rectangle 124"/>
              <p:cNvSpPr>
                <a:spLocks noChangeArrowheads="1"/>
              </p:cNvSpPr>
              <p:nvPr/>
            </p:nvSpPr>
            <p:spPr bwMode="auto">
              <a:xfrm>
                <a:off x="1971" y="1331"/>
                <a:ext cx="16" cy="6"/>
              </a:xfrm>
              <a:prstGeom prst="rect">
                <a:avLst/>
              </a:prstGeom>
              <a:noFill/>
              <a:ln w="1588" cap="rnd">
                <a:solidFill>
                  <a:srgbClr val="000000"/>
                </a:solidFill>
                <a:round/>
                <a:headEnd/>
                <a:tailEnd/>
              </a:ln>
            </p:spPr>
            <p:txBody>
              <a:bodyPr/>
              <a:lstStyle/>
              <a:p>
                <a:endParaRPr lang="en-US"/>
              </a:p>
            </p:txBody>
          </p:sp>
          <p:sp>
            <p:nvSpPr>
              <p:cNvPr id="60541" name="Rectangle 125"/>
              <p:cNvSpPr>
                <a:spLocks noChangeArrowheads="1"/>
              </p:cNvSpPr>
              <p:nvPr/>
            </p:nvSpPr>
            <p:spPr bwMode="auto">
              <a:xfrm>
                <a:off x="1995" y="1331"/>
                <a:ext cx="8" cy="6"/>
              </a:xfrm>
              <a:prstGeom prst="rect">
                <a:avLst/>
              </a:prstGeom>
              <a:noFill/>
              <a:ln w="1588" cap="rnd">
                <a:solidFill>
                  <a:srgbClr val="000000"/>
                </a:solidFill>
                <a:round/>
                <a:headEnd/>
                <a:tailEnd/>
              </a:ln>
            </p:spPr>
            <p:txBody>
              <a:bodyPr/>
              <a:lstStyle/>
              <a:p>
                <a:endParaRPr lang="en-US"/>
              </a:p>
            </p:txBody>
          </p:sp>
          <p:sp>
            <p:nvSpPr>
              <p:cNvPr id="60542" name="Rectangle 126"/>
              <p:cNvSpPr>
                <a:spLocks noChangeArrowheads="1"/>
              </p:cNvSpPr>
              <p:nvPr/>
            </p:nvSpPr>
            <p:spPr bwMode="auto">
              <a:xfrm>
                <a:off x="2011" y="1331"/>
                <a:ext cx="16" cy="6"/>
              </a:xfrm>
              <a:prstGeom prst="rect">
                <a:avLst/>
              </a:prstGeom>
              <a:noFill/>
              <a:ln w="1588" cap="rnd">
                <a:solidFill>
                  <a:srgbClr val="000000"/>
                </a:solidFill>
                <a:round/>
                <a:headEnd/>
                <a:tailEnd/>
              </a:ln>
            </p:spPr>
            <p:txBody>
              <a:bodyPr/>
              <a:lstStyle/>
              <a:p>
                <a:endParaRPr lang="en-US"/>
              </a:p>
            </p:txBody>
          </p:sp>
          <p:sp>
            <p:nvSpPr>
              <p:cNvPr id="60543" name="Freeform 127"/>
              <p:cNvSpPr>
                <a:spLocks noEditPoints="1"/>
              </p:cNvSpPr>
              <p:nvPr/>
            </p:nvSpPr>
            <p:spPr bwMode="auto">
              <a:xfrm>
                <a:off x="1859" y="1321"/>
                <a:ext cx="245" cy="33"/>
              </a:xfrm>
              <a:custGeom>
                <a:avLst/>
                <a:gdLst/>
                <a:ahLst/>
                <a:cxnLst>
                  <a:cxn ang="0">
                    <a:pos x="0" y="33"/>
                  </a:cxn>
                  <a:cxn ang="0">
                    <a:pos x="32" y="33"/>
                  </a:cxn>
                  <a:cxn ang="0">
                    <a:pos x="32" y="0"/>
                  </a:cxn>
                  <a:cxn ang="0">
                    <a:pos x="0" y="0"/>
                  </a:cxn>
                  <a:cxn ang="0">
                    <a:pos x="0" y="33"/>
                  </a:cxn>
                  <a:cxn ang="0">
                    <a:pos x="217" y="24"/>
                  </a:cxn>
                  <a:cxn ang="0">
                    <a:pos x="245" y="24"/>
                  </a:cxn>
                  <a:cxn ang="0">
                    <a:pos x="245" y="8"/>
                  </a:cxn>
                  <a:cxn ang="0">
                    <a:pos x="217" y="8"/>
                  </a:cxn>
                  <a:cxn ang="0">
                    <a:pos x="217" y="24"/>
                  </a:cxn>
                </a:cxnLst>
                <a:rect l="0" t="0" r="r" b="b"/>
                <a:pathLst>
                  <a:path w="245" h="33">
                    <a:moveTo>
                      <a:pt x="0" y="33"/>
                    </a:moveTo>
                    <a:lnTo>
                      <a:pt x="32" y="33"/>
                    </a:lnTo>
                    <a:lnTo>
                      <a:pt x="32" y="0"/>
                    </a:lnTo>
                    <a:lnTo>
                      <a:pt x="0" y="0"/>
                    </a:lnTo>
                    <a:lnTo>
                      <a:pt x="0" y="33"/>
                    </a:lnTo>
                    <a:close/>
                    <a:moveTo>
                      <a:pt x="217" y="24"/>
                    </a:moveTo>
                    <a:lnTo>
                      <a:pt x="245" y="24"/>
                    </a:lnTo>
                    <a:lnTo>
                      <a:pt x="245" y="8"/>
                    </a:lnTo>
                    <a:lnTo>
                      <a:pt x="217" y="8"/>
                    </a:lnTo>
                    <a:lnTo>
                      <a:pt x="217" y="24"/>
                    </a:lnTo>
                    <a:close/>
                  </a:path>
                </a:pathLst>
              </a:custGeom>
              <a:solidFill>
                <a:srgbClr val="C0C0C0"/>
              </a:solidFill>
              <a:ln w="9525">
                <a:noFill/>
                <a:round/>
                <a:headEnd/>
                <a:tailEnd/>
              </a:ln>
            </p:spPr>
            <p:txBody>
              <a:bodyPr/>
              <a:lstStyle/>
              <a:p>
                <a:endParaRPr lang="en-US"/>
              </a:p>
            </p:txBody>
          </p:sp>
          <p:sp>
            <p:nvSpPr>
              <p:cNvPr id="60544" name="Freeform 128"/>
              <p:cNvSpPr>
                <a:spLocks noEditPoints="1"/>
              </p:cNvSpPr>
              <p:nvPr/>
            </p:nvSpPr>
            <p:spPr bwMode="auto">
              <a:xfrm>
                <a:off x="1851" y="1316"/>
                <a:ext cx="335" cy="98"/>
              </a:xfrm>
              <a:custGeom>
                <a:avLst/>
                <a:gdLst/>
                <a:ahLst/>
                <a:cxnLst>
                  <a:cxn ang="0">
                    <a:pos x="367" y="266"/>
                  </a:cxn>
                  <a:cxn ang="0">
                    <a:pos x="1055" y="266"/>
                  </a:cxn>
                  <a:cxn ang="0">
                    <a:pos x="1055" y="0"/>
                  </a:cxn>
                  <a:cxn ang="0">
                    <a:pos x="367" y="0"/>
                  </a:cxn>
                  <a:cxn ang="0">
                    <a:pos x="367" y="266"/>
                  </a:cxn>
                  <a:cxn ang="0">
                    <a:pos x="623" y="233"/>
                  </a:cxn>
                  <a:cxn ang="0">
                    <a:pos x="1018" y="233"/>
                  </a:cxn>
                  <a:cxn ang="0">
                    <a:pos x="1018" y="36"/>
                  </a:cxn>
                  <a:cxn ang="0">
                    <a:pos x="623" y="36"/>
                  </a:cxn>
                  <a:cxn ang="0">
                    <a:pos x="623" y="233"/>
                  </a:cxn>
                  <a:cxn ang="0">
                    <a:pos x="959" y="334"/>
                  </a:cxn>
                  <a:cxn ang="0">
                    <a:pos x="1043" y="334"/>
                  </a:cxn>
                  <a:cxn ang="0">
                    <a:pos x="1059" y="320"/>
                  </a:cxn>
                  <a:cxn ang="0">
                    <a:pos x="1047" y="301"/>
                  </a:cxn>
                  <a:cxn ang="0">
                    <a:pos x="1043" y="301"/>
                  </a:cxn>
                  <a:cxn ang="0">
                    <a:pos x="959" y="301"/>
                  </a:cxn>
                  <a:cxn ang="0">
                    <a:pos x="959" y="334"/>
                  </a:cxn>
                  <a:cxn ang="0">
                    <a:pos x="102" y="334"/>
                  </a:cxn>
                  <a:cxn ang="0">
                    <a:pos x="18" y="334"/>
                  </a:cxn>
                  <a:cxn ang="0">
                    <a:pos x="1" y="320"/>
                  </a:cxn>
                  <a:cxn ang="0">
                    <a:pos x="14" y="301"/>
                  </a:cxn>
                  <a:cxn ang="0">
                    <a:pos x="18" y="301"/>
                  </a:cxn>
                  <a:cxn ang="0">
                    <a:pos x="102" y="301"/>
                  </a:cxn>
                  <a:cxn ang="0">
                    <a:pos x="102" y="334"/>
                  </a:cxn>
                  <a:cxn ang="0">
                    <a:pos x="379" y="71"/>
                  </a:cxn>
                  <a:cxn ang="0">
                    <a:pos x="556" y="71"/>
                  </a:cxn>
                  <a:cxn ang="0">
                    <a:pos x="556" y="52"/>
                  </a:cxn>
                  <a:cxn ang="0">
                    <a:pos x="379" y="52"/>
                  </a:cxn>
                  <a:cxn ang="0">
                    <a:pos x="379" y="71"/>
                  </a:cxn>
                </a:cxnLst>
                <a:rect l="0" t="0" r="r" b="b"/>
                <a:pathLst>
                  <a:path w="1061" h="336">
                    <a:moveTo>
                      <a:pt x="367" y="266"/>
                    </a:moveTo>
                    <a:lnTo>
                      <a:pt x="1055" y="266"/>
                    </a:lnTo>
                    <a:lnTo>
                      <a:pt x="1055" y="0"/>
                    </a:lnTo>
                    <a:lnTo>
                      <a:pt x="367" y="0"/>
                    </a:lnTo>
                    <a:cubicBezTo>
                      <a:pt x="344" y="87"/>
                      <a:pt x="344" y="179"/>
                      <a:pt x="367" y="266"/>
                    </a:cubicBezTo>
                    <a:close/>
                    <a:moveTo>
                      <a:pt x="623" y="233"/>
                    </a:moveTo>
                    <a:lnTo>
                      <a:pt x="1018" y="233"/>
                    </a:lnTo>
                    <a:lnTo>
                      <a:pt x="1018" y="36"/>
                    </a:lnTo>
                    <a:lnTo>
                      <a:pt x="623" y="36"/>
                    </a:lnTo>
                    <a:lnTo>
                      <a:pt x="623" y="233"/>
                    </a:lnTo>
                    <a:close/>
                    <a:moveTo>
                      <a:pt x="959" y="334"/>
                    </a:moveTo>
                    <a:lnTo>
                      <a:pt x="1043" y="334"/>
                    </a:lnTo>
                    <a:cubicBezTo>
                      <a:pt x="1051" y="336"/>
                      <a:pt x="1058" y="329"/>
                      <a:pt x="1059" y="320"/>
                    </a:cubicBezTo>
                    <a:cubicBezTo>
                      <a:pt x="1061" y="311"/>
                      <a:pt x="1055" y="303"/>
                      <a:pt x="1047" y="301"/>
                    </a:cubicBezTo>
                    <a:cubicBezTo>
                      <a:pt x="1045" y="301"/>
                      <a:pt x="1044" y="301"/>
                      <a:pt x="1043" y="301"/>
                    </a:cubicBezTo>
                    <a:lnTo>
                      <a:pt x="959" y="301"/>
                    </a:lnTo>
                    <a:lnTo>
                      <a:pt x="959" y="334"/>
                    </a:lnTo>
                    <a:close/>
                    <a:moveTo>
                      <a:pt x="102" y="334"/>
                    </a:moveTo>
                    <a:lnTo>
                      <a:pt x="18" y="334"/>
                    </a:lnTo>
                    <a:cubicBezTo>
                      <a:pt x="10" y="336"/>
                      <a:pt x="2" y="329"/>
                      <a:pt x="1" y="320"/>
                    </a:cubicBezTo>
                    <a:cubicBezTo>
                      <a:pt x="0" y="311"/>
                      <a:pt x="6" y="303"/>
                      <a:pt x="14" y="301"/>
                    </a:cubicBezTo>
                    <a:cubicBezTo>
                      <a:pt x="15" y="301"/>
                      <a:pt x="17" y="301"/>
                      <a:pt x="18" y="301"/>
                    </a:cubicBezTo>
                    <a:lnTo>
                      <a:pt x="102" y="301"/>
                    </a:lnTo>
                    <a:lnTo>
                      <a:pt x="102" y="334"/>
                    </a:lnTo>
                    <a:close/>
                    <a:moveTo>
                      <a:pt x="379" y="71"/>
                    </a:moveTo>
                    <a:lnTo>
                      <a:pt x="556" y="71"/>
                    </a:lnTo>
                    <a:lnTo>
                      <a:pt x="556" y="52"/>
                    </a:lnTo>
                    <a:lnTo>
                      <a:pt x="379" y="52"/>
                    </a:lnTo>
                    <a:lnTo>
                      <a:pt x="379" y="71"/>
                    </a:lnTo>
                    <a:close/>
                  </a:path>
                </a:pathLst>
              </a:custGeom>
              <a:solidFill>
                <a:srgbClr val="C0C0C0"/>
              </a:solidFill>
              <a:ln w="0">
                <a:solidFill>
                  <a:srgbClr val="000000"/>
                </a:solidFill>
                <a:prstDash val="solid"/>
                <a:round/>
                <a:headEnd/>
                <a:tailEnd/>
              </a:ln>
            </p:spPr>
            <p:txBody>
              <a:bodyPr/>
              <a:lstStyle/>
              <a:p>
                <a:endParaRPr lang="en-US"/>
              </a:p>
            </p:txBody>
          </p:sp>
          <p:sp>
            <p:nvSpPr>
              <p:cNvPr id="60545" name="Freeform 129"/>
              <p:cNvSpPr>
                <a:spLocks noEditPoints="1"/>
              </p:cNvSpPr>
              <p:nvPr/>
            </p:nvSpPr>
            <p:spPr bwMode="auto">
              <a:xfrm>
                <a:off x="1851" y="1316"/>
                <a:ext cx="335" cy="98"/>
              </a:xfrm>
              <a:custGeom>
                <a:avLst/>
                <a:gdLst/>
                <a:ahLst/>
                <a:cxnLst>
                  <a:cxn ang="0">
                    <a:pos x="367" y="266"/>
                  </a:cxn>
                  <a:cxn ang="0">
                    <a:pos x="1055" y="266"/>
                  </a:cxn>
                  <a:cxn ang="0">
                    <a:pos x="1055" y="0"/>
                  </a:cxn>
                  <a:cxn ang="0">
                    <a:pos x="367" y="0"/>
                  </a:cxn>
                  <a:cxn ang="0">
                    <a:pos x="367" y="266"/>
                  </a:cxn>
                  <a:cxn ang="0">
                    <a:pos x="623" y="233"/>
                  </a:cxn>
                  <a:cxn ang="0">
                    <a:pos x="1018" y="233"/>
                  </a:cxn>
                  <a:cxn ang="0">
                    <a:pos x="1018" y="36"/>
                  </a:cxn>
                  <a:cxn ang="0">
                    <a:pos x="623" y="36"/>
                  </a:cxn>
                  <a:cxn ang="0">
                    <a:pos x="623" y="233"/>
                  </a:cxn>
                  <a:cxn ang="0">
                    <a:pos x="959" y="334"/>
                  </a:cxn>
                  <a:cxn ang="0">
                    <a:pos x="1043" y="334"/>
                  </a:cxn>
                  <a:cxn ang="0">
                    <a:pos x="1059" y="320"/>
                  </a:cxn>
                  <a:cxn ang="0">
                    <a:pos x="1047" y="301"/>
                  </a:cxn>
                  <a:cxn ang="0">
                    <a:pos x="1043" y="301"/>
                  </a:cxn>
                  <a:cxn ang="0">
                    <a:pos x="959" y="301"/>
                  </a:cxn>
                  <a:cxn ang="0">
                    <a:pos x="959" y="334"/>
                  </a:cxn>
                  <a:cxn ang="0">
                    <a:pos x="102" y="334"/>
                  </a:cxn>
                  <a:cxn ang="0">
                    <a:pos x="18" y="334"/>
                  </a:cxn>
                  <a:cxn ang="0">
                    <a:pos x="1" y="320"/>
                  </a:cxn>
                  <a:cxn ang="0">
                    <a:pos x="14" y="301"/>
                  </a:cxn>
                  <a:cxn ang="0">
                    <a:pos x="18" y="301"/>
                  </a:cxn>
                  <a:cxn ang="0">
                    <a:pos x="102" y="301"/>
                  </a:cxn>
                  <a:cxn ang="0">
                    <a:pos x="102" y="334"/>
                  </a:cxn>
                  <a:cxn ang="0">
                    <a:pos x="379" y="71"/>
                  </a:cxn>
                  <a:cxn ang="0">
                    <a:pos x="556" y="71"/>
                  </a:cxn>
                  <a:cxn ang="0">
                    <a:pos x="556" y="52"/>
                  </a:cxn>
                  <a:cxn ang="0">
                    <a:pos x="379" y="52"/>
                  </a:cxn>
                  <a:cxn ang="0">
                    <a:pos x="379" y="71"/>
                  </a:cxn>
                </a:cxnLst>
                <a:rect l="0" t="0" r="r" b="b"/>
                <a:pathLst>
                  <a:path w="1061" h="336">
                    <a:moveTo>
                      <a:pt x="367" y="266"/>
                    </a:moveTo>
                    <a:lnTo>
                      <a:pt x="1055" y="266"/>
                    </a:lnTo>
                    <a:lnTo>
                      <a:pt x="1055" y="0"/>
                    </a:lnTo>
                    <a:lnTo>
                      <a:pt x="367" y="0"/>
                    </a:lnTo>
                    <a:cubicBezTo>
                      <a:pt x="344" y="87"/>
                      <a:pt x="344" y="179"/>
                      <a:pt x="367" y="266"/>
                    </a:cubicBezTo>
                    <a:close/>
                    <a:moveTo>
                      <a:pt x="623" y="233"/>
                    </a:moveTo>
                    <a:lnTo>
                      <a:pt x="1018" y="233"/>
                    </a:lnTo>
                    <a:lnTo>
                      <a:pt x="1018" y="36"/>
                    </a:lnTo>
                    <a:lnTo>
                      <a:pt x="623" y="36"/>
                    </a:lnTo>
                    <a:lnTo>
                      <a:pt x="623" y="233"/>
                    </a:lnTo>
                    <a:close/>
                    <a:moveTo>
                      <a:pt x="959" y="334"/>
                    </a:moveTo>
                    <a:lnTo>
                      <a:pt x="1043" y="334"/>
                    </a:lnTo>
                    <a:cubicBezTo>
                      <a:pt x="1051" y="336"/>
                      <a:pt x="1058" y="329"/>
                      <a:pt x="1059" y="320"/>
                    </a:cubicBezTo>
                    <a:cubicBezTo>
                      <a:pt x="1061" y="311"/>
                      <a:pt x="1055" y="303"/>
                      <a:pt x="1047" y="301"/>
                    </a:cubicBezTo>
                    <a:cubicBezTo>
                      <a:pt x="1045" y="301"/>
                      <a:pt x="1044" y="301"/>
                      <a:pt x="1043" y="301"/>
                    </a:cubicBezTo>
                    <a:lnTo>
                      <a:pt x="959" y="301"/>
                    </a:lnTo>
                    <a:lnTo>
                      <a:pt x="959" y="334"/>
                    </a:lnTo>
                    <a:close/>
                    <a:moveTo>
                      <a:pt x="102" y="334"/>
                    </a:moveTo>
                    <a:lnTo>
                      <a:pt x="18" y="334"/>
                    </a:lnTo>
                    <a:cubicBezTo>
                      <a:pt x="10" y="336"/>
                      <a:pt x="2" y="329"/>
                      <a:pt x="1" y="320"/>
                    </a:cubicBezTo>
                    <a:cubicBezTo>
                      <a:pt x="0" y="311"/>
                      <a:pt x="6" y="303"/>
                      <a:pt x="14" y="301"/>
                    </a:cubicBezTo>
                    <a:cubicBezTo>
                      <a:pt x="15" y="301"/>
                      <a:pt x="17" y="301"/>
                      <a:pt x="18" y="301"/>
                    </a:cubicBezTo>
                    <a:lnTo>
                      <a:pt x="102" y="301"/>
                    </a:lnTo>
                    <a:lnTo>
                      <a:pt x="102" y="334"/>
                    </a:lnTo>
                    <a:close/>
                    <a:moveTo>
                      <a:pt x="379" y="71"/>
                    </a:moveTo>
                    <a:lnTo>
                      <a:pt x="556" y="71"/>
                    </a:lnTo>
                    <a:lnTo>
                      <a:pt x="556" y="52"/>
                    </a:lnTo>
                    <a:lnTo>
                      <a:pt x="379" y="52"/>
                    </a:lnTo>
                    <a:lnTo>
                      <a:pt x="379" y="71"/>
                    </a:lnTo>
                    <a:close/>
                  </a:path>
                </a:pathLst>
              </a:custGeom>
              <a:noFill/>
              <a:ln w="1588" cap="rnd">
                <a:solidFill>
                  <a:srgbClr val="000000"/>
                </a:solidFill>
                <a:prstDash val="solid"/>
                <a:round/>
                <a:headEnd/>
                <a:tailEnd/>
              </a:ln>
            </p:spPr>
            <p:txBody>
              <a:bodyPr/>
              <a:lstStyle/>
              <a:p>
                <a:endParaRPr lang="en-US"/>
              </a:p>
            </p:txBody>
          </p:sp>
          <p:sp>
            <p:nvSpPr>
              <p:cNvPr id="60546" name="Freeform 130"/>
              <p:cNvSpPr>
                <a:spLocks noEditPoints="1"/>
              </p:cNvSpPr>
              <p:nvPr/>
            </p:nvSpPr>
            <p:spPr bwMode="auto">
              <a:xfrm>
                <a:off x="1962" y="1312"/>
                <a:ext cx="211" cy="86"/>
              </a:xfrm>
              <a:custGeom>
                <a:avLst/>
                <a:gdLst/>
                <a:ahLst/>
                <a:cxnLst>
                  <a:cxn ang="0">
                    <a:pos x="67" y="4"/>
                  </a:cxn>
                  <a:cxn ang="0">
                    <a:pos x="67" y="82"/>
                  </a:cxn>
                  <a:cxn ang="0">
                    <a:pos x="67" y="30"/>
                  </a:cxn>
                  <a:cxn ang="0">
                    <a:pos x="0" y="30"/>
                  </a:cxn>
                  <a:cxn ang="0">
                    <a:pos x="67" y="56"/>
                  </a:cxn>
                  <a:cxn ang="0">
                    <a:pos x="0" y="56"/>
                  </a:cxn>
                  <a:cxn ang="0">
                    <a:pos x="171" y="15"/>
                  </a:cxn>
                  <a:cxn ang="0">
                    <a:pos x="171" y="36"/>
                  </a:cxn>
                  <a:cxn ang="0">
                    <a:pos x="86" y="36"/>
                  </a:cxn>
                  <a:cxn ang="0">
                    <a:pos x="211" y="36"/>
                  </a:cxn>
                  <a:cxn ang="0">
                    <a:pos x="9" y="4"/>
                  </a:cxn>
                  <a:cxn ang="0">
                    <a:pos x="9" y="0"/>
                  </a:cxn>
                  <a:cxn ang="0">
                    <a:pos x="9" y="86"/>
                  </a:cxn>
                  <a:cxn ang="0">
                    <a:pos x="9" y="82"/>
                  </a:cxn>
                </a:cxnLst>
                <a:rect l="0" t="0" r="r" b="b"/>
                <a:pathLst>
                  <a:path w="211" h="86">
                    <a:moveTo>
                      <a:pt x="67" y="4"/>
                    </a:moveTo>
                    <a:lnTo>
                      <a:pt x="67" y="82"/>
                    </a:lnTo>
                    <a:moveTo>
                      <a:pt x="67" y="30"/>
                    </a:moveTo>
                    <a:lnTo>
                      <a:pt x="0" y="30"/>
                    </a:lnTo>
                    <a:moveTo>
                      <a:pt x="67" y="56"/>
                    </a:moveTo>
                    <a:lnTo>
                      <a:pt x="0" y="56"/>
                    </a:lnTo>
                    <a:moveTo>
                      <a:pt x="171" y="15"/>
                    </a:moveTo>
                    <a:lnTo>
                      <a:pt x="171" y="36"/>
                    </a:lnTo>
                    <a:moveTo>
                      <a:pt x="86" y="36"/>
                    </a:moveTo>
                    <a:lnTo>
                      <a:pt x="211" y="36"/>
                    </a:lnTo>
                    <a:moveTo>
                      <a:pt x="9" y="4"/>
                    </a:moveTo>
                    <a:lnTo>
                      <a:pt x="9" y="0"/>
                    </a:lnTo>
                    <a:moveTo>
                      <a:pt x="9" y="86"/>
                    </a:moveTo>
                    <a:lnTo>
                      <a:pt x="9" y="82"/>
                    </a:lnTo>
                  </a:path>
                </a:pathLst>
              </a:custGeom>
              <a:noFill/>
              <a:ln w="1588" cap="rnd">
                <a:solidFill>
                  <a:srgbClr val="000000"/>
                </a:solidFill>
                <a:prstDash val="solid"/>
                <a:round/>
                <a:headEnd/>
                <a:tailEnd/>
              </a:ln>
            </p:spPr>
            <p:txBody>
              <a:bodyPr/>
              <a:lstStyle/>
              <a:p>
                <a:endParaRPr lang="en-US"/>
              </a:p>
            </p:txBody>
          </p:sp>
          <p:sp>
            <p:nvSpPr>
              <p:cNvPr id="60547" name="Freeform 131"/>
              <p:cNvSpPr>
                <a:spLocks noEditPoints="1"/>
              </p:cNvSpPr>
              <p:nvPr/>
            </p:nvSpPr>
            <p:spPr bwMode="auto">
              <a:xfrm>
                <a:off x="1973" y="1334"/>
                <a:ext cx="96" cy="21"/>
              </a:xfrm>
              <a:custGeom>
                <a:avLst/>
                <a:gdLst/>
                <a:ahLst/>
                <a:cxnLst>
                  <a:cxn ang="0">
                    <a:pos x="0" y="21"/>
                  </a:cxn>
                  <a:cxn ang="0">
                    <a:pos x="5" y="21"/>
                  </a:cxn>
                  <a:cxn ang="0">
                    <a:pos x="0" y="0"/>
                  </a:cxn>
                  <a:cxn ang="0">
                    <a:pos x="5" y="0"/>
                  </a:cxn>
                  <a:cxn ang="0">
                    <a:pos x="40" y="0"/>
                  </a:cxn>
                  <a:cxn ang="0">
                    <a:pos x="45" y="0"/>
                  </a:cxn>
                  <a:cxn ang="0">
                    <a:pos x="91" y="8"/>
                  </a:cxn>
                  <a:cxn ang="0">
                    <a:pos x="96" y="8"/>
                  </a:cxn>
                </a:cxnLst>
                <a:rect l="0" t="0" r="r" b="b"/>
                <a:pathLst>
                  <a:path w="96" h="21">
                    <a:moveTo>
                      <a:pt x="0" y="21"/>
                    </a:moveTo>
                    <a:lnTo>
                      <a:pt x="5" y="21"/>
                    </a:lnTo>
                    <a:moveTo>
                      <a:pt x="0" y="0"/>
                    </a:moveTo>
                    <a:lnTo>
                      <a:pt x="5" y="0"/>
                    </a:lnTo>
                    <a:moveTo>
                      <a:pt x="40" y="0"/>
                    </a:moveTo>
                    <a:lnTo>
                      <a:pt x="45" y="0"/>
                    </a:lnTo>
                    <a:moveTo>
                      <a:pt x="91" y="8"/>
                    </a:moveTo>
                    <a:lnTo>
                      <a:pt x="96" y="8"/>
                    </a:lnTo>
                  </a:path>
                </a:pathLst>
              </a:custGeom>
              <a:noFill/>
              <a:ln w="3175" cap="flat">
                <a:solidFill>
                  <a:srgbClr val="00FF00"/>
                </a:solidFill>
                <a:prstDash val="solid"/>
                <a:miter lim="800000"/>
                <a:headEnd/>
                <a:tailEnd/>
              </a:ln>
            </p:spPr>
            <p:txBody>
              <a:bodyPr/>
              <a:lstStyle/>
              <a:p>
                <a:endParaRPr lang="en-US"/>
              </a:p>
            </p:txBody>
          </p:sp>
          <p:sp>
            <p:nvSpPr>
              <p:cNvPr id="60548" name="Freeform 132"/>
              <p:cNvSpPr>
                <a:spLocks/>
              </p:cNvSpPr>
              <p:nvPr/>
            </p:nvSpPr>
            <p:spPr bwMode="auto">
              <a:xfrm>
                <a:off x="2146" y="1066"/>
                <a:ext cx="42" cy="231"/>
              </a:xfrm>
              <a:custGeom>
                <a:avLst/>
                <a:gdLst/>
                <a:ahLst/>
                <a:cxnLst>
                  <a:cxn ang="0">
                    <a:pos x="0" y="231"/>
                  </a:cxn>
                  <a:cxn ang="0">
                    <a:pos x="32" y="202"/>
                  </a:cxn>
                  <a:cxn ang="0">
                    <a:pos x="32" y="148"/>
                  </a:cxn>
                  <a:cxn ang="0">
                    <a:pos x="42" y="118"/>
                  </a:cxn>
                  <a:cxn ang="0">
                    <a:pos x="42" y="0"/>
                  </a:cxn>
                  <a:cxn ang="0">
                    <a:pos x="0" y="39"/>
                  </a:cxn>
                  <a:cxn ang="0">
                    <a:pos x="0" y="231"/>
                  </a:cxn>
                </a:cxnLst>
                <a:rect l="0" t="0" r="r" b="b"/>
                <a:pathLst>
                  <a:path w="42" h="231">
                    <a:moveTo>
                      <a:pt x="0" y="231"/>
                    </a:moveTo>
                    <a:lnTo>
                      <a:pt x="32" y="202"/>
                    </a:lnTo>
                    <a:lnTo>
                      <a:pt x="32" y="148"/>
                    </a:lnTo>
                    <a:lnTo>
                      <a:pt x="42" y="118"/>
                    </a:lnTo>
                    <a:lnTo>
                      <a:pt x="42" y="0"/>
                    </a:lnTo>
                    <a:lnTo>
                      <a:pt x="0" y="39"/>
                    </a:lnTo>
                    <a:lnTo>
                      <a:pt x="0" y="231"/>
                    </a:lnTo>
                    <a:close/>
                  </a:path>
                </a:pathLst>
              </a:custGeom>
              <a:solidFill>
                <a:srgbClr val="9A9A9A"/>
              </a:solidFill>
              <a:ln w="9525">
                <a:noFill/>
                <a:round/>
                <a:headEnd/>
                <a:tailEnd/>
              </a:ln>
            </p:spPr>
            <p:txBody>
              <a:bodyPr/>
              <a:lstStyle/>
              <a:p>
                <a:endParaRPr lang="en-US"/>
              </a:p>
            </p:txBody>
          </p:sp>
          <p:sp>
            <p:nvSpPr>
              <p:cNvPr id="60549" name="Freeform 133"/>
              <p:cNvSpPr>
                <a:spLocks/>
              </p:cNvSpPr>
              <p:nvPr/>
            </p:nvSpPr>
            <p:spPr bwMode="auto">
              <a:xfrm>
                <a:off x="2146" y="1066"/>
                <a:ext cx="42" cy="231"/>
              </a:xfrm>
              <a:custGeom>
                <a:avLst/>
                <a:gdLst/>
                <a:ahLst/>
                <a:cxnLst>
                  <a:cxn ang="0">
                    <a:pos x="0" y="231"/>
                  </a:cxn>
                  <a:cxn ang="0">
                    <a:pos x="32" y="202"/>
                  </a:cxn>
                  <a:cxn ang="0">
                    <a:pos x="32" y="148"/>
                  </a:cxn>
                  <a:cxn ang="0">
                    <a:pos x="42" y="118"/>
                  </a:cxn>
                  <a:cxn ang="0">
                    <a:pos x="42" y="0"/>
                  </a:cxn>
                  <a:cxn ang="0">
                    <a:pos x="0" y="39"/>
                  </a:cxn>
                  <a:cxn ang="0">
                    <a:pos x="0" y="231"/>
                  </a:cxn>
                </a:cxnLst>
                <a:rect l="0" t="0" r="r" b="b"/>
                <a:pathLst>
                  <a:path w="42" h="231">
                    <a:moveTo>
                      <a:pt x="0" y="231"/>
                    </a:moveTo>
                    <a:lnTo>
                      <a:pt x="32" y="202"/>
                    </a:lnTo>
                    <a:lnTo>
                      <a:pt x="32" y="148"/>
                    </a:lnTo>
                    <a:lnTo>
                      <a:pt x="42" y="118"/>
                    </a:lnTo>
                    <a:lnTo>
                      <a:pt x="42" y="0"/>
                    </a:lnTo>
                    <a:lnTo>
                      <a:pt x="0" y="39"/>
                    </a:lnTo>
                    <a:lnTo>
                      <a:pt x="0" y="231"/>
                    </a:lnTo>
                    <a:close/>
                  </a:path>
                </a:pathLst>
              </a:custGeom>
              <a:noFill/>
              <a:ln w="3175" cap="rnd">
                <a:solidFill>
                  <a:srgbClr val="000000"/>
                </a:solidFill>
                <a:prstDash val="solid"/>
                <a:round/>
                <a:headEnd/>
                <a:tailEnd/>
              </a:ln>
            </p:spPr>
            <p:txBody>
              <a:bodyPr/>
              <a:lstStyle/>
              <a:p>
                <a:endParaRPr lang="en-US"/>
              </a:p>
            </p:txBody>
          </p:sp>
          <p:sp>
            <p:nvSpPr>
              <p:cNvPr id="60550" name="Freeform 134"/>
              <p:cNvSpPr>
                <a:spLocks/>
              </p:cNvSpPr>
              <p:nvPr/>
            </p:nvSpPr>
            <p:spPr bwMode="auto">
              <a:xfrm>
                <a:off x="1891" y="1066"/>
                <a:ext cx="297" cy="39"/>
              </a:xfrm>
              <a:custGeom>
                <a:avLst/>
                <a:gdLst/>
                <a:ahLst/>
                <a:cxnLst>
                  <a:cxn ang="0">
                    <a:pos x="297" y="0"/>
                  </a:cxn>
                  <a:cxn ang="0">
                    <a:pos x="43" y="0"/>
                  </a:cxn>
                  <a:cxn ang="0">
                    <a:pos x="0" y="39"/>
                  </a:cxn>
                  <a:cxn ang="0">
                    <a:pos x="255" y="39"/>
                  </a:cxn>
                  <a:cxn ang="0">
                    <a:pos x="297" y="0"/>
                  </a:cxn>
                </a:cxnLst>
                <a:rect l="0" t="0" r="r" b="b"/>
                <a:pathLst>
                  <a:path w="297" h="39">
                    <a:moveTo>
                      <a:pt x="297" y="0"/>
                    </a:moveTo>
                    <a:lnTo>
                      <a:pt x="43" y="0"/>
                    </a:lnTo>
                    <a:lnTo>
                      <a:pt x="0" y="39"/>
                    </a:lnTo>
                    <a:lnTo>
                      <a:pt x="255" y="39"/>
                    </a:lnTo>
                    <a:lnTo>
                      <a:pt x="297" y="0"/>
                    </a:lnTo>
                    <a:close/>
                  </a:path>
                </a:pathLst>
              </a:custGeom>
              <a:solidFill>
                <a:srgbClr val="E6E6E6"/>
              </a:solidFill>
              <a:ln w="9525">
                <a:noFill/>
                <a:round/>
                <a:headEnd/>
                <a:tailEnd/>
              </a:ln>
            </p:spPr>
            <p:txBody>
              <a:bodyPr/>
              <a:lstStyle/>
              <a:p>
                <a:endParaRPr lang="en-US"/>
              </a:p>
            </p:txBody>
          </p:sp>
          <p:sp>
            <p:nvSpPr>
              <p:cNvPr id="60551" name="Freeform 135"/>
              <p:cNvSpPr>
                <a:spLocks/>
              </p:cNvSpPr>
              <p:nvPr/>
            </p:nvSpPr>
            <p:spPr bwMode="auto">
              <a:xfrm>
                <a:off x="1891" y="1066"/>
                <a:ext cx="297" cy="39"/>
              </a:xfrm>
              <a:custGeom>
                <a:avLst/>
                <a:gdLst/>
                <a:ahLst/>
                <a:cxnLst>
                  <a:cxn ang="0">
                    <a:pos x="297" y="0"/>
                  </a:cxn>
                  <a:cxn ang="0">
                    <a:pos x="43" y="0"/>
                  </a:cxn>
                  <a:cxn ang="0">
                    <a:pos x="0" y="39"/>
                  </a:cxn>
                  <a:cxn ang="0">
                    <a:pos x="255" y="39"/>
                  </a:cxn>
                  <a:cxn ang="0">
                    <a:pos x="297" y="0"/>
                  </a:cxn>
                </a:cxnLst>
                <a:rect l="0" t="0" r="r" b="b"/>
                <a:pathLst>
                  <a:path w="297" h="39">
                    <a:moveTo>
                      <a:pt x="297" y="0"/>
                    </a:moveTo>
                    <a:lnTo>
                      <a:pt x="43" y="0"/>
                    </a:lnTo>
                    <a:lnTo>
                      <a:pt x="0" y="39"/>
                    </a:lnTo>
                    <a:lnTo>
                      <a:pt x="255" y="39"/>
                    </a:lnTo>
                    <a:lnTo>
                      <a:pt x="297" y="0"/>
                    </a:lnTo>
                    <a:close/>
                  </a:path>
                </a:pathLst>
              </a:custGeom>
              <a:noFill/>
              <a:ln w="3175" cap="rnd">
                <a:solidFill>
                  <a:srgbClr val="000000"/>
                </a:solidFill>
                <a:prstDash val="solid"/>
                <a:round/>
                <a:headEnd/>
                <a:tailEnd/>
              </a:ln>
            </p:spPr>
            <p:txBody>
              <a:bodyPr/>
              <a:lstStyle/>
              <a:p>
                <a:endParaRPr lang="en-US"/>
              </a:p>
            </p:txBody>
          </p:sp>
          <p:sp>
            <p:nvSpPr>
              <p:cNvPr id="60552" name="Rectangle 136"/>
              <p:cNvSpPr>
                <a:spLocks noChangeArrowheads="1"/>
              </p:cNvSpPr>
              <p:nvPr/>
            </p:nvSpPr>
            <p:spPr bwMode="auto">
              <a:xfrm>
                <a:off x="1891" y="1105"/>
                <a:ext cx="255" cy="192"/>
              </a:xfrm>
              <a:prstGeom prst="rect">
                <a:avLst/>
              </a:prstGeom>
              <a:solidFill>
                <a:srgbClr val="C0C0C0"/>
              </a:solidFill>
              <a:ln w="9525">
                <a:noFill/>
                <a:miter lim="800000"/>
                <a:headEnd/>
                <a:tailEnd/>
              </a:ln>
            </p:spPr>
            <p:txBody>
              <a:bodyPr/>
              <a:lstStyle/>
              <a:p>
                <a:endParaRPr lang="en-US"/>
              </a:p>
            </p:txBody>
          </p:sp>
          <p:sp>
            <p:nvSpPr>
              <p:cNvPr id="60553" name="Rectangle 137"/>
              <p:cNvSpPr>
                <a:spLocks noChangeArrowheads="1"/>
              </p:cNvSpPr>
              <p:nvPr/>
            </p:nvSpPr>
            <p:spPr bwMode="auto">
              <a:xfrm>
                <a:off x="1891" y="1105"/>
                <a:ext cx="255" cy="192"/>
              </a:xfrm>
              <a:prstGeom prst="rect">
                <a:avLst/>
              </a:prstGeom>
              <a:noFill/>
              <a:ln w="3175" cap="rnd">
                <a:solidFill>
                  <a:srgbClr val="000000"/>
                </a:solidFill>
                <a:round/>
                <a:headEnd/>
                <a:tailEnd/>
              </a:ln>
            </p:spPr>
            <p:txBody>
              <a:bodyPr/>
              <a:lstStyle/>
              <a:p>
                <a:endParaRPr lang="en-US"/>
              </a:p>
            </p:txBody>
          </p:sp>
          <p:sp>
            <p:nvSpPr>
              <p:cNvPr id="60554" name="Rectangle 138"/>
              <p:cNvSpPr>
                <a:spLocks noChangeArrowheads="1"/>
              </p:cNvSpPr>
              <p:nvPr/>
            </p:nvSpPr>
            <p:spPr bwMode="auto">
              <a:xfrm>
                <a:off x="2120" y="1273"/>
                <a:ext cx="13" cy="6"/>
              </a:xfrm>
              <a:prstGeom prst="rect">
                <a:avLst/>
              </a:prstGeom>
              <a:solidFill>
                <a:srgbClr val="00FF00"/>
              </a:solidFill>
              <a:ln w="9525">
                <a:noFill/>
                <a:miter lim="800000"/>
                <a:headEnd/>
                <a:tailEnd/>
              </a:ln>
            </p:spPr>
            <p:txBody>
              <a:bodyPr/>
              <a:lstStyle/>
              <a:p>
                <a:endParaRPr lang="en-US"/>
              </a:p>
            </p:txBody>
          </p:sp>
          <p:pic>
            <p:nvPicPr>
              <p:cNvPr id="60555" name="Picture 139"/>
              <p:cNvPicPr>
                <a:picLocks noChangeAspect="1" noChangeArrowheads="1"/>
              </p:cNvPicPr>
              <p:nvPr/>
            </p:nvPicPr>
            <p:blipFill>
              <a:blip r:embed="rId7"/>
              <a:srcRect/>
              <a:stretch>
                <a:fillRect/>
              </a:stretch>
            </p:blipFill>
            <p:spPr bwMode="auto">
              <a:xfrm>
                <a:off x="1922" y="1127"/>
                <a:ext cx="192" cy="131"/>
              </a:xfrm>
              <a:prstGeom prst="rect">
                <a:avLst/>
              </a:prstGeom>
              <a:noFill/>
              <a:ln w="9525">
                <a:noFill/>
                <a:miter lim="800000"/>
                <a:headEnd/>
                <a:tailEnd/>
              </a:ln>
            </p:spPr>
          </p:pic>
          <p:pic>
            <p:nvPicPr>
              <p:cNvPr id="60556" name="Picture 140"/>
              <p:cNvPicPr>
                <a:picLocks noChangeAspect="1" noChangeArrowheads="1"/>
              </p:cNvPicPr>
              <p:nvPr/>
            </p:nvPicPr>
            <p:blipFill>
              <a:blip r:embed="rId8"/>
              <a:srcRect/>
              <a:stretch>
                <a:fillRect/>
              </a:stretch>
            </p:blipFill>
            <p:spPr bwMode="auto">
              <a:xfrm>
                <a:off x="1922" y="1127"/>
                <a:ext cx="192" cy="131"/>
              </a:xfrm>
              <a:prstGeom prst="rect">
                <a:avLst/>
              </a:prstGeom>
              <a:noFill/>
              <a:ln w="9525">
                <a:noFill/>
                <a:miter lim="800000"/>
                <a:headEnd/>
                <a:tailEnd/>
              </a:ln>
            </p:spPr>
          </p:pic>
          <p:pic>
            <p:nvPicPr>
              <p:cNvPr id="60557" name="Picture 141"/>
              <p:cNvPicPr>
                <a:picLocks noChangeAspect="1" noChangeArrowheads="1"/>
              </p:cNvPicPr>
              <p:nvPr/>
            </p:nvPicPr>
            <p:blipFill>
              <a:blip r:embed="rId9"/>
              <a:srcRect/>
              <a:stretch>
                <a:fillRect/>
              </a:stretch>
            </p:blipFill>
            <p:spPr bwMode="auto">
              <a:xfrm>
                <a:off x="1907" y="1118"/>
                <a:ext cx="217" cy="154"/>
              </a:xfrm>
              <a:prstGeom prst="rect">
                <a:avLst/>
              </a:prstGeom>
              <a:noFill/>
              <a:ln w="9525">
                <a:noFill/>
                <a:miter lim="800000"/>
                <a:headEnd/>
                <a:tailEnd/>
              </a:ln>
            </p:spPr>
          </p:pic>
          <p:pic>
            <p:nvPicPr>
              <p:cNvPr id="60558" name="Picture 142"/>
              <p:cNvPicPr>
                <a:picLocks noChangeAspect="1" noChangeArrowheads="1"/>
              </p:cNvPicPr>
              <p:nvPr/>
            </p:nvPicPr>
            <p:blipFill>
              <a:blip r:embed="rId10"/>
              <a:srcRect/>
              <a:stretch>
                <a:fillRect/>
              </a:stretch>
            </p:blipFill>
            <p:spPr bwMode="auto">
              <a:xfrm>
                <a:off x="1907" y="1118"/>
                <a:ext cx="217" cy="154"/>
              </a:xfrm>
              <a:prstGeom prst="rect">
                <a:avLst/>
              </a:prstGeom>
              <a:noFill/>
              <a:ln w="9525">
                <a:noFill/>
                <a:miter lim="800000"/>
                <a:headEnd/>
                <a:tailEnd/>
              </a:ln>
            </p:spPr>
          </p:pic>
          <p:sp>
            <p:nvSpPr>
              <p:cNvPr id="60559" name="Freeform 143"/>
              <p:cNvSpPr>
                <a:spLocks noEditPoints="1"/>
              </p:cNvSpPr>
              <p:nvPr/>
            </p:nvSpPr>
            <p:spPr bwMode="auto">
              <a:xfrm>
                <a:off x="1891" y="1285"/>
                <a:ext cx="255" cy="12"/>
              </a:xfrm>
              <a:custGeom>
                <a:avLst/>
                <a:gdLst/>
                <a:ahLst/>
                <a:cxnLst>
                  <a:cxn ang="0">
                    <a:pos x="70" y="0"/>
                  </a:cxn>
                  <a:cxn ang="0">
                    <a:pos x="70" y="12"/>
                  </a:cxn>
                  <a:cxn ang="0">
                    <a:pos x="38" y="0"/>
                  </a:cxn>
                  <a:cxn ang="0">
                    <a:pos x="38" y="12"/>
                  </a:cxn>
                  <a:cxn ang="0">
                    <a:pos x="0" y="0"/>
                  </a:cxn>
                  <a:cxn ang="0">
                    <a:pos x="255" y="0"/>
                  </a:cxn>
                </a:cxnLst>
                <a:rect l="0" t="0" r="r" b="b"/>
                <a:pathLst>
                  <a:path w="255" h="12">
                    <a:moveTo>
                      <a:pt x="70" y="0"/>
                    </a:moveTo>
                    <a:lnTo>
                      <a:pt x="70" y="12"/>
                    </a:lnTo>
                    <a:moveTo>
                      <a:pt x="38" y="0"/>
                    </a:moveTo>
                    <a:lnTo>
                      <a:pt x="38" y="12"/>
                    </a:lnTo>
                    <a:moveTo>
                      <a:pt x="0" y="0"/>
                    </a:moveTo>
                    <a:lnTo>
                      <a:pt x="255" y="0"/>
                    </a:lnTo>
                  </a:path>
                </a:pathLst>
              </a:custGeom>
              <a:noFill/>
              <a:ln w="1588" cap="rnd">
                <a:solidFill>
                  <a:srgbClr val="000000"/>
                </a:solidFill>
                <a:prstDash val="solid"/>
                <a:round/>
                <a:headEnd/>
                <a:tailEnd/>
              </a:ln>
            </p:spPr>
            <p:txBody>
              <a:bodyPr/>
              <a:lstStyle/>
              <a:p>
                <a:endParaRPr lang="en-US"/>
              </a:p>
            </p:txBody>
          </p:sp>
          <p:sp>
            <p:nvSpPr>
              <p:cNvPr id="60560" name="Rectangle 144"/>
              <p:cNvSpPr>
                <a:spLocks noChangeArrowheads="1"/>
              </p:cNvSpPr>
              <p:nvPr/>
            </p:nvSpPr>
            <p:spPr bwMode="auto">
              <a:xfrm>
                <a:off x="2079" y="1324"/>
                <a:ext cx="45" cy="4"/>
              </a:xfrm>
              <a:prstGeom prst="rect">
                <a:avLst/>
              </a:prstGeom>
              <a:solidFill>
                <a:srgbClr val="E4E4E4"/>
              </a:solidFill>
              <a:ln w="9525">
                <a:noFill/>
                <a:miter lim="800000"/>
                <a:headEnd/>
                <a:tailEnd/>
              </a:ln>
            </p:spPr>
            <p:txBody>
              <a:bodyPr/>
              <a:lstStyle/>
              <a:p>
                <a:endParaRPr lang="en-US"/>
              </a:p>
            </p:txBody>
          </p:sp>
          <p:sp>
            <p:nvSpPr>
              <p:cNvPr id="60561" name="Rectangle 145"/>
              <p:cNvSpPr>
                <a:spLocks noChangeArrowheads="1"/>
              </p:cNvSpPr>
              <p:nvPr/>
            </p:nvSpPr>
            <p:spPr bwMode="auto">
              <a:xfrm>
                <a:off x="2079" y="1328"/>
                <a:ext cx="45" cy="5"/>
              </a:xfrm>
              <a:prstGeom prst="rect">
                <a:avLst/>
              </a:prstGeom>
              <a:solidFill>
                <a:srgbClr val="A9A9A9"/>
              </a:solidFill>
              <a:ln w="9525">
                <a:noFill/>
                <a:miter lim="800000"/>
                <a:headEnd/>
                <a:tailEnd/>
              </a:ln>
            </p:spPr>
            <p:txBody>
              <a:bodyPr/>
              <a:lstStyle/>
              <a:p>
                <a:endParaRPr lang="en-US"/>
              </a:p>
            </p:txBody>
          </p:sp>
          <p:sp>
            <p:nvSpPr>
              <p:cNvPr id="60562" name="Rectangle 146"/>
              <p:cNvSpPr>
                <a:spLocks noChangeArrowheads="1"/>
              </p:cNvSpPr>
              <p:nvPr/>
            </p:nvSpPr>
            <p:spPr bwMode="auto">
              <a:xfrm>
                <a:off x="2079" y="1333"/>
                <a:ext cx="45" cy="5"/>
              </a:xfrm>
              <a:prstGeom prst="rect">
                <a:avLst/>
              </a:prstGeom>
              <a:solidFill>
                <a:srgbClr val="BABABA"/>
              </a:solidFill>
              <a:ln w="9525">
                <a:noFill/>
                <a:miter lim="800000"/>
                <a:headEnd/>
                <a:tailEnd/>
              </a:ln>
            </p:spPr>
            <p:txBody>
              <a:bodyPr/>
              <a:lstStyle/>
              <a:p>
                <a:endParaRPr lang="en-US"/>
              </a:p>
            </p:txBody>
          </p:sp>
          <p:sp>
            <p:nvSpPr>
              <p:cNvPr id="60563" name="Rectangle 147"/>
              <p:cNvSpPr>
                <a:spLocks noChangeArrowheads="1"/>
              </p:cNvSpPr>
              <p:nvPr/>
            </p:nvSpPr>
            <p:spPr bwMode="auto">
              <a:xfrm>
                <a:off x="2079" y="1338"/>
                <a:ext cx="45" cy="4"/>
              </a:xfrm>
              <a:prstGeom prst="rect">
                <a:avLst/>
              </a:prstGeom>
              <a:solidFill>
                <a:srgbClr val="CCCCCC"/>
              </a:solidFill>
              <a:ln w="9525">
                <a:noFill/>
                <a:miter lim="800000"/>
                <a:headEnd/>
                <a:tailEnd/>
              </a:ln>
            </p:spPr>
            <p:txBody>
              <a:bodyPr/>
              <a:lstStyle/>
              <a:p>
                <a:endParaRPr lang="en-US"/>
              </a:p>
            </p:txBody>
          </p:sp>
          <p:sp>
            <p:nvSpPr>
              <p:cNvPr id="60564" name="Rectangle 148"/>
              <p:cNvSpPr>
                <a:spLocks noChangeArrowheads="1"/>
              </p:cNvSpPr>
              <p:nvPr/>
            </p:nvSpPr>
            <p:spPr bwMode="auto">
              <a:xfrm>
                <a:off x="2079" y="1342"/>
                <a:ext cx="45" cy="5"/>
              </a:xfrm>
              <a:prstGeom prst="rect">
                <a:avLst/>
              </a:prstGeom>
              <a:solidFill>
                <a:srgbClr val="DEDEDE"/>
              </a:solidFill>
              <a:ln w="9525">
                <a:noFill/>
                <a:miter lim="800000"/>
                <a:headEnd/>
                <a:tailEnd/>
              </a:ln>
            </p:spPr>
            <p:txBody>
              <a:bodyPr/>
              <a:lstStyle/>
              <a:p>
                <a:endParaRPr lang="en-US"/>
              </a:p>
            </p:txBody>
          </p:sp>
          <p:sp>
            <p:nvSpPr>
              <p:cNvPr id="60565" name="Line 149"/>
              <p:cNvSpPr>
                <a:spLocks noChangeShapeType="1"/>
              </p:cNvSpPr>
              <p:nvPr/>
            </p:nvSpPr>
            <p:spPr bwMode="auto">
              <a:xfrm>
                <a:off x="2056" y="1334"/>
                <a:ext cx="74" cy="1"/>
              </a:xfrm>
              <a:prstGeom prst="line">
                <a:avLst/>
              </a:prstGeom>
              <a:noFill/>
              <a:ln w="4763">
                <a:solidFill>
                  <a:srgbClr val="000000"/>
                </a:solidFill>
                <a:miter lim="800000"/>
                <a:headEnd/>
                <a:tailEnd/>
              </a:ln>
            </p:spPr>
            <p:txBody>
              <a:bodyPr/>
              <a:lstStyle/>
              <a:p>
                <a:endParaRPr lang="en-US"/>
              </a:p>
            </p:txBody>
          </p:sp>
          <p:sp>
            <p:nvSpPr>
              <p:cNvPr id="60566" name="Rectangle 150"/>
              <p:cNvSpPr>
                <a:spLocks noChangeArrowheads="1"/>
              </p:cNvSpPr>
              <p:nvPr/>
            </p:nvSpPr>
            <p:spPr bwMode="auto">
              <a:xfrm>
                <a:off x="1851" y="1314"/>
                <a:ext cx="6" cy="33"/>
              </a:xfrm>
              <a:prstGeom prst="rect">
                <a:avLst/>
              </a:prstGeom>
              <a:solidFill>
                <a:srgbClr val="C7AAAA"/>
              </a:solidFill>
              <a:ln w="9525">
                <a:noFill/>
                <a:miter lim="800000"/>
                <a:headEnd/>
                <a:tailEnd/>
              </a:ln>
            </p:spPr>
            <p:txBody>
              <a:bodyPr/>
              <a:lstStyle/>
              <a:p>
                <a:endParaRPr lang="en-US"/>
              </a:p>
            </p:txBody>
          </p:sp>
          <p:sp>
            <p:nvSpPr>
              <p:cNvPr id="60567" name="Rectangle 151"/>
              <p:cNvSpPr>
                <a:spLocks noChangeArrowheads="1"/>
              </p:cNvSpPr>
              <p:nvPr/>
            </p:nvSpPr>
            <p:spPr bwMode="auto">
              <a:xfrm>
                <a:off x="1857" y="1314"/>
                <a:ext cx="5" cy="33"/>
              </a:xfrm>
              <a:prstGeom prst="rect">
                <a:avLst/>
              </a:prstGeom>
              <a:solidFill>
                <a:srgbClr val="C6AFAF"/>
              </a:solidFill>
              <a:ln w="9525">
                <a:noFill/>
                <a:miter lim="800000"/>
                <a:headEnd/>
                <a:tailEnd/>
              </a:ln>
            </p:spPr>
            <p:txBody>
              <a:bodyPr/>
              <a:lstStyle/>
              <a:p>
                <a:endParaRPr lang="en-US"/>
              </a:p>
            </p:txBody>
          </p:sp>
          <p:sp>
            <p:nvSpPr>
              <p:cNvPr id="60568" name="Rectangle 152"/>
              <p:cNvSpPr>
                <a:spLocks noChangeArrowheads="1"/>
              </p:cNvSpPr>
              <p:nvPr/>
            </p:nvSpPr>
            <p:spPr bwMode="auto">
              <a:xfrm>
                <a:off x="1862" y="1314"/>
                <a:ext cx="5" cy="33"/>
              </a:xfrm>
              <a:prstGeom prst="rect">
                <a:avLst/>
              </a:prstGeom>
              <a:solidFill>
                <a:srgbClr val="D38888"/>
              </a:solidFill>
              <a:ln w="9525">
                <a:noFill/>
                <a:miter lim="800000"/>
                <a:headEnd/>
                <a:tailEnd/>
              </a:ln>
            </p:spPr>
            <p:txBody>
              <a:bodyPr/>
              <a:lstStyle/>
              <a:p>
                <a:endParaRPr lang="en-US"/>
              </a:p>
            </p:txBody>
          </p:sp>
          <p:sp>
            <p:nvSpPr>
              <p:cNvPr id="60569" name="Rectangle 153"/>
              <p:cNvSpPr>
                <a:spLocks noChangeArrowheads="1"/>
              </p:cNvSpPr>
              <p:nvPr/>
            </p:nvSpPr>
            <p:spPr bwMode="auto">
              <a:xfrm>
                <a:off x="1867" y="1314"/>
                <a:ext cx="5" cy="33"/>
              </a:xfrm>
              <a:prstGeom prst="rect">
                <a:avLst/>
              </a:prstGeom>
              <a:solidFill>
                <a:srgbClr val="E06161"/>
              </a:solidFill>
              <a:ln w="9525">
                <a:noFill/>
                <a:miter lim="800000"/>
                <a:headEnd/>
                <a:tailEnd/>
              </a:ln>
            </p:spPr>
            <p:txBody>
              <a:bodyPr/>
              <a:lstStyle/>
              <a:p>
                <a:endParaRPr lang="en-US"/>
              </a:p>
            </p:txBody>
          </p:sp>
          <p:sp>
            <p:nvSpPr>
              <p:cNvPr id="60570" name="Rectangle 154"/>
              <p:cNvSpPr>
                <a:spLocks noChangeArrowheads="1"/>
              </p:cNvSpPr>
              <p:nvPr/>
            </p:nvSpPr>
            <p:spPr bwMode="auto">
              <a:xfrm>
                <a:off x="1872" y="1314"/>
                <a:ext cx="5" cy="33"/>
              </a:xfrm>
              <a:prstGeom prst="rect">
                <a:avLst/>
              </a:prstGeom>
              <a:solidFill>
                <a:srgbClr val="EC3A3A"/>
              </a:solidFill>
              <a:ln w="9525">
                <a:noFill/>
                <a:miter lim="800000"/>
                <a:headEnd/>
                <a:tailEnd/>
              </a:ln>
            </p:spPr>
            <p:txBody>
              <a:bodyPr/>
              <a:lstStyle/>
              <a:p>
                <a:endParaRPr lang="en-US"/>
              </a:p>
            </p:txBody>
          </p:sp>
          <p:sp>
            <p:nvSpPr>
              <p:cNvPr id="60571" name="Rectangle 155"/>
              <p:cNvSpPr>
                <a:spLocks noChangeArrowheads="1"/>
              </p:cNvSpPr>
              <p:nvPr/>
            </p:nvSpPr>
            <p:spPr bwMode="auto">
              <a:xfrm>
                <a:off x="1877" y="1314"/>
                <a:ext cx="5" cy="33"/>
              </a:xfrm>
              <a:prstGeom prst="rect">
                <a:avLst/>
              </a:prstGeom>
              <a:solidFill>
                <a:srgbClr val="F91313"/>
              </a:solidFill>
              <a:ln w="9525">
                <a:noFill/>
                <a:miter lim="800000"/>
                <a:headEnd/>
                <a:tailEnd/>
              </a:ln>
            </p:spPr>
            <p:txBody>
              <a:bodyPr/>
              <a:lstStyle/>
              <a:p>
                <a:endParaRPr lang="en-US"/>
              </a:p>
            </p:txBody>
          </p:sp>
          <p:sp>
            <p:nvSpPr>
              <p:cNvPr id="60572" name="Rectangle 156"/>
              <p:cNvSpPr>
                <a:spLocks noChangeArrowheads="1"/>
              </p:cNvSpPr>
              <p:nvPr/>
            </p:nvSpPr>
            <p:spPr bwMode="auto">
              <a:xfrm>
                <a:off x="1882" y="1314"/>
                <a:ext cx="5" cy="33"/>
              </a:xfrm>
              <a:prstGeom prst="rect">
                <a:avLst/>
              </a:prstGeom>
              <a:solidFill>
                <a:srgbClr val="F91414"/>
              </a:solidFill>
              <a:ln w="9525">
                <a:noFill/>
                <a:miter lim="800000"/>
                <a:headEnd/>
                <a:tailEnd/>
              </a:ln>
            </p:spPr>
            <p:txBody>
              <a:bodyPr/>
              <a:lstStyle/>
              <a:p>
                <a:endParaRPr lang="en-US"/>
              </a:p>
            </p:txBody>
          </p:sp>
          <p:sp>
            <p:nvSpPr>
              <p:cNvPr id="60573" name="Rectangle 157"/>
              <p:cNvSpPr>
                <a:spLocks noChangeArrowheads="1"/>
              </p:cNvSpPr>
              <p:nvPr/>
            </p:nvSpPr>
            <p:spPr bwMode="auto">
              <a:xfrm>
                <a:off x="1887" y="1314"/>
                <a:ext cx="5" cy="33"/>
              </a:xfrm>
              <a:prstGeom prst="rect">
                <a:avLst/>
              </a:prstGeom>
              <a:solidFill>
                <a:srgbClr val="EC3A3A"/>
              </a:solidFill>
              <a:ln w="9525">
                <a:noFill/>
                <a:miter lim="800000"/>
                <a:headEnd/>
                <a:tailEnd/>
              </a:ln>
            </p:spPr>
            <p:txBody>
              <a:bodyPr/>
              <a:lstStyle/>
              <a:p>
                <a:endParaRPr lang="en-US"/>
              </a:p>
            </p:txBody>
          </p:sp>
          <p:sp>
            <p:nvSpPr>
              <p:cNvPr id="60574" name="Rectangle 158"/>
              <p:cNvSpPr>
                <a:spLocks noChangeArrowheads="1"/>
              </p:cNvSpPr>
              <p:nvPr/>
            </p:nvSpPr>
            <p:spPr bwMode="auto">
              <a:xfrm>
                <a:off x="1892" y="1314"/>
                <a:ext cx="5" cy="33"/>
              </a:xfrm>
              <a:prstGeom prst="rect">
                <a:avLst/>
              </a:prstGeom>
              <a:solidFill>
                <a:srgbClr val="E06161"/>
              </a:solidFill>
              <a:ln w="9525">
                <a:noFill/>
                <a:miter lim="800000"/>
                <a:headEnd/>
                <a:tailEnd/>
              </a:ln>
            </p:spPr>
            <p:txBody>
              <a:bodyPr/>
              <a:lstStyle/>
              <a:p>
                <a:endParaRPr lang="en-US"/>
              </a:p>
            </p:txBody>
          </p:sp>
          <p:sp>
            <p:nvSpPr>
              <p:cNvPr id="60575" name="Rectangle 159"/>
              <p:cNvSpPr>
                <a:spLocks noChangeArrowheads="1"/>
              </p:cNvSpPr>
              <p:nvPr/>
            </p:nvSpPr>
            <p:spPr bwMode="auto">
              <a:xfrm>
                <a:off x="1897" y="1314"/>
                <a:ext cx="5" cy="33"/>
              </a:xfrm>
              <a:prstGeom prst="rect">
                <a:avLst/>
              </a:prstGeom>
              <a:solidFill>
                <a:srgbClr val="D38888"/>
              </a:solidFill>
              <a:ln w="9525">
                <a:noFill/>
                <a:miter lim="800000"/>
                <a:headEnd/>
                <a:tailEnd/>
              </a:ln>
            </p:spPr>
            <p:txBody>
              <a:bodyPr/>
              <a:lstStyle/>
              <a:p>
                <a:endParaRPr lang="en-US"/>
              </a:p>
            </p:txBody>
          </p:sp>
          <p:sp>
            <p:nvSpPr>
              <p:cNvPr id="60576" name="Freeform 160"/>
              <p:cNvSpPr>
                <a:spLocks/>
              </p:cNvSpPr>
              <p:nvPr/>
            </p:nvSpPr>
            <p:spPr bwMode="auto">
              <a:xfrm>
                <a:off x="1849" y="1066"/>
                <a:ext cx="382" cy="354"/>
              </a:xfrm>
              <a:custGeom>
                <a:avLst/>
                <a:gdLst/>
                <a:ahLst/>
                <a:cxnLst>
                  <a:cxn ang="0">
                    <a:pos x="0" y="354"/>
                  </a:cxn>
                  <a:cxn ang="0">
                    <a:pos x="0" y="246"/>
                  </a:cxn>
                  <a:cxn ang="0">
                    <a:pos x="40" y="209"/>
                  </a:cxn>
                  <a:cxn ang="0">
                    <a:pos x="42" y="209"/>
                  </a:cxn>
                  <a:cxn ang="0">
                    <a:pos x="42" y="39"/>
                  </a:cxn>
                  <a:cxn ang="0">
                    <a:pos x="85" y="0"/>
                  </a:cxn>
                  <a:cxn ang="0">
                    <a:pos x="339" y="0"/>
                  </a:cxn>
                  <a:cxn ang="0">
                    <a:pos x="339" y="118"/>
                  </a:cxn>
                  <a:cxn ang="0">
                    <a:pos x="329" y="148"/>
                  </a:cxn>
                  <a:cxn ang="0">
                    <a:pos x="329" y="202"/>
                  </a:cxn>
                  <a:cxn ang="0">
                    <a:pos x="324" y="206"/>
                  </a:cxn>
                  <a:cxn ang="0">
                    <a:pos x="382" y="206"/>
                  </a:cxn>
                  <a:cxn ang="0">
                    <a:pos x="382" y="315"/>
                  </a:cxn>
                  <a:cxn ang="0">
                    <a:pos x="339" y="354"/>
                  </a:cxn>
                  <a:cxn ang="0">
                    <a:pos x="0" y="354"/>
                  </a:cxn>
                </a:cxnLst>
                <a:rect l="0" t="0" r="r" b="b"/>
                <a:pathLst>
                  <a:path w="382" h="354">
                    <a:moveTo>
                      <a:pt x="0" y="354"/>
                    </a:moveTo>
                    <a:lnTo>
                      <a:pt x="0" y="246"/>
                    </a:lnTo>
                    <a:lnTo>
                      <a:pt x="40" y="209"/>
                    </a:lnTo>
                    <a:lnTo>
                      <a:pt x="42" y="209"/>
                    </a:lnTo>
                    <a:lnTo>
                      <a:pt x="42" y="39"/>
                    </a:lnTo>
                    <a:lnTo>
                      <a:pt x="85" y="0"/>
                    </a:lnTo>
                    <a:lnTo>
                      <a:pt x="339" y="0"/>
                    </a:lnTo>
                    <a:lnTo>
                      <a:pt x="339" y="118"/>
                    </a:lnTo>
                    <a:lnTo>
                      <a:pt x="329" y="148"/>
                    </a:lnTo>
                    <a:lnTo>
                      <a:pt x="329" y="202"/>
                    </a:lnTo>
                    <a:lnTo>
                      <a:pt x="324" y="206"/>
                    </a:lnTo>
                    <a:lnTo>
                      <a:pt x="382" y="206"/>
                    </a:lnTo>
                    <a:lnTo>
                      <a:pt x="382" y="315"/>
                    </a:lnTo>
                    <a:lnTo>
                      <a:pt x="339" y="354"/>
                    </a:lnTo>
                    <a:lnTo>
                      <a:pt x="0" y="354"/>
                    </a:lnTo>
                    <a:close/>
                  </a:path>
                </a:pathLst>
              </a:custGeom>
              <a:noFill/>
              <a:ln w="7938" cap="rnd">
                <a:solidFill>
                  <a:srgbClr val="000000"/>
                </a:solidFill>
                <a:prstDash val="solid"/>
                <a:round/>
                <a:headEnd/>
                <a:tailEnd/>
              </a:ln>
            </p:spPr>
            <p:txBody>
              <a:bodyPr/>
              <a:lstStyle/>
              <a:p>
                <a:endParaRPr lang="en-US"/>
              </a:p>
            </p:txBody>
          </p:sp>
          <p:sp>
            <p:nvSpPr>
              <p:cNvPr id="60577" name="Rectangle 161"/>
              <p:cNvSpPr>
                <a:spLocks noChangeArrowheads="1"/>
              </p:cNvSpPr>
              <p:nvPr/>
            </p:nvSpPr>
            <p:spPr bwMode="auto">
              <a:xfrm>
                <a:off x="1806" y="1436"/>
                <a:ext cx="480" cy="154"/>
              </a:xfrm>
              <a:prstGeom prst="rect">
                <a:avLst/>
              </a:prstGeom>
              <a:noFill/>
              <a:ln w="9525">
                <a:noFill/>
                <a:miter lim="800000"/>
                <a:headEnd/>
                <a:tailEnd/>
              </a:ln>
            </p:spPr>
            <p:txBody>
              <a:bodyPr wrap="none" lIns="0" tIns="0" rIns="0" bIns="0">
                <a:spAutoFit/>
              </a:bodyPr>
              <a:lstStyle/>
              <a:p>
                <a:r>
                  <a:rPr lang="en-US" sz="1400">
                    <a:solidFill>
                      <a:srgbClr val="000000"/>
                    </a:solidFill>
                  </a:rPr>
                  <a:t>Handler</a:t>
                </a:r>
                <a:endParaRPr lang="en-US"/>
              </a:p>
            </p:txBody>
          </p:sp>
          <p:sp>
            <p:nvSpPr>
              <p:cNvPr id="60578" name="Rectangle 162"/>
              <p:cNvSpPr>
                <a:spLocks noChangeArrowheads="1"/>
              </p:cNvSpPr>
              <p:nvPr/>
            </p:nvSpPr>
            <p:spPr bwMode="auto">
              <a:xfrm>
                <a:off x="1680" y="1572"/>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579" name="Rectangle 163"/>
              <p:cNvSpPr>
                <a:spLocks noChangeArrowheads="1"/>
              </p:cNvSpPr>
              <p:nvPr/>
            </p:nvSpPr>
            <p:spPr bwMode="auto">
              <a:xfrm>
                <a:off x="1720" y="1572"/>
                <a:ext cx="647" cy="154"/>
              </a:xfrm>
              <a:prstGeom prst="rect">
                <a:avLst/>
              </a:prstGeom>
              <a:noFill/>
              <a:ln w="9525">
                <a:noFill/>
                <a:miter lim="800000"/>
                <a:headEnd/>
                <a:tailEnd/>
              </a:ln>
            </p:spPr>
            <p:txBody>
              <a:bodyPr wrap="none" lIns="0" tIns="0" rIns="0" bIns="0">
                <a:spAutoFit/>
              </a:bodyPr>
              <a:lstStyle/>
              <a:p>
                <a:r>
                  <a:rPr lang="en-US" sz="1400">
                    <a:solidFill>
                      <a:srgbClr val="000000"/>
                    </a:solidFill>
                  </a:rPr>
                  <a:t>Middleman</a:t>
                </a:r>
                <a:endParaRPr lang="en-US"/>
              </a:p>
            </p:txBody>
          </p:sp>
          <p:sp>
            <p:nvSpPr>
              <p:cNvPr id="60580" name="Rectangle 164"/>
              <p:cNvSpPr>
                <a:spLocks noChangeArrowheads="1"/>
              </p:cNvSpPr>
              <p:nvPr/>
            </p:nvSpPr>
            <p:spPr bwMode="auto">
              <a:xfrm>
                <a:off x="2316" y="1572"/>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581" name="Rectangle 165"/>
              <p:cNvSpPr>
                <a:spLocks noChangeArrowheads="1"/>
              </p:cNvSpPr>
              <p:nvPr/>
            </p:nvSpPr>
            <p:spPr bwMode="auto">
              <a:xfrm>
                <a:off x="2397" y="1723"/>
                <a:ext cx="213" cy="147"/>
              </a:xfrm>
              <a:prstGeom prst="rect">
                <a:avLst/>
              </a:prstGeom>
              <a:noFill/>
              <a:ln w="7938" cap="rnd">
                <a:solidFill>
                  <a:srgbClr val="000000"/>
                </a:solidFill>
                <a:round/>
                <a:headEnd/>
                <a:tailEnd/>
              </a:ln>
            </p:spPr>
            <p:txBody>
              <a:bodyPr/>
              <a:lstStyle/>
              <a:p>
                <a:endParaRPr lang="en-US"/>
              </a:p>
            </p:txBody>
          </p:sp>
          <p:sp>
            <p:nvSpPr>
              <p:cNvPr id="60582" name="Rectangle 166"/>
              <p:cNvSpPr>
                <a:spLocks noChangeArrowheads="1"/>
              </p:cNvSpPr>
              <p:nvPr/>
            </p:nvSpPr>
            <p:spPr bwMode="auto">
              <a:xfrm>
                <a:off x="2382" y="1893"/>
                <a:ext cx="243" cy="66"/>
              </a:xfrm>
              <a:prstGeom prst="rect">
                <a:avLst/>
              </a:prstGeom>
              <a:noFill/>
              <a:ln w="7938" cap="rnd">
                <a:solidFill>
                  <a:srgbClr val="000000"/>
                </a:solidFill>
                <a:round/>
                <a:headEnd/>
                <a:tailEnd/>
              </a:ln>
            </p:spPr>
            <p:txBody>
              <a:bodyPr/>
              <a:lstStyle/>
              <a:p>
                <a:endParaRPr lang="en-US"/>
              </a:p>
            </p:txBody>
          </p:sp>
          <p:sp>
            <p:nvSpPr>
              <p:cNvPr id="60583" name="Rectangle 167"/>
              <p:cNvSpPr>
                <a:spLocks noChangeArrowheads="1"/>
              </p:cNvSpPr>
              <p:nvPr/>
            </p:nvSpPr>
            <p:spPr bwMode="auto">
              <a:xfrm>
                <a:off x="2390" y="1900"/>
                <a:ext cx="227" cy="51"/>
              </a:xfrm>
              <a:prstGeom prst="rect">
                <a:avLst/>
              </a:prstGeom>
              <a:solidFill>
                <a:srgbClr val="C0C0C0"/>
              </a:solidFill>
              <a:ln w="9525">
                <a:noFill/>
                <a:miter lim="800000"/>
                <a:headEnd/>
                <a:tailEnd/>
              </a:ln>
            </p:spPr>
            <p:txBody>
              <a:bodyPr/>
              <a:lstStyle/>
              <a:p>
                <a:endParaRPr lang="en-US"/>
              </a:p>
            </p:txBody>
          </p:sp>
          <p:sp>
            <p:nvSpPr>
              <p:cNvPr id="60584" name="Freeform 168"/>
              <p:cNvSpPr>
                <a:spLocks/>
              </p:cNvSpPr>
              <p:nvPr/>
            </p:nvSpPr>
            <p:spPr bwMode="auto">
              <a:xfrm>
                <a:off x="2382" y="1893"/>
                <a:ext cx="243" cy="66"/>
              </a:xfrm>
              <a:custGeom>
                <a:avLst/>
                <a:gdLst/>
                <a:ahLst/>
                <a:cxnLst>
                  <a:cxn ang="0">
                    <a:pos x="0" y="66"/>
                  </a:cxn>
                  <a:cxn ang="0">
                    <a:pos x="8" y="58"/>
                  </a:cxn>
                  <a:cxn ang="0">
                    <a:pos x="235" y="58"/>
                  </a:cxn>
                  <a:cxn ang="0">
                    <a:pos x="235" y="7"/>
                  </a:cxn>
                  <a:cxn ang="0">
                    <a:pos x="243" y="0"/>
                  </a:cxn>
                  <a:cxn ang="0">
                    <a:pos x="243" y="66"/>
                  </a:cxn>
                  <a:cxn ang="0">
                    <a:pos x="0" y="66"/>
                  </a:cxn>
                </a:cxnLst>
                <a:rect l="0" t="0" r="r" b="b"/>
                <a:pathLst>
                  <a:path w="243" h="66">
                    <a:moveTo>
                      <a:pt x="0" y="66"/>
                    </a:moveTo>
                    <a:lnTo>
                      <a:pt x="8" y="58"/>
                    </a:lnTo>
                    <a:lnTo>
                      <a:pt x="235" y="58"/>
                    </a:lnTo>
                    <a:lnTo>
                      <a:pt x="235" y="7"/>
                    </a:lnTo>
                    <a:lnTo>
                      <a:pt x="243" y="0"/>
                    </a:lnTo>
                    <a:lnTo>
                      <a:pt x="243" y="66"/>
                    </a:lnTo>
                    <a:lnTo>
                      <a:pt x="0" y="66"/>
                    </a:lnTo>
                    <a:close/>
                  </a:path>
                </a:pathLst>
              </a:custGeom>
              <a:solidFill>
                <a:srgbClr val="9A9A9A"/>
              </a:solidFill>
              <a:ln w="9525">
                <a:noFill/>
                <a:round/>
                <a:headEnd/>
                <a:tailEnd/>
              </a:ln>
            </p:spPr>
            <p:txBody>
              <a:bodyPr/>
              <a:lstStyle/>
              <a:p>
                <a:endParaRPr lang="en-US"/>
              </a:p>
            </p:txBody>
          </p:sp>
          <p:sp>
            <p:nvSpPr>
              <p:cNvPr id="60585" name="Freeform 169"/>
              <p:cNvSpPr>
                <a:spLocks/>
              </p:cNvSpPr>
              <p:nvPr/>
            </p:nvSpPr>
            <p:spPr bwMode="auto">
              <a:xfrm>
                <a:off x="2382" y="1893"/>
                <a:ext cx="243" cy="66"/>
              </a:xfrm>
              <a:custGeom>
                <a:avLst/>
                <a:gdLst/>
                <a:ahLst/>
                <a:cxnLst>
                  <a:cxn ang="0">
                    <a:pos x="0" y="66"/>
                  </a:cxn>
                  <a:cxn ang="0">
                    <a:pos x="8" y="58"/>
                  </a:cxn>
                  <a:cxn ang="0">
                    <a:pos x="8" y="7"/>
                  </a:cxn>
                  <a:cxn ang="0">
                    <a:pos x="235" y="7"/>
                  </a:cxn>
                  <a:cxn ang="0">
                    <a:pos x="243" y="0"/>
                  </a:cxn>
                  <a:cxn ang="0">
                    <a:pos x="0" y="0"/>
                  </a:cxn>
                  <a:cxn ang="0">
                    <a:pos x="0" y="66"/>
                  </a:cxn>
                </a:cxnLst>
                <a:rect l="0" t="0" r="r" b="b"/>
                <a:pathLst>
                  <a:path w="243" h="66">
                    <a:moveTo>
                      <a:pt x="0" y="66"/>
                    </a:moveTo>
                    <a:lnTo>
                      <a:pt x="8" y="58"/>
                    </a:lnTo>
                    <a:lnTo>
                      <a:pt x="8" y="7"/>
                    </a:lnTo>
                    <a:lnTo>
                      <a:pt x="235" y="7"/>
                    </a:lnTo>
                    <a:lnTo>
                      <a:pt x="243" y="0"/>
                    </a:lnTo>
                    <a:lnTo>
                      <a:pt x="0" y="0"/>
                    </a:lnTo>
                    <a:lnTo>
                      <a:pt x="0" y="66"/>
                    </a:lnTo>
                    <a:close/>
                  </a:path>
                </a:pathLst>
              </a:custGeom>
              <a:solidFill>
                <a:srgbClr val="FFFFFF"/>
              </a:solidFill>
              <a:ln w="9525">
                <a:noFill/>
                <a:round/>
                <a:headEnd/>
                <a:tailEnd/>
              </a:ln>
            </p:spPr>
            <p:txBody>
              <a:bodyPr/>
              <a:lstStyle/>
              <a:p>
                <a:endParaRPr lang="en-US"/>
              </a:p>
            </p:txBody>
          </p:sp>
          <p:sp>
            <p:nvSpPr>
              <p:cNvPr id="60586" name="Freeform 170"/>
              <p:cNvSpPr>
                <a:spLocks/>
              </p:cNvSpPr>
              <p:nvPr/>
            </p:nvSpPr>
            <p:spPr bwMode="auto">
              <a:xfrm>
                <a:off x="2534" y="1911"/>
                <a:ext cx="76" cy="15"/>
              </a:xfrm>
              <a:custGeom>
                <a:avLst/>
                <a:gdLst/>
                <a:ahLst/>
                <a:cxnLst>
                  <a:cxn ang="0">
                    <a:pos x="15" y="11"/>
                  </a:cxn>
                  <a:cxn ang="0">
                    <a:pos x="15" y="15"/>
                  </a:cxn>
                  <a:cxn ang="0">
                    <a:pos x="60" y="15"/>
                  </a:cxn>
                  <a:cxn ang="0">
                    <a:pos x="60" y="11"/>
                  </a:cxn>
                  <a:cxn ang="0">
                    <a:pos x="76" y="11"/>
                  </a:cxn>
                  <a:cxn ang="0">
                    <a:pos x="76" y="4"/>
                  </a:cxn>
                  <a:cxn ang="0">
                    <a:pos x="60" y="4"/>
                  </a:cxn>
                  <a:cxn ang="0">
                    <a:pos x="60" y="0"/>
                  </a:cxn>
                  <a:cxn ang="0">
                    <a:pos x="15" y="0"/>
                  </a:cxn>
                  <a:cxn ang="0">
                    <a:pos x="15" y="4"/>
                  </a:cxn>
                  <a:cxn ang="0">
                    <a:pos x="0" y="4"/>
                  </a:cxn>
                  <a:cxn ang="0">
                    <a:pos x="0" y="11"/>
                  </a:cxn>
                  <a:cxn ang="0">
                    <a:pos x="15" y="11"/>
                  </a:cxn>
                </a:cxnLst>
                <a:rect l="0" t="0" r="r" b="b"/>
                <a:pathLst>
                  <a:path w="76" h="15">
                    <a:moveTo>
                      <a:pt x="15" y="11"/>
                    </a:moveTo>
                    <a:lnTo>
                      <a:pt x="15" y="15"/>
                    </a:lnTo>
                    <a:lnTo>
                      <a:pt x="60" y="15"/>
                    </a:lnTo>
                    <a:lnTo>
                      <a:pt x="60" y="11"/>
                    </a:lnTo>
                    <a:lnTo>
                      <a:pt x="76" y="11"/>
                    </a:lnTo>
                    <a:lnTo>
                      <a:pt x="76" y="4"/>
                    </a:lnTo>
                    <a:lnTo>
                      <a:pt x="60" y="4"/>
                    </a:lnTo>
                    <a:lnTo>
                      <a:pt x="60" y="0"/>
                    </a:lnTo>
                    <a:lnTo>
                      <a:pt x="15" y="0"/>
                    </a:lnTo>
                    <a:lnTo>
                      <a:pt x="15" y="4"/>
                    </a:lnTo>
                    <a:lnTo>
                      <a:pt x="0" y="4"/>
                    </a:lnTo>
                    <a:lnTo>
                      <a:pt x="0" y="11"/>
                    </a:lnTo>
                    <a:lnTo>
                      <a:pt x="15" y="11"/>
                    </a:lnTo>
                    <a:close/>
                  </a:path>
                </a:pathLst>
              </a:custGeom>
              <a:solidFill>
                <a:srgbClr val="000000"/>
              </a:solidFill>
              <a:ln w="9525">
                <a:noFill/>
                <a:round/>
                <a:headEnd/>
                <a:tailEnd/>
              </a:ln>
            </p:spPr>
            <p:txBody>
              <a:bodyPr/>
              <a:lstStyle/>
              <a:p>
                <a:endParaRPr lang="en-US"/>
              </a:p>
            </p:txBody>
          </p:sp>
          <p:sp>
            <p:nvSpPr>
              <p:cNvPr id="60587" name="Freeform 171"/>
              <p:cNvSpPr>
                <a:spLocks noEditPoints="1"/>
              </p:cNvSpPr>
              <p:nvPr/>
            </p:nvSpPr>
            <p:spPr bwMode="auto">
              <a:xfrm>
                <a:off x="2397" y="1723"/>
                <a:ext cx="213" cy="147"/>
              </a:xfrm>
              <a:custGeom>
                <a:avLst/>
                <a:gdLst/>
                <a:ahLst/>
                <a:cxnLst>
                  <a:cxn ang="0">
                    <a:pos x="0" y="147"/>
                  </a:cxn>
                  <a:cxn ang="0">
                    <a:pos x="213" y="147"/>
                  </a:cxn>
                  <a:cxn ang="0">
                    <a:pos x="213" y="0"/>
                  </a:cxn>
                  <a:cxn ang="0">
                    <a:pos x="0" y="0"/>
                  </a:cxn>
                  <a:cxn ang="0">
                    <a:pos x="0" y="147"/>
                  </a:cxn>
                  <a:cxn ang="0">
                    <a:pos x="8" y="140"/>
                  </a:cxn>
                  <a:cxn ang="0">
                    <a:pos x="205" y="140"/>
                  </a:cxn>
                  <a:cxn ang="0">
                    <a:pos x="205" y="7"/>
                  </a:cxn>
                  <a:cxn ang="0">
                    <a:pos x="8" y="7"/>
                  </a:cxn>
                  <a:cxn ang="0">
                    <a:pos x="8" y="140"/>
                  </a:cxn>
                </a:cxnLst>
                <a:rect l="0" t="0" r="r" b="b"/>
                <a:pathLst>
                  <a:path w="213" h="147">
                    <a:moveTo>
                      <a:pt x="0" y="147"/>
                    </a:moveTo>
                    <a:lnTo>
                      <a:pt x="213" y="147"/>
                    </a:lnTo>
                    <a:lnTo>
                      <a:pt x="213" y="0"/>
                    </a:lnTo>
                    <a:lnTo>
                      <a:pt x="0" y="0"/>
                    </a:lnTo>
                    <a:lnTo>
                      <a:pt x="0" y="147"/>
                    </a:lnTo>
                    <a:close/>
                    <a:moveTo>
                      <a:pt x="8" y="140"/>
                    </a:moveTo>
                    <a:lnTo>
                      <a:pt x="205" y="140"/>
                    </a:lnTo>
                    <a:lnTo>
                      <a:pt x="205" y="7"/>
                    </a:lnTo>
                    <a:lnTo>
                      <a:pt x="8" y="7"/>
                    </a:lnTo>
                    <a:lnTo>
                      <a:pt x="8" y="140"/>
                    </a:lnTo>
                    <a:close/>
                  </a:path>
                </a:pathLst>
              </a:custGeom>
              <a:solidFill>
                <a:srgbClr val="C0C0C0"/>
              </a:solidFill>
              <a:ln w="9525">
                <a:noFill/>
                <a:round/>
                <a:headEnd/>
                <a:tailEnd/>
              </a:ln>
            </p:spPr>
            <p:txBody>
              <a:bodyPr/>
              <a:lstStyle/>
              <a:p>
                <a:endParaRPr lang="en-US"/>
              </a:p>
            </p:txBody>
          </p:sp>
          <p:sp>
            <p:nvSpPr>
              <p:cNvPr id="60588" name="Freeform 172"/>
              <p:cNvSpPr>
                <a:spLocks/>
              </p:cNvSpPr>
              <p:nvPr/>
            </p:nvSpPr>
            <p:spPr bwMode="auto">
              <a:xfrm>
                <a:off x="2405" y="1730"/>
                <a:ext cx="197" cy="133"/>
              </a:xfrm>
              <a:custGeom>
                <a:avLst/>
                <a:gdLst/>
                <a:ahLst/>
                <a:cxnLst>
                  <a:cxn ang="0">
                    <a:pos x="0" y="133"/>
                  </a:cxn>
                  <a:cxn ang="0">
                    <a:pos x="7" y="126"/>
                  </a:cxn>
                  <a:cxn ang="0">
                    <a:pos x="189" y="126"/>
                  </a:cxn>
                  <a:cxn ang="0">
                    <a:pos x="189" y="8"/>
                  </a:cxn>
                  <a:cxn ang="0">
                    <a:pos x="197" y="0"/>
                  </a:cxn>
                  <a:cxn ang="0">
                    <a:pos x="197" y="133"/>
                  </a:cxn>
                  <a:cxn ang="0">
                    <a:pos x="0" y="133"/>
                  </a:cxn>
                </a:cxnLst>
                <a:rect l="0" t="0" r="r" b="b"/>
                <a:pathLst>
                  <a:path w="197" h="133">
                    <a:moveTo>
                      <a:pt x="0" y="133"/>
                    </a:moveTo>
                    <a:lnTo>
                      <a:pt x="7" y="126"/>
                    </a:lnTo>
                    <a:lnTo>
                      <a:pt x="189" y="126"/>
                    </a:lnTo>
                    <a:lnTo>
                      <a:pt x="189" y="8"/>
                    </a:lnTo>
                    <a:lnTo>
                      <a:pt x="197" y="0"/>
                    </a:lnTo>
                    <a:lnTo>
                      <a:pt x="197" y="133"/>
                    </a:lnTo>
                    <a:lnTo>
                      <a:pt x="0" y="133"/>
                    </a:lnTo>
                    <a:close/>
                  </a:path>
                </a:pathLst>
              </a:custGeom>
              <a:solidFill>
                <a:srgbClr val="FFFFFF"/>
              </a:solidFill>
              <a:ln w="9525">
                <a:noFill/>
                <a:round/>
                <a:headEnd/>
                <a:tailEnd/>
              </a:ln>
            </p:spPr>
            <p:txBody>
              <a:bodyPr/>
              <a:lstStyle/>
              <a:p>
                <a:endParaRPr lang="en-US"/>
              </a:p>
            </p:txBody>
          </p:sp>
          <p:sp>
            <p:nvSpPr>
              <p:cNvPr id="60589" name="Freeform 173"/>
              <p:cNvSpPr>
                <a:spLocks/>
              </p:cNvSpPr>
              <p:nvPr/>
            </p:nvSpPr>
            <p:spPr bwMode="auto">
              <a:xfrm>
                <a:off x="2405" y="1730"/>
                <a:ext cx="197" cy="133"/>
              </a:xfrm>
              <a:custGeom>
                <a:avLst/>
                <a:gdLst/>
                <a:ahLst/>
                <a:cxnLst>
                  <a:cxn ang="0">
                    <a:pos x="7" y="126"/>
                  </a:cxn>
                  <a:cxn ang="0">
                    <a:pos x="0" y="133"/>
                  </a:cxn>
                  <a:cxn ang="0">
                    <a:pos x="0" y="0"/>
                  </a:cxn>
                  <a:cxn ang="0">
                    <a:pos x="197" y="0"/>
                  </a:cxn>
                  <a:cxn ang="0">
                    <a:pos x="189" y="8"/>
                  </a:cxn>
                  <a:cxn ang="0">
                    <a:pos x="7" y="8"/>
                  </a:cxn>
                  <a:cxn ang="0">
                    <a:pos x="7" y="126"/>
                  </a:cxn>
                </a:cxnLst>
                <a:rect l="0" t="0" r="r" b="b"/>
                <a:pathLst>
                  <a:path w="197" h="133">
                    <a:moveTo>
                      <a:pt x="7" y="126"/>
                    </a:moveTo>
                    <a:lnTo>
                      <a:pt x="0" y="133"/>
                    </a:lnTo>
                    <a:lnTo>
                      <a:pt x="0" y="0"/>
                    </a:lnTo>
                    <a:lnTo>
                      <a:pt x="197" y="0"/>
                    </a:lnTo>
                    <a:lnTo>
                      <a:pt x="189" y="8"/>
                    </a:lnTo>
                    <a:lnTo>
                      <a:pt x="7" y="8"/>
                    </a:lnTo>
                    <a:lnTo>
                      <a:pt x="7" y="126"/>
                    </a:lnTo>
                    <a:close/>
                  </a:path>
                </a:pathLst>
              </a:custGeom>
              <a:solidFill>
                <a:srgbClr val="9A9A9A"/>
              </a:solidFill>
              <a:ln w="9525">
                <a:noFill/>
                <a:round/>
                <a:headEnd/>
                <a:tailEnd/>
              </a:ln>
            </p:spPr>
            <p:txBody>
              <a:bodyPr/>
              <a:lstStyle/>
              <a:p>
                <a:endParaRPr lang="en-US"/>
              </a:p>
            </p:txBody>
          </p:sp>
          <p:pic>
            <p:nvPicPr>
              <p:cNvPr id="60590" name="Picture 174"/>
              <p:cNvPicPr>
                <a:picLocks noChangeAspect="1" noChangeArrowheads="1"/>
              </p:cNvPicPr>
              <p:nvPr/>
            </p:nvPicPr>
            <p:blipFill>
              <a:blip r:embed="rId11"/>
              <a:srcRect/>
              <a:stretch>
                <a:fillRect/>
              </a:stretch>
            </p:blipFill>
            <p:spPr bwMode="auto">
              <a:xfrm>
                <a:off x="2407" y="1731"/>
                <a:ext cx="192" cy="131"/>
              </a:xfrm>
              <a:prstGeom prst="rect">
                <a:avLst/>
              </a:prstGeom>
              <a:noFill/>
              <a:ln w="9525">
                <a:noFill/>
                <a:miter lim="800000"/>
                <a:headEnd/>
                <a:tailEnd/>
              </a:ln>
            </p:spPr>
          </p:pic>
          <p:sp>
            <p:nvSpPr>
              <p:cNvPr id="60591" name="Rectangle 175"/>
              <p:cNvSpPr>
                <a:spLocks noChangeArrowheads="1"/>
              </p:cNvSpPr>
              <p:nvPr/>
            </p:nvSpPr>
            <p:spPr bwMode="auto">
              <a:xfrm>
                <a:off x="2458" y="1870"/>
                <a:ext cx="91" cy="16"/>
              </a:xfrm>
              <a:prstGeom prst="rect">
                <a:avLst/>
              </a:prstGeom>
              <a:solidFill>
                <a:srgbClr val="000000"/>
              </a:solidFill>
              <a:ln w="9525">
                <a:noFill/>
                <a:miter lim="800000"/>
                <a:headEnd/>
                <a:tailEnd/>
              </a:ln>
            </p:spPr>
            <p:txBody>
              <a:bodyPr/>
              <a:lstStyle/>
              <a:p>
                <a:endParaRPr lang="en-US"/>
              </a:p>
            </p:txBody>
          </p:sp>
          <p:sp>
            <p:nvSpPr>
              <p:cNvPr id="60592" name="Rectangle 176"/>
              <p:cNvSpPr>
                <a:spLocks noChangeArrowheads="1"/>
              </p:cNvSpPr>
              <p:nvPr/>
            </p:nvSpPr>
            <p:spPr bwMode="auto">
              <a:xfrm>
                <a:off x="2397" y="1907"/>
                <a:ext cx="15" cy="11"/>
              </a:xfrm>
              <a:prstGeom prst="rect">
                <a:avLst/>
              </a:prstGeom>
              <a:solidFill>
                <a:srgbClr val="008000"/>
              </a:solidFill>
              <a:ln w="9525">
                <a:noFill/>
                <a:miter lim="800000"/>
                <a:headEnd/>
                <a:tailEnd/>
              </a:ln>
            </p:spPr>
            <p:txBody>
              <a:bodyPr/>
              <a:lstStyle/>
              <a:p>
                <a:endParaRPr lang="en-US"/>
              </a:p>
            </p:txBody>
          </p:sp>
          <p:sp>
            <p:nvSpPr>
              <p:cNvPr id="60593" name="Rectangle 177"/>
              <p:cNvSpPr>
                <a:spLocks noChangeArrowheads="1"/>
              </p:cNvSpPr>
              <p:nvPr/>
            </p:nvSpPr>
            <p:spPr bwMode="auto">
              <a:xfrm>
                <a:off x="2397" y="1907"/>
                <a:ext cx="8" cy="6"/>
              </a:xfrm>
              <a:prstGeom prst="rect">
                <a:avLst/>
              </a:prstGeom>
              <a:solidFill>
                <a:srgbClr val="00FF00"/>
              </a:solidFill>
              <a:ln w="9525">
                <a:noFill/>
                <a:miter lim="800000"/>
                <a:headEnd/>
                <a:tailEnd/>
              </a:ln>
            </p:spPr>
            <p:txBody>
              <a:bodyPr/>
              <a:lstStyle/>
              <a:p>
                <a:endParaRPr lang="en-US"/>
              </a:p>
            </p:txBody>
          </p:sp>
          <p:sp>
            <p:nvSpPr>
              <p:cNvPr id="60594" name="Rectangle 178"/>
              <p:cNvSpPr>
                <a:spLocks noChangeArrowheads="1"/>
              </p:cNvSpPr>
              <p:nvPr/>
            </p:nvSpPr>
            <p:spPr bwMode="auto">
              <a:xfrm>
                <a:off x="2347" y="1974"/>
                <a:ext cx="374" cy="154"/>
              </a:xfrm>
              <a:prstGeom prst="rect">
                <a:avLst/>
              </a:prstGeom>
              <a:noFill/>
              <a:ln w="9525">
                <a:noFill/>
                <a:miter lim="800000"/>
                <a:headEnd/>
                <a:tailEnd/>
              </a:ln>
            </p:spPr>
            <p:txBody>
              <a:bodyPr wrap="none" lIns="0" tIns="0" rIns="0" bIns="0">
                <a:spAutoFit/>
              </a:bodyPr>
              <a:lstStyle/>
              <a:p>
                <a:r>
                  <a:rPr lang="en-US" sz="1400">
                    <a:solidFill>
                      <a:srgbClr val="000000"/>
                    </a:solidFill>
                  </a:rPr>
                  <a:t>Agent</a:t>
                </a:r>
                <a:endParaRPr lang="en-US"/>
              </a:p>
            </p:txBody>
          </p:sp>
          <p:sp>
            <p:nvSpPr>
              <p:cNvPr id="60595" name="Rectangle 179"/>
              <p:cNvSpPr>
                <a:spLocks noChangeArrowheads="1"/>
              </p:cNvSpPr>
              <p:nvPr/>
            </p:nvSpPr>
            <p:spPr bwMode="auto">
              <a:xfrm>
                <a:off x="2240" y="2110"/>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596" name="Rectangle 180"/>
              <p:cNvSpPr>
                <a:spLocks noChangeArrowheads="1"/>
              </p:cNvSpPr>
              <p:nvPr/>
            </p:nvSpPr>
            <p:spPr bwMode="auto">
              <a:xfrm>
                <a:off x="2281" y="2110"/>
                <a:ext cx="500" cy="154"/>
              </a:xfrm>
              <a:prstGeom prst="rect">
                <a:avLst/>
              </a:prstGeom>
              <a:noFill/>
              <a:ln w="9525">
                <a:noFill/>
                <a:miter lim="800000"/>
                <a:headEnd/>
                <a:tailEnd/>
              </a:ln>
            </p:spPr>
            <p:txBody>
              <a:bodyPr wrap="none" lIns="0" tIns="0" rIns="0" bIns="0">
                <a:spAutoFit/>
              </a:bodyPr>
              <a:lstStyle/>
              <a:p>
                <a:r>
                  <a:rPr lang="en-US" sz="1400">
                    <a:solidFill>
                      <a:srgbClr val="000000"/>
                    </a:solidFill>
                  </a:rPr>
                  <a:t>Attacker</a:t>
                </a:r>
                <a:endParaRPr lang="en-US"/>
              </a:p>
            </p:txBody>
          </p:sp>
          <p:sp>
            <p:nvSpPr>
              <p:cNvPr id="60597" name="Rectangle 181"/>
              <p:cNvSpPr>
                <a:spLocks noChangeArrowheads="1"/>
              </p:cNvSpPr>
              <p:nvPr/>
            </p:nvSpPr>
            <p:spPr bwMode="auto">
              <a:xfrm>
                <a:off x="2725" y="2110"/>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598" name="Freeform 182"/>
              <p:cNvSpPr>
                <a:spLocks/>
              </p:cNvSpPr>
              <p:nvPr/>
            </p:nvSpPr>
            <p:spPr bwMode="auto">
              <a:xfrm>
                <a:off x="2226" y="2979"/>
                <a:ext cx="53" cy="20"/>
              </a:xfrm>
              <a:custGeom>
                <a:avLst/>
                <a:gdLst/>
                <a:ahLst/>
                <a:cxnLst>
                  <a:cxn ang="0">
                    <a:pos x="32" y="20"/>
                  </a:cxn>
                  <a:cxn ang="0">
                    <a:pos x="53" y="0"/>
                  </a:cxn>
                  <a:cxn ang="0">
                    <a:pos x="0" y="0"/>
                  </a:cxn>
                  <a:cxn ang="0">
                    <a:pos x="32" y="20"/>
                  </a:cxn>
                </a:cxnLst>
                <a:rect l="0" t="0" r="r" b="b"/>
                <a:pathLst>
                  <a:path w="53" h="20">
                    <a:moveTo>
                      <a:pt x="32" y="20"/>
                    </a:moveTo>
                    <a:lnTo>
                      <a:pt x="53" y="0"/>
                    </a:lnTo>
                    <a:lnTo>
                      <a:pt x="0" y="0"/>
                    </a:lnTo>
                    <a:lnTo>
                      <a:pt x="32" y="20"/>
                    </a:lnTo>
                    <a:close/>
                  </a:path>
                </a:pathLst>
              </a:custGeom>
              <a:solidFill>
                <a:srgbClr val="E6E6E6"/>
              </a:solidFill>
              <a:ln w="9525">
                <a:noFill/>
                <a:round/>
                <a:headEnd/>
                <a:tailEnd/>
              </a:ln>
            </p:spPr>
            <p:txBody>
              <a:bodyPr/>
              <a:lstStyle/>
              <a:p>
                <a:endParaRPr lang="en-US"/>
              </a:p>
            </p:txBody>
          </p:sp>
          <p:sp>
            <p:nvSpPr>
              <p:cNvPr id="60599" name="Freeform 183"/>
              <p:cNvSpPr>
                <a:spLocks/>
              </p:cNvSpPr>
              <p:nvPr/>
            </p:nvSpPr>
            <p:spPr bwMode="auto">
              <a:xfrm>
                <a:off x="1897" y="2982"/>
                <a:ext cx="85" cy="37"/>
              </a:xfrm>
              <a:custGeom>
                <a:avLst/>
                <a:gdLst/>
                <a:ahLst/>
                <a:cxnLst>
                  <a:cxn ang="0">
                    <a:pos x="85" y="37"/>
                  </a:cxn>
                  <a:cxn ang="0">
                    <a:pos x="40" y="0"/>
                  </a:cxn>
                  <a:cxn ang="0">
                    <a:pos x="0" y="37"/>
                  </a:cxn>
                  <a:cxn ang="0">
                    <a:pos x="85" y="37"/>
                  </a:cxn>
                </a:cxnLst>
                <a:rect l="0" t="0" r="r" b="b"/>
                <a:pathLst>
                  <a:path w="85" h="37">
                    <a:moveTo>
                      <a:pt x="85" y="37"/>
                    </a:moveTo>
                    <a:lnTo>
                      <a:pt x="40" y="0"/>
                    </a:lnTo>
                    <a:lnTo>
                      <a:pt x="0" y="37"/>
                    </a:lnTo>
                    <a:lnTo>
                      <a:pt x="85" y="37"/>
                    </a:lnTo>
                    <a:close/>
                  </a:path>
                </a:pathLst>
              </a:custGeom>
              <a:solidFill>
                <a:srgbClr val="E6E6E6"/>
              </a:solidFill>
              <a:ln w="9525">
                <a:noFill/>
                <a:round/>
                <a:headEnd/>
                <a:tailEnd/>
              </a:ln>
            </p:spPr>
            <p:txBody>
              <a:bodyPr/>
              <a:lstStyle/>
              <a:p>
                <a:endParaRPr lang="en-US"/>
              </a:p>
            </p:txBody>
          </p:sp>
          <p:sp>
            <p:nvSpPr>
              <p:cNvPr id="60600" name="Freeform 184"/>
              <p:cNvSpPr>
                <a:spLocks/>
              </p:cNvSpPr>
              <p:nvPr/>
            </p:nvSpPr>
            <p:spPr bwMode="auto">
              <a:xfrm>
                <a:off x="1940" y="2979"/>
                <a:ext cx="323" cy="40"/>
              </a:xfrm>
              <a:custGeom>
                <a:avLst/>
                <a:gdLst/>
                <a:ahLst/>
                <a:cxnLst>
                  <a:cxn ang="0">
                    <a:pos x="323" y="15"/>
                  </a:cxn>
                  <a:cxn ang="0">
                    <a:pos x="292" y="0"/>
                  </a:cxn>
                  <a:cxn ang="0">
                    <a:pos x="42" y="0"/>
                  </a:cxn>
                  <a:cxn ang="0">
                    <a:pos x="0" y="20"/>
                  </a:cxn>
                  <a:cxn ang="0">
                    <a:pos x="42" y="40"/>
                  </a:cxn>
                  <a:cxn ang="0">
                    <a:pos x="297" y="40"/>
                  </a:cxn>
                  <a:cxn ang="0">
                    <a:pos x="323" y="15"/>
                  </a:cxn>
                </a:cxnLst>
                <a:rect l="0" t="0" r="r" b="b"/>
                <a:pathLst>
                  <a:path w="323" h="40">
                    <a:moveTo>
                      <a:pt x="323" y="15"/>
                    </a:moveTo>
                    <a:lnTo>
                      <a:pt x="292" y="0"/>
                    </a:lnTo>
                    <a:lnTo>
                      <a:pt x="42" y="0"/>
                    </a:lnTo>
                    <a:lnTo>
                      <a:pt x="0" y="20"/>
                    </a:lnTo>
                    <a:lnTo>
                      <a:pt x="42" y="40"/>
                    </a:lnTo>
                    <a:lnTo>
                      <a:pt x="297" y="40"/>
                    </a:lnTo>
                    <a:lnTo>
                      <a:pt x="323" y="15"/>
                    </a:lnTo>
                    <a:close/>
                  </a:path>
                </a:pathLst>
              </a:custGeom>
              <a:solidFill>
                <a:srgbClr val="9A9A9A"/>
              </a:solidFill>
              <a:ln w="9525">
                <a:noFill/>
                <a:round/>
                <a:headEnd/>
                <a:tailEnd/>
              </a:ln>
            </p:spPr>
            <p:txBody>
              <a:bodyPr/>
              <a:lstStyle/>
              <a:p>
                <a:endParaRPr lang="en-US"/>
              </a:p>
            </p:txBody>
          </p:sp>
          <p:pic>
            <p:nvPicPr>
              <p:cNvPr id="60601" name="Picture 185"/>
              <p:cNvPicPr>
                <a:picLocks noChangeAspect="1" noChangeArrowheads="1"/>
              </p:cNvPicPr>
              <p:nvPr/>
            </p:nvPicPr>
            <p:blipFill>
              <a:blip r:embed="rId12"/>
              <a:srcRect/>
              <a:stretch>
                <a:fillRect/>
              </a:stretch>
            </p:blipFill>
            <p:spPr bwMode="auto">
              <a:xfrm>
                <a:off x="1988" y="2999"/>
                <a:ext cx="202" cy="23"/>
              </a:xfrm>
              <a:prstGeom prst="rect">
                <a:avLst/>
              </a:prstGeom>
              <a:noFill/>
              <a:ln w="9525">
                <a:noFill/>
                <a:miter lim="800000"/>
                <a:headEnd/>
                <a:tailEnd/>
              </a:ln>
            </p:spPr>
          </p:pic>
          <p:sp>
            <p:nvSpPr>
              <p:cNvPr id="60602" name="Freeform 186"/>
              <p:cNvSpPr>
                <a:spLocks/>
              </p:cNvSpPr>
              <p:nvPr/>
            </p:nvSpPr>
            <p:spPr bwMode="auto">
              <a:xfrm>
                <a:off x="2237" y="2979"/>
                <a:ext cx="42" cy="148"/>
              </a:xfrm>
              <a:custGeom>
                <a:avLst/>
                <a:gdLst/>
                <a:ahLst/>
                <a:cxnLst>
                  <a:cxn ang="0">
                    <a:pos x="0" y="40"/>
                  </a:cxn>
                  <a:cxn ang="0">
                    <a:pos x="42" y="0"/>
                  </a:cxn>
                  <a:cxn ang="0">
                    <a:pos x="42" y="109"/>
                  </a:cxn>
                  <a:cxn ang="0">
                    <a:pos x="0" y="148"/>
                  </a:cxn>
                  <a:cxn ang="0">
                    <a:pos x="0" y="40"/>
                  </a:cxn>
                </a:cxnLst>
                <a:rect l="0" t="0" r="r" b="b"/>
                <a:pathLst>
                  <a:path w="42" h="148">
                    <a:moveTo>
                      <a:pt x="0" y="40"/>
                    </a:moveTo>
                    <a:lnTo>
                      <a:pt x="42" y="0"/>
                    </a:lnTo>
                    <a:lnTo>
                      <a:pt x="42" y="109"/>
                    </a:lnTo>
                    <a:lnTo>
                      <a:pt x="0" y="148"/>
                    </a:lnTo>
                    <a:lnTo>
                      <a:pt x="0" y="40"/>
                    </a:lnTo>
                    <a:close/>
                  </a:path>
                </a:pathLst>
              </a:custGeom>
              <a:solidFill>
                <a:srgbClr val="9A9A9A"/>
              </a:solidFill>
              <a:ln w="9525">
                <a:noFill/>
                <a:round/>
                <a:headEnd/>
                <a:tailEnd/>
              </a:ln>
            </p:spPr>
            <p:txBody>
              <a:bodyPr/>
              <a:lstStyle/>
              <a:p>
                <a:endParaRPr lang="en-US"/>
              </a:p>
            </p:txBody>
          </p:sp>
          <p:sp>
            <p:nvSpPr>
              <p:cNvPr id="60603" name="Rectangle 187"/>
              <p:cNvSpPr>
                <a:spLocks noChangeArrowheads="1"/>
              </p:cNvSpPr>
              <p:nvPr/>
            </p:nvSpPr>
            <p:spPr bwMode="auto">
              <a:xfrm>
                <a:off x="1897" y="3019"/>
                <a:ext cx="340" cy="86"/>
              </a:xfrm>
              <a:prstGeom prst="rect">
                <a:avLst/>
              </a:prstGeom>
              <a:solidFill>
                <a:srgbClr val="C0C0C0"/>
              </a:solidFill>
              <a:ln w="9525">
                <a:noFill/>
                <a:miter lim="800000"/>
                <a:headEnd/>
                <a:tailEnd/>
              </a:ln>
            </p:spPr>
            <p:txBody>
              <a:bodyPr/>
              <a:lstStyle/>
              <a:p>
                <a:endParaRPr lang="en-US"/>
              </a:p>
            </p:txBody>
          </p:sp>
          <p:sp>
            <p:nvSpPr>
              <p:cNvPr id="60604" name="Rectangle 188"/>
              <p:cNvSpPr>
                <a:spLocks noChangeArrowheads="1"/>
              </p:cNvSpPr>
              <p:nvPr/>
            </p:nvSpPr>
            <p:spPr bwMode="auto">
              <a:xfrm>
                <a:off x="1897" y="3019"/>
                <a:ext cx="340" cy="86"/>
              </a:xfrm>
              <a:prstGeom prst="rect">
                <a:avLst/>
              </a:prstGeom>
              <a:noFill/>
              <a:ln w="3175" cap="rnd">
                <a:solidFill>
                  <a:srgbClr val="000000"/>
                </a:solidFill>
                <a:round/>
                <a:headEnd/>
                <a:tailEnd/>
              </a:ln>
            </p:spPr>
            <p:txBody>
              <a:bodyPr/>
              <a:lstStyle/>
              <a:p>
                <a:endParaRPr lang="en-US"/>
              </a:p>
            </p:txBody>
          </p:sp>
          <p:sp>
            <p:nvSpPr>
              <p:cNvPr id="60605" name="Freeform 189"/>
              <p:cNvSpPr>
                <a:spLocks/>
              </p:cNvSpPr>
              <p:nvPr/>
            </p:nvSpPr>
            <p:spPr bwMode="auto">
              <a:xfrm>
                <a:off x="2002" y="3019"/>
                <a:ext cx="7" cy="86"/>
              </a:xfrm>
              <a:custGeom>
                <a:avLst/>
                <a:gdLst/>
                <a:ahLst/>
                <a:cxnLst>
                  <a:cxn ang="0">
                    <a:pos x="7" y="0"/>
                  </a:cxn>
                  <a:cxn ang="0">
                    <a:pos x="7" y="86"/>
                  </a:cxn>
                </a:cxnLst>
                <a:rect l="0" t="0" r="r" b="b"/>
                <a:pathLst>
                  <a:path w="7" h="86">
                    <a:moveTo>
                      <a:pt x="7" y="0"/>
                    </a:moveTo>
                    <a:cubicBezTo>
                      <a:pt x="0" y="28"/>
                      <a:pt x="0" y="58"/>
                      <a:pt x="7" y="86"/>
                    </a:cubicBezTo>
                  </a:path>
                </a:pathLst>
              </a:custGeom>
              <a:noFill/>
              <a:ln w="3175" cap="rnd">
                <a:solidFill>
                  <a:srgbClr val="000000"/>
                </a:solidFill>
                <a:prstDash val="solid"/>
                <a:round/>
                <a:headEnd/>
                <a:tailEnd/>
              </a:ln>
            </p:spPr>
            <p:txBody>
              <a:bodyPr/>
              <a:lstStyle/>
              <a:p>
                <a:endParaRPr lang="en-US"/>
              </a:p>
            </p:txBody>
          </p:sp>
          <p:sp>
            <p:nvSpPr>
              <p:cNvPr id="60606" name="Rectangle 190"/>
              <p:cNvSpPr>
                <a:spLocks noChangeArrowheads="1"/>
              </p:cNvSpPr>
              <p:nvPr/>
            </p:nvSpPr>
            <p:spPr bwMode="auto">
              <a:xfrm>
                <a:off x="1897" y="3105"/>
                <a:ext cx="340" cy="22"/>
              </a:xfrm>
              <a:prstGeom prst="rect">
                <a:avLst/>
              </a:prstGeom>
              <a:solidFill>
                <a:srgbClr val="9A9A9A"/>
              </a:solidFill>
              <a:ln w="9525">
                <a:noFill/>
                <a:miter lim="800000"/>
                <a:headEnd/>
                <a:tailEnd/>
              </a:ln>
            </p:spPr>
            <p:txBody>
              <a:bodyPr/>
              <a:lstStyle/>
              <a:p>
                <a:endParaRPr lang="en-US"/>
              </a:p>
            </p:txBody>
          </p:sp>
          <p:sp>
            <p:nvSpPr>
              <p:cNvPr id="60607" name="Rectangle 191"/>
              <p:cNvSpPr>
                <a:spLocks noChangeArrowheads="1"/>
              </p:cNvSpPr>
              <p:nvPr/>
            </p:nvSpPr>
            <p:spPr bwMode="auto">
              <a:xfrm>
                <a:off x="1897" y="3105"/>
                <a:ext cx="340" cy="22"/>
              </a:xfrm>
              <a:prstGeom prst="rect">
                <a:avLst/>
              </a:prstGeom>
              <a:noFill/>
              <a:ln w="3175" cap="rnd">
                <a:solidFill>
                  <a:srgbClr val="000000"/>
                </a:solidFill>
                <a:round/>
                <a:headEnd/>
                <a:tailEnd/>
              </a:ln>
            </p:spPr>
            <p:txBody>
              <a:bodyPr/>
              <a:lstStyle/>
              <a:p>
                <a:endParaRPr lang="en-US"/>
              </a:p>
            </p:txBody>
          </p:sp>
          <p:sp>
            <p:nvSpPr>
              <p:cNvPr id="60608" name="Rectangle 192"/>
              <p:cNvSpPr>
                <a:spLocks noChangeArrowheads="1"/>
              </p:cNvSpPr>
              <p:nvPr/>
            </p:nvSpPr>
            <p:spPr bwMode="auto">
              <a:xfrm>
                <a:off x="2159" y="3046"/>
                <a:ext cx="13" cy="4"/>
              </a:xfrm>
              <a:prstGeom prst="rect">
                <a:avLst/>
              </a:prstGeom>
              <a:solidFill>
                <a:srgbClr val="C0C0C0"/>
              </a:solidFill>
              <a:ln w="9525">
                <a:noFill/>
                <a:miter lim="800000"/>
                <a:headEnd/>
                <a:tailEnd/>
              </a:ln>
            </p:spPr>
            <p:txBody>
              <a:bodyPr/>
              <a:lstStyle/>
              <a:p>
                <a:endParaRPr lang="en-US"/>
              </a:p>
            </p:txBody>
          </p:sp>
          <p:sp>
            <p:nvSpPr>
              <p:cNvPr id="60609" name="Freeform 193"/>
              <p:cNvSpPr>
                <a:spLocks noEditPoints="1"/>
              </p:cNvSpPr>
              <p:nvPr/>
            </p:nvSpPr>
            <p:spPr bwMode="auto">
              <a:xfrm>
                <a:off x="2019" y="3038"/>
                <a:ext cx="56" cy="6"/>
              </a:xfrm>
              <a:custGeom>
                <a:avLst/>
                <a:gdLst/>
                <a:ahLst/>
                <a:cxnLst>
                  <a:cxn ang="0">
                    <a:pos x="0" y="6"/>
                  </a:cxn>
                  <a:cxn ang="0">
                    <a:pos x="16" y="6"/>
                  </a:cxn>
                  <a:cxn ang="0">
                    <a:pos x="16" y="0"/>
                  </a:cxn>
                  <a:cxn ang="0">
                    <a:pos x="0" y="0"/>
                  </a:cxn>
                  <a:cxn ang="0">
                    <a:pos x="0" y="6"/>
                  </a:cxn>
                  <a:cxn ang="0">
                    <a:pos x="24" y="6"/>
                  </a:cxn>
                  <a:cxn ang="0">
                    <a:pos x="32" y="6"/>
                  </a:cxn>
                  <a:cxn ang="0">
                    <a:pos x="32" y="0"/>
                  </a:cxn>
                  <a:cxn ang="0">
                    <a:pos x="24" y="0"/>
                  </a:cxn>
                  <a:cxn ang="0">
                    <a:pos x="24" y="6"/>
                  </a:cxn>
                  <a:cxn ang="0">
                    <a:pos x="40" y="6"/>
                  </a:cxn>
                  <a:cxn ang="0">
                    <a:pos x="56" y="6"/>
                  </a:cxn>
                  <a:cxn ang="0">
                    <a:pos x="56" y="0"/>
                  </a:cxn>
                  <a:cxn ang="0">
                    <a:pos x="40" y="0"/>
                  </a:cxn>
                  <a:cxn ang="0">
                    <a:pos x="40" y="6"/>
                  </a:cxn>
                </a:cxnLst>
                <a:rect l="0" t="0" r="r" b="b"/>
                <a:pathLst>
                  <a:path w="56" h="6">
                    <a:moveTo>
                      <a:pt x="0" y="6"/>
                    </a:moveTo>
                    <a:lnTo>
                      <a:pt x="16" y="6"/>
                    </a:lnTo>
                    <a:lnTo>
                      <a:pt x="16" y="0"/>
                    </a:lnTo>
                    <a:lnTo>
                      <a:pt x="0" y="0"/>
                    </a:lnTo>
                    <a:lnTo>
                      <a:pt x="0" y="6"/>
                    </a:lnTo>
                    <a:close/>
                    <a:moveTo>
                      <a:pt x="24" y="6"/>
                    </a:moveTo>
                    <a:lnTo>
                      <a:pt x="32" y="6"/>
                    </a:lnTo>
                    <a:lnTo>
                      <a:pt x="32" y="0"/>
                    </a:lnTo>
                    <a:lnTo>
                      <a:pt x="24" y="0"/>
                    </a:lnTo>
                    <a:lnTo>
                      <a:pt x="24" y="6"/>
                    </a:lnTo>
                    <a:close/>
                    <a:moveTo>
                      <a:pt x="40" y="6"/>
                    </a:moveTo>
                    <a:lnTo>
                      <a:pt x="56" y="6"/>
                    </a:lnTo>
                    <a:lnTo>
                      <a:pt x="56" y="0"/>
                    </a:lnTo>
                    <a:lnTo>
                      <a:pt x="40" y="0"/>
                    </a:lnTo>
                    <a:lnTo>
                      <a:pt x="40" y="6"/>
                    </a:lnTo>
                    <a:close/>
                  </a:path>
                </a:pathLst>
              </a:custGeom>
              <a:solidFill>
                <a:srgbClr val="C0C0C0"/>
              </a:solidFill>
              <a:ln w="9525">
                <a:noFill/>
                <a:round/>
                <a:headEnd/>
                <a:tailEnd/>
              </a:ln>
            </p:spPr>
            <p:txBody>
              <a:bodyPr/>
              <a:lstStyle/>
              <a:p>
                <a:endParaRPr lang="en-US"/>
              </a:p>
            </p:txBody>
          </p:sp>
          <p:sp>
            <p:nvSpPr>
              <p:cNvPr id="60610" name="Rectangle 194"/>
              <p:cNvSpPr>
                <a:spLocks noChangeArrowheads="1"/>
              </p:cNvSpPr>
              <p:nvPr/>
            </p:nvSpPr>
            <p:spPr bwMode="auto">
              <a:xfrm>
                <a:off x="2019" y="3038"/>
                <a:ext cx="16" cy="6"/>
              </a:xfrm>
              <a:prstGeom prst="rect">
                <a:avLst/>
              </a:prstGeom>
              <a:noFill/>
              <a:ln w="1588" cap="rnd">
                <a:solidFill>
                  <a:srgbClr val="000000"/>
                </a:solidFill>
                <a:round/>
                <a:headEnd/>
                <a:tailEnd/>
              </a:ln>
            </p:spPr>
            <p:txBody>
              <a:bodyPr/>
              <a:lstStyle/>
              <a:p>
                <a:endParaRPr lang="en-US"/>
              </a:p>
            </p:txBody>
          </p:sp>
          <p:sp>
            <p:nvSpPr>
              <p:cNvPr id="60611" name="Rectangle 195"/>
              <p:cNvSpPr>
                <a:spLocks noChangeArrowheads="1"/>
              </p:cNvSpPr>
              <p:nvPr/>
            </p:nvSpPr>
            <p:spPr bwMode="auto">
              <a:xfrm>
                <a:off x="2043" y="3038"/>
                <a:ext cx="8" cy="6"/>
              </a:xfrm>
              <a:prstGeom prst="rect">
                <a:avLst/>
              </a:prstGeom>
              <a:noFill/>
              <a:ln w="1588" cap="rnd">
                <a:solidFill>
                  <a:srgbClr val="000000"/>
                </a:solidFill>
                <a:round/>
                <a:headEnd/>
                <a:tailEnd/>
              </a:ln>
            </p:spPr>
            <p:txBody>
              <a:bodyPr/>
              <a:lstStyle/>
              <a:p>
                <a:endParaRPr lang="en-US"/>
              </a:p>
            </p:txBody>
          </p:sp>
          <p:sp>
            <p:nvSpPr>
              <p:cNvPr id="60612" name="Rectangle 196"/>
              <p:cNvSpPr>
                <a:spLocks noChangeArrowheads="1"/>
              </p:cNvSpPr>
              <p:nvPr/>
            </p:nvSpPr>
            <p:spPr bwMode="auto">
              <a:xfrm>
                <a:off x="2059" y="3038"/>
                <a:ext cx="16" cy="6"/>
              </a:xfrm>
              <a:prstGeom prst="rect">
                <a:avLst/>
              </a:prstGeom>
              <a:noFill/>
              <a:ln w="1588" cap="rnd">
                <a:solidFill>
                  <a:srgbClr val="000000"/>
                </a:solidFill>
                <a:round/>
                <a:headEnd/>
                <a:tailEnd/>
              </a:ln>
            </p:spPr>
            <p:txBody>
              <a:bodyPr/>
              <a:lstStyle/>
              <a:p>
                <a:endParaRPr lang="en-US"/>
              </a:p>
            </p:txBody>
          </p:sp>
          <p:sp>
            <p:nvSpPr>
              <p:cNvPr id="60613" name="Freeform 197"/>
              <p:cNvSpPr>
                <a:spLocks noEditPoints="1"/>
              </p:cNvSpPr>
              <p:nvPr/>
            </p:nvSpPr>
            <p:spPr bwMode="auto">
              <a:xfrm>
                <a:off x="1908" y="3028"/>
                <a:ext cx="245" cy="33"/>
              </a:xfrm>
              <a:custGeom>
                <a:avLst/>
                <a:gdLst/>
                <a:ahLst/>
                <a:cxnLst>
                  <a:cxn ang="0">
                    <a:pos x="0" y="33"/>
                  </a:cxn>
                  <a:cxn ang="0">
                    <a:pos x="32" y="33"/>
                  </a:cxn>
                  <a:cxn ang="0">
                    <a:pos x="32" y="0"/>
                  </a:cxn>
                  <a:cxn ang="0">
                    <a:pos x="0" y="0"/>
                  </a:cxn>
                  <a:cxn ang="0">
                    <a:pos x="0" y="33"/>
                  </a:cxn>
                  <a:cxn ang="0">
                    <a:pos x="217" y="24"/>
                  </a:cxn>
                  <a:cxn ang="0">
                    <a:pos x="245" y="24"/>
                  </a:cxn>
                  <a:cxn ang="0">
                    <a:pos x="245" y="8"/>
                  </a:cxn>
                  <a:cxn ang="0">
                    <a:pos x="217" y="8"/>
                  </a:cxn>
                  <a:cxn ang="0">
                    <a:pos x="217" y="24"/>
                  </a:cxn>
                </a:cxnLst>
                <a:rect l="0" t="0" r="r" b="b"/>
                <a:pathLst>
                  <a:path w="245" h="33">
                    <a:moveTo>
                      <a:pt x="0" y="33"/>
                    </a:moveTo>
                    <a:lnTo>
                      <a:pt x="32" y="33"/>
                    </a:lnTo>
                    <a:lnTo>
                      <a:pt x="32" y="0"/>
                    </a:lnTo>
                    <a:lnTo>
                      <a:pt x="0" y="0"/>
                    </a:lnTo>
                    <a:lnTo>
                      <a:pt x="0" y="33"/>
                    </a:lnTo>
                    <a:close/>
                    <a:moveTo>
                      <a:pt x="217" y="24"/>
                    </a:moveTo>
                    <a:lnTo>
                      <a:pt x="245" y="24"/>
                    </a:lnTo>
                    <a:lnTo>
                      <a:pt x="245" y="8"/>
                    </a:lnTo>
                    <a:lnTo>
                      <a:pt x="217" y="8"/>
                    </a:lnTo>
                    <a:lnTo>
                      <a:pt x="217" y="24"/>
                    </a:lnTo>
                    <a:close/>
                  </a:path>
                </a:pathLst>
              </a:custGeom>
              <a:solidFill>
                <a:srgbClr val="C0C0C0"/>
              </a:solidFill>
              <a:ln w="9525">
                <a:noFill/>
                <a:round/>
                <a:headEnd/>
                <a:tailEnd/>
              </a:ln>
            </p:spPr>
            <p:txBody>
              <a:bodyPr/>
              <a:lstStyle/>
              <a:p>
                <a:endParaRPr lang="en-US"/>
              </a:p>
            </p:txBody>
          </p:sp>
          <p:sp>
            <p:nvSpPr>
              <p:cNvPr id="60614" name="Freeform 198"/>
              <p:cNvSpPr>
                <a:spLocks noEditPoints="1"/>
              </p:cNvSpPr>
              <p:nvPr/>
            </p:nvSpPr>
            <p:spPr bwMode="auto">
              <a:xfrm>
                <a:off x="1900" y="3023"/>
                <a:ext cx="334" cy="98"/>
              </a:xfrm>
              <a:custGeom>
                <a:avLst/>
                <a:gdLst/>
                <a:ahLst/>
                <a:cxnLst>
                  <a:cxn ang="0">
                    <a:pos x="366" y="266"/>
                  </a:cxn>
                  <a:cxn ang="0">
                    <a:pos x="1055" y="266"/>
                  </a:cxn>
                  <a:cxn ang="0">
                    <a:pos x="1055" y="0"/>
                  </a:cxn>
                  <a:cxn ang="0">
                    <a:pos x="366" y="0"/>
                  </a:cxn>
                  <a:cxn ang="0">
                    <a:pos x="366" y="266"/>
                  </a:cxn>
                  <a:cxn ang="0">
                    <a:pos x="622" y="233"/>
                  </a:cxn>
                  <a:cxn ang="0">
                    <a:pos x="1017" y="233"/>
                  </a:cxn>
                  <a:cxn ang="0">
                    <a:pos x="1017" y="35"/>
                  </a:cxn>
                  <a:cxn ang="0">
                    <a:pos x="622" y="35"/>
                  </a:cxn>
                  <a:cxn ang="0">
                    <a:pos x="622" y="233"/>
                  </a:cxn>
                  <a:cxn ang="0">
                    <a:pos x="958" y="334"/>
                  </a:cxn>
                  <a:cxn ang="0">
                    <a:pos x="1042" y="334"/>
                  </a:cxn>
                  <a:cxn ang="0">
                    <a:pos x="1059" y="320"/>
                  </a:cxn>
                  <a:cxn ang="0">
                    <a:pos x="1046" y="301"/>
                  </a:cxn>
                  <a:cxn ang="0">
                    <a:pos x="1042" y="301"/>
                  </a:cxn>
                  <a:cxn ang="0">
                    <a:pos x="958" y="301"/>
                  </a:cxn>
                  <a:cxn ang="0">
                    <a:pos x="958" y="334"/>
                  </a:cxn>
                  <a:cxn ang="0">
                    <a:pos x="102" y="334"/>
                  </a:cxn>
                  <a:cxn ang="0">
                    <a:pos x="18" y="334"/>
                  </a:cxn>
                  <a:cxn ang="0">
                    <a:pos x="1" y="320"/>
                  </a:cxn>
                  <a:cxn ang="0">
                    <a:pos x="14" y="301"/>
                  </a:cxn>
                  <a:cxn ang="0">
                    <a:pos x="18" y="301"/>
                  </a:cxn>
                  <a:cxn ang="0">
                    <a:pos x="102" y="301"/>
                  </a:cxn>
                  <a:cxn ang="0">
                    <a:pos x="102" y="334"/>
                  </a:cxn>
                  <a:cxn ang="0">
                    <a:pos x="379" y="71"/>
                  </a:cxn>
                  <a:cxn ang="0">
                    <a:pos x="555" y="71"/>
                  </a:cxn>
                  <a:cxn ang="0">
                    <a:pos x="555" y="52"/>
                  </a:cxn>
                  <a:cxn ang="0">
                    <a:pos x="379" y="52"/>
                  </a:cxn>
                  <a:cxn ang="0">
                    <a:pos x="379" y="71"/>
                  </a:cxn>
                </a:cxnLst>
                <a:rect l="0" t="0" r="r" b="b"/>
                <a:pathLst>
                  <a:path w="1060" h="335">
                    <a:moveTo>
                      <a:pt x="366" y="266"/>
                    </a:moveTo>
                    <a:lnTo>
                      <a:pt x="1055" y="266"/>
                    </a:lnTo>
                    <a:lnTo>
                      <a:pt x="1055" y="0"/>
                    </a:lnTo>
                    <a:lnTo>
                      <a:pt x="366" y="0"/>
                    </a:lnTo>
                    <a:cubicBezTo>
                      <a:pt x="344" y="87"/>
                      <a:pt x="344" y="179"/>
                      <a:pt x="366" y="266"/>
                    </a:cubicBezTo>
                    <a:close/>
                    <a:moveTo>
                      <a:pt x="622" y="233"/>
                    </a:moveTo>
                    <a:lnTo>
                      <a:pt x="1017" y="233"/>
                    </a:lnTo>
                    <a:lnTo>
                      <a:pt x="1017" y="35"/>
                    </a:lnTo>
                    <a:lnTo>
                      <a:pt x="622" y="35"/>
                    </a:lnTo>
                    <a:lnTo>
                      <a:pt x="622" y="233"/>
                    </a:lnTo>
                    <a:close/>
                    <a:moveTo>
                      <a:pt x="958" y="334"/>
                    </a:moveTo>
                    <a:lnTo>
                      <a:pt x="1042" y="334"/>
                    </a:lnTo>
                    <a:cubicBezTo>
                      <a:pt x="1051" y="335"/>
                      <a:pt x="1058" y="329"/>
                      <a:pt x="1059" y="320"/>
                    </a:cubicBezTo>
                    <a:cubicBezTo>
                      <a:pt x="1060" y="311"/>
                      <a:pt x="1054" y="302"/>
                      <a:pt x="1046" y="301"/>
                    </a:cubicBezTo>
                    <a:cubicBezTo>
                      <a:pt x="1045" y="301"/>
                      <a:pt x="1044" y="301"/>
                      <a:pt x="1042" y="301"/>
                    </a:cubicBezTo>
                    <a:lnTo>
                      <a:pt x="958" y="301"/>
                    </a:lnTo>
                    <a:lnTo>
                      <a:pt x="958" y="334"/>
                    </a:lnTo>
                    <a:close/>
                    <a:moveTo>
                      <a:pt x="102" y="334"/>
                    </a:moveTo>
                    <a:lnTo>
                      <a:pt x="18" y="334"/>
                    </a:lnTo>
                    <a:cubicBezTo>
                      <a:pt x="10" y="335"/>
                      <a:pt x="2" y="329"/>
                      <a:pt x="1" y="320"/>
                    </a:cubicBezTo>
                    <a:cubicBezTo>
                      <a:pt x="0" y="311"/>
                      <a:pt x="6" y="302"/>
                      <a:pt x="14" y="301"/>
                    </a:cubicBezTo>
                    <a:cubicBezTo>
                      <a:pt x="15" y="301"/>
                      <a:pt x="16" y="301"/>
                      <a:pt x="18" y="301"/>
                    </a:cubicBezTo>
                    <a:lnTo>
                      <a:pt x="102" y="301"/>
                    </a:lnTo>
                    <a:lnTo>
                      <a:pt x="102" y="334"/>
                    </a:lnTo>
                    <a:close/>
                    <a:moveTo>
                      <a:pt x="379" y="71"/>
                    </a:moveTo>
                    <a:lnTo>
                      <a:pt x="555" y="71"/>
                    </a:lnTo>
                    <a:lnTo>
                      <a:pt x="555" y="52"/>
                    </a:lnTo>
                    <a:lnTo>
                      <a:pt x="379" y="52"/>
                    </a:lnTo>
                    <a:lnTo>
                      <a:pt x="379" y="71"/>
                    </a:lnTo>
                    <a:close/>
                  </a:path>
                </a:pathLst>
              </a:custGeom>
              <a:solidFill>
                <a:srgbClr val="C0C0C0"/>
              </a:solidFill>
              <a:ln w="0">
                <a:solidFill>
                  <a:srgbClr val="000000"/>
                </a:solidFill>
                <a:prstDash val="solid"/>
                <a:round/>
                <a:headEnd/>
                <a:tailEnd/>
              </a:ln>
            </p:spPr>
            <p:txBody>
              <a:bodyPr/>
              <a:lstStyle/>
              <a:p>
                <a:endParaRPr lang="en-US"/>
              </a:p>
            </p:txBody>
          </p:sp>
          <p:sp>
            <p:nvSpPr>
              <p:cNvPr id="60615" name="Freeform 199"/>
              <p:cNvSpPr>
                <a:spLocks noEditPoints="1"/>
              </p:cNvSpPr>
              <p:nvPr/>
            </p:nvSpPr>
            <p:spPr bwMode="auto">
              <a:xfrm>
                <a:off x="1900" y="3023"/>
                <a:ext cx="334" cy="98"/>
              </a:xfrm>
              <a:custGeom>
                <a:avLst/>
                <a:gdLst/>
                <a:ahLst/>
                <a:cxnLst>
                  <a:cxn ang="0">
                    <a:pos x="366" y="266"/>
                  </a:cxn>
                  <a:cxn ang="0">
                    <a:pos x="1055" y="266"/>
                  </a:cxn>
                  <a:cxn ang="0">
                    <a:pos x="1055" y="0"/>
                  </a:cxn>
                  <a:cxn ang="0">
                    <a:pos x="366" y="0"/>
                  </a:cxn>
                  <a:cxn ang="0">
                    <a:pos x="366" y="266"/>
                  </a:cxn>
                  <a:cxn ang="0">
                    <a:pos x="622" y="233"/>
                  </a:cxn>
                  <a:cxn ang="0">
                    <a:pos x="1017" y="233"/>
                  </a:cxn>
                  <a:cxn ang="0">
                    <a:pos x="1017" y="35"/>
                  </a:cxn>
                  <a:cxn ang="0">
                    <a:pos x="622" y="35"/>
                  </a:cxn>
                  <a:cxn ang="0">
                    <a:pos x="622" y="233"/>
                  </a:cxn>
                  <a:cxn ang="0">
                    <a:pos x="958" y="334"/>
                  </a:cxn>
                  <a:cxn ang="0">
                    <a:pos x="1042" y="334"/>
                  </a:cxn>
                  <a:cxn ang="0">
                    <a:pos x="1059" y="320"/>
                  </a:cxn>
                  <a:cxn ang="0">
                    <a:pos x="1046" y="301"/>
                  </a:cxn>
                  <a:cxn ang="0">
                    <a:pos x="1042" y="301"/>
                  </a:cxn>
                  <a:cxn ang="0">
                    <a:pos x="958" y="301"/>
                  </a:cxn>
                  <a:cxn ang="0">
                    <a:pos x="958" y="334"/>
                  </a:cxn>
                  <a:cxn ang="0">
                    <a:pos x="102" y="334"/>
                  </a:cxn>
                  <a:cxn ang="0">
                    <a:pos x="18" y="334"/>
                  </a:cxn>
                  <a:cxn ang="0">
                    <a:pos x="1" y="320"/>
                  </a:cxn>
                  <a:cxn ang="0">
                    <a:pos x="14" y="301"/>
                  </a:cxn>
                  <a:cxn ang="0">
                    <a:pos x="18" y="301"/>
                  </a:cxn>
                  <a:cxn ang="0">
                    <a:pos x="102" y="301"/>
                  </a:cxn>
                  <a:cxn ang="0">
                    <a:pos x="102" y="334"/>
                  </a:cxn>
                  <a:cxn ang="0">
                    <a:pos x="379" y="71"/>
                  </a:cxn>
                  <a:cxn ang="0">
                    <a:pos x="555" y="71"/>
                  </a:cxn>
                  <a:cxn ang="0">
                    <a:pos x="555" y="52"/>
                  </a:cxn>
                  <a:cxn ang="0">
                    <a:pos x="379" y="52"/>
                  </a:cxn>
                  <a:cxn ang="0">
                    <a:pos x="379" y="71"/>
                  </a:cxn>
                </a:cxnLst>
                <a:rect l="0" t="0" r="r" b="b"/>
                <a:pathLst>
                  <a:path w="1060" h="335">
                    <a:moveTo>
                      <a:pt x="366" y="266"/>
                    </a:moveTo>
                    <a:lnTo>
                      <a:pt x="1055" y="266"/>
                    </a:lnTo>
                    <a:lnTo>
                      <a:pt x="1055" y="0"/>
                    </a:lnTo>
                    <a:lnTo>
                      <a:pt x="366" y="0"/>
                    </a:lnTo>
                    <a:cubicBezTo>
                      <a:pt x="344" y="87"/>
                      <a:pt x="344" y="179"/>
                      <a:pt x="366" y="266"/>
                    </a:cubicBezTo>
                    <a:close/>
                    <a:moveTo>
                      <a:pt x="622" y="233"/>
                    </a:moveTo>
                    <a:lnTo>
                      <a:pt x="1017" y="233"/>
                    </a:lnTo>
                    <a:lnTo>
                      <a:pt x="1017" y="35"/>
                    </a:lnTo>
                    <a:lnTo>
                      <a:pt x="622" y="35"/>
                    </a:lnTo>
                    <a:lnTo>
                      <a:pt x="622" y="233"/>
                    </a:lnTo>
                    <a:close/>
                    <a:moveTo>
                      <a:pt x="958" y="334"/>
                    </a:moveTo>
                    <a:lnTo>
                      <a:pt x="1042" y="334"/>
                    </a:lnTo>
                    <a:cubicBezTo>
                      <a:pt x="1051" y="335"/>
                      <a:pt x="1058" y="329"/>
                      <a:pt x="1059" y="320"/>
                    </a:cubicBezTo>
                    <a:cubicBezTo>
                      <a:pt x="1060" y="311"/>
                      <a:pt x="1054" y="302"/>
                      <a:pt x="1046" y="301"/>
                    </a:cubicBezTo>
                    <a:cubicBezTo>
                      <a:pt x="1045" y="301"/>
                      <a:pt x="1044" y="301"/>
                      <a:pt x="1042" y="301"/>
                    </a:cubicBezTo>
                    <a:lnTo>
                      <a:pt x="958" y="301"/>
                    </a:lnTo>
                    <a:lnTo>
                      <a:pt x="958" y="334"/>
                    </a:lnTo>
                    <a:close/>
                    <a:moveTo>
                      <a:pt x="102" y="334"/>
                    </a:moveTo>
                    <a:lnTo>
                      <a:pt x="18" y="334"/>
                    </a:lnTo>
                    <a:cubicBezTo>
                      <a:pt x="10" y="335"/>
                      <a:pt x="2" y="329"/>
                      <a:pt x="1" y="320"/>
                    </a:cubicBezTo>
                    <a:cubicBezTo>
                      <a:pt x="0" y="311"/>
                      <a:pt x="6" y="302"/>
                      <a:pt x="14" y="301"/>
                    </a:cubicBezTo>
                    <a:cubicBezTo>
                      <a:pt x="15" y="301"/>
                      <a:pt x="16" y="301"/>
                      <a:pt x="18" y="301"/>
                    </a:cubicBezTo>
                    <a:lnTo>
                      <a:pt x="102" y="301"/>
                    </a:lnTo>
                    <a:lnTo>
                      <a:pt x="102" y="334"/>
                    </a:lnTo>
                    <a:close/>
                    <a:moveTo>
                      <a:pt x="379" y="71"/>
                    </a:moveTo>
                    <a:lnTo>
                      <a:pt x="555" y="71"/>
                    </a:lnTo>
                    <a:lnTo>
                      <a:pt x="555" y="52"/>
                    </a:lnTo>
                    <a:lnTo>
                      <a:pt x="379" y="52"/>
                    </a:lnTo>
                    <a:lnTo>
                      <a:pt x="379" y="71"/>
                    </a:lnTo>
                    <a:close/>
                  </a:path>
                </a:pathLst>
              </a:custGeom>
              <a:noFill/>
              <a:ln w="1588" cap="rnd">
                <a:solidFill>
                  <a:srgbClr val="000000"/>
                </a:solidFill>
                <a:prstDash val="solid"/>
                <a:round/>
                <a:headEnd/>
                <a:tailEnd/>
              </a:ln>
            </p:spPr>
            <p:txBody>
              <a:bodyPr/>
              <a:lstStyle/>
              <a:p>
                <a:endParaRPr lang="en-US"/>
              </a:p>
            </p:txBody>
          </p:sp>
          <p:sp>
            <p:nvSpPr>
              <p:cNvPr id="60616" name="Freeform 200"/>
              <p:cNvSpPr>
                <a:spLocks noEditPoints="1"/>
              </p:cNvSpPr>
              <p:nvPr/>
            </p:nvSpPr>
            <p:spPr bwMode="auto">
              <a:xfrm>
                <a:off x="2011" y="3019"/>
                <a:ext cx="210" cy="86"/>
              </a:xfrm>
              <a:custGeom>
                <a:avLst/>
                <a:gdLst/>
                <a:ahLst/>
                <a:cxnLst>
                  <a:cxn ang="0">
                    <a:pos x="67" y="4"/>
                  </a:cxn>
                  <a:cxn ang="0">
                    <a:pos x="67" y="82"/>
                  </a:cxn>
                  <a:cxn ang="0">
                    <a:pos x="67" y="30"/>
                  </a:cxn>
                  <a:cxn ang="0">
                    <a:pos x="0" y="30"/>
                  </a:cxn>
                  <a:cxn ang="0">
                    <a:pos x="67" y="56"/>
                  </a:cxn>
                  <a:cxn ang="0">
                    <a:pos x="0" y="56"/>
                  </a:cxn>
                  <a:cxn ang="0">
                    <a:pos x="170" y="14"/>
                  </a:cxn>
                  <a:cxn ang="0">
                    <a:pos x="170" y="36"/>
                  </a:cxn>
                  <a:cxn ang="0">
                    <a:pos x="85" y="36"/>
                  </a:cxn>
                  <a:cxn ang="0">
                    <a:pos x="210" y="36"/>
                  </a:cxn>
                  <a:cxn ang="0">
                    <a:pos x="8" y="4"/>
                  </a:cxn>
                  <a:cxn ang="0">
                    <a:pos x="8" y="0"/>
                  </a:cxn>
                  <a:cxn ang="0">
                    <a:pos x="8" y="86"/>
                  </a:cxn>
                  <a:cxn ang="0">
                    <a:pos x="8" y="82"/>
                  </a:cxn>
                </a:cxnLst>
                <a:rect l="0" t="0" r="r" b="b"/>
                <a:pathLst>
                  <a:path w="210" h="86">
                    <a:moveTo>
                      <a:pt x="67" y="4"/>
                    </a:moveTo>
                    <a:lnTo>
                      <a:pt x="67" y="82"/>
                    </a:lnTo>
                    <a:moveTo>
                      <a:pt x="67" y="30"/>
                    </a:moveTo>
                    <a:lnTo>
                      <a:pt x="0" y="30"/>
                    </a:lnTo>
                    <a:moveTo>
                      <a:pt x="67" y="56"/>
                    </a:moveTo>
                    <a:lnTo>
                      <a:pt x="0" y="56"/>
                    </a:lnTo>
                    <a:moveTo>
                      <a:pt x="170" y="14"/>
                    </a:moveTo>
                    <a:lnTo>
                      <a:pt x="170" y="36"/>
                    </a:lnTo>
                    <a:moveTo>
                      <a:pt x="85" y="36"/>
                    </a:moveTo>
                    <a:lnTo>
                      <a:pt x="210" y="36"/>
                    </a:lnTo>
                    <a:moveTo>
                      <a:pt x="8" y="4"/>
                    </a:moveTo>
                    <a:lnTo>
                      <a:pt x="8" y="0"/>
                    </a:lnTo>
                    <a:moveTo>
                      <a:pt x="8" y="86"/>
                    </a:moveTo>
                    <a:lnTo>
                      <a:pt x="8" y="82"/>
                    </a:lnTo>
                  </a:path>
                </a:pathLst>
              </a:custGeom>
              <a:noFill/>
              <a:ln w="1588" cap="rnd">
                <a:solidFill>
                  <a:srgbClr val="000000"/>
                </a:solidFill>
                <a:prstDash val="solid"/>
                <a:round/>
                <a:headEnd/>
                <a:tailEnd/>
              </a:ln>
            </p:spPr>
            <p:txBody>
              <a:bodyPr/>
              <a:lstStyle/>
              <a:p>
                <a:endParaRPr lang="en-US"/>
              </a:p>
            </p:txBody>
          </p:sp>
          <p:sp>
            <p:nvSpPr>
              <p:cNvPr id="60617" name="Freeform 201"/>
              <p:cNvSpPr>
                <a:spLocks noEditPoints="1"/>
              </p:cNvSpPr>
              <p:nvPr/>
            </p:nvSpPr>
            <p:spPr bwMode="auto">
              <a:xfrm>
                <a:off x="2021" y="3041"/>
                <a:ext cx="97" cy="21"/>
              </a:xfrm>
              <a:custGeom>
                <a:avLst/>
                <a:gdLst/>
                <a:ahLst/>
                <a:cxnLst>
                  <a:cxn ang="0">
                    <a:pos x="0" y="21"/>
                  </a:cxn>
                  <a:cxn ang="0">
                    <a:pos x="6" y="21"/>
                  </a:cxn>
                  <a:cxn ang="0">
                    <a:pos x="0" y="0"/>
                  </a:cxn>
                  <a:cxn ang="0">
                    <a:pos x="6" y="0"/>
                  </a:cxn>
                  <a:cxn ang="0">
                    <a:pos x="40" y="0"/>
                  </a:cxn>
                  <a:cxn ang="0">
                    <a:pos x="45" y="0"/>
                  </a:cxn>
                  <a:cxn ang="0">
                    <a:pos x="91" y="8"/>
                  </a:cxn>
                  <a:cxn ang="0">
                    <a:pos x="97" y="8"/>
                  </a:cxn>
                </a:cxnLst>
                <a:rect l="0" t="0" r="r" b="b"/>
                <a:pathLst>
                  <a:path w="97" h="21">
                    <a:moveTo>
                      <a:pt x="0" y="21"/>
                    </a:moveTo>
                    <a:lnTo>
                      <a:pt x="6" y="21"/>
                    </a:lnTo>
                    <a:moveTo>
                      <a:pt x="0" y="0"/>
                    </a:moveTo>
                    <a:lnTo>
                      <a:pt x="6" y="0"/>
                    </a:lnTo>
                    <a:moveTo>
                      <a:pt x="40" y="0"/>
                    </a:moveTo>
                    <a:lnTo>
                      <a:pt x="45" y="0"/>
                    </a:lnTo>
                    <a:moveTo>
                      <a:pt x="91" y="8"/>
                    </a:moveTo>
                    <a:lnTo>
                      <a:pt x="97" y="8"/>
                    </a:lnTo>
                  </a:path>
                </a:pathLst>
              </a:custGeom>
              <a:noFill/>
              <a:ln w="3175" cap="flat">
                <a:solidFill>
                  <a:srgbClr val="00FF00"/>
                </a:solidFill>
                <a:prstDash val="solid"/>
                <a:miter lim="800000"/>
                <a:headEnd/>
                <a:tailEnd/>
              </a:ln>
            </p:spPr>
            <p:txBody>
              <a:bodyPr/>
              <a:lstStyle/>
              <a:p>
                <a:endParaRPr lang="en-US"/>
              </a:p>
            </p:txBody>
          </p:sp>
          <p:sp>
            <p:nvSpPr>
              <p:cNvPr id="60618" name="Freeform 202"/>
              <p:cNvSpPr>
                <a:spLocks/>
              </p:cNvSpPr>
              <p:nvPr/>
            </p:nvSpPr>
            <p:spPr bwMode="auto">
              <a:xfrm>
                <a:off x="2194" y="2773"/>
                <a:ext cx="43" cy="231"/>
              </a:xfrm>
              <a:custGeom>
                <a:avLst/>
                <a:gdLst/>
                <a:ahLst/>
                <a:cxnLst>
                  <a:cxn ang="0">
                    <a:pos x="0" y="231"/>
                  </a:cxn>
                  <a:cxn ang="0">
                    <a:pos x="32" y="201"/>
                  </a:cxn>
                  <a:cxn ang="0">
                    <a:pos x="32" y="148"/>
                  </a:cxn>
                  <a:cxn ang="0">
                    <a:pos x="43" y="118"/>
                  </a:cxn>
                  <a:cxn ang="0">
                    <a:pos x="43" y="0"/>
                  </a:cxn>
                  <a:cxn ang="0">
                    <a:pos x="0" y="39"/>
                  </a:cxn>
                  <a:cxn ang="0">
                    <a:pos x="0" y="231"/>
                  </a:cxn>
                </a:cxnLst>
                <a:rect l="0" t="0" r="r" b="b"/>
                <a:pathLst>
                  <a:path w="43" h="231">
                    <a:moveTo>
                      <a:pt x="0" y="231"/>
                    </a:moveTo>
                    <a:lnTo>
                      <a:pt x="32" y="201"/>
                    </a:lnTo>
                    <a:lnTo>
                      <a:pt x="32" y="148"/>
                    </a:lnTo>
                    <a:lnTo>
                      <a:pt x="43" y="118"/>
                    </a:lnTo>
                    <a:lnTo>
                      <a:pt x="43" y="0"/>
                    </a:lnTo>
                    <a:lnTo>
                      <a:pt x="0" y="39"/>
                    </a:lnTo>
                    <a:lnTo>
                      <a:pt x="0" y="231"/>
                    </a:lnTo>
                    <a:close/>
                  </a:path>
                </a:pathLst>
              </a:custGeom>
              <a:solidFill>
                <a:srgbClr val="9A9A9A"/>
              </a:solidFill>
              <a:ln w="9525">
                <a:noFill/>
                <a:round/>
                <a:headEnd/>
                <a:tailEnd/>
              </a:ln>
            </p:spPr>
            <p:txBody>
              <a:bodyPr/>
              <a:lstStyle/>
              <a:p>
                <a:endParaRPr lang="en-US"/>
              </a:p>
            </p:txBody>
          </p:sp>
          <p:sp>
            <p:nvSpPr>
              <p:cNvPr id="60619" name="Freeform 203"/>
              <p:cNvSpPr>
                <a:spLocks/>
              </p:cNvSpPr>
              <p:nvPr/>
            </p:nvSpPr>
            <p:spPr bwMode="auto">
              <a:xfrm>
                <a:off x="2194" y="2773"/>
                <a:ext cx="43" cy="231"/>
              </a:xfrm>
              <a:custGeom>
                <a:avLst/>
                <a:gdLst/>
                <a:ahLst/>
                <a:cxnLst>
                  <a:cxn ang="0">
                    <a:pos x="0" y="231"/>
                  </a:cxn>
                  <a:cxn ang="0">
                    <a:pos x="32" y="201"/>
                  </a:cxn>
                  <a:cxn ang="0">
                    <a:pos x="32" y="148"/>
                  </a:cxn>
                  <a:cxn ang="0">
                    <a:pos x="43" y="118"/>
                  </a:cxn>
                  <a:cxn ang="0">
                    <a:pos x="43" y="0"/>
                  </a:cxn>
                  <a:cxn ang="0">
                    <a:pos x="0" y="39"/>
                  </a:cxn>
                  <a:cxn ang="0">
                    <a:pos x="0" y="231"/>
                  </a:cxn>
                </a:cxnLst>
                <a:rect l="0" t="0" r="r" b="b"/>
                <a:pathLst>
                  <a:path w="43" h="231">
                    <a:moveTo>
                      <a:pt x="0" y="231"/>
                    </a:moveTo>
                    <a:lnTo>
                      <a:pt x="32" y="201"/>
                    </a:lnTo>
                    <a:lnTo>
                      <a:pt x="32" y="148"/>
                    </a:lnTo>
                    <a:lnTo>
                      <a:pt x="43" y="118"/>
                    </a:lnTo>
                    <a:lnTo>
                      <a:pt x="43" y="0"/>
                    </a:lnTo>
                    <a:lnTo>
                      <a:pt x="0" y="39"/>
                    </a:lnTo>
                    <a:lnTo>
                      <a:pt x="0" y="231"/>
                    </a:lnTo>
                    <a:close/>
                  </a:path>
                </a:pathLst>
              </a:custGeom>
              <a:noFill/>
              <a:ln w="3175" cap="rnd">
                <a:solidFill>
                  <a:srgbClr val="000000"/>
                </a:solidFill>
                <a:prstDash val="solid"/>
                <a:round/>
                <a:headEnd/>
                <a:tailEnd/>
              </a:ln>
            </p:spPr>
            <p:txBody>
              <a:bodyPr/>
              <a:lstStyle/>
              <a:p>
                <a:endParaRPr lang="en-US"/>
              </a:p>
            </p:txBody>
          </p:sp>
          <p:sp>
            <p:nvSpPr>
              <p:cNvPr id="60620" name="Freeform 204"/>
              <p:cNvSpPr>
                <a:spLocks/>
              </p:cNvSpPr>
              <p:nvPr/>
            </p:nvSpPr>
            <p:spPr bwMode="auto">
              <a:xfrm>
                <a:off x="1940" y="2773"/>
                <a:ext cx="297" cy="39"/>
              </a:xfrm>
              <a:custGeom>
                <a:avLst/>
                <a:gdLst/>
                <a:ahLst/>
                <a:cxnLst>
                  <a:cxn ang="0">
                    <a:pos x="297" y="0"/>
                  </a:cxn>
                  <a:cxn ang="0">
                    <a:pos x="42" y="0"/>
                  </a:cxn>
                  <a:cxn ang="0">
                    <a:pos x="0" y="39"/>
                  </a:cxn>
                  <a:cxn ang="0">
                    <a:pos x="254" y="39"/>
                  </a:cxn>
                  <a:cxn ang="0">
                    <a:pos x="297" y="0"/>
                  </a:cxn>
                </a:cxnLst>
                <a:rect l="0" t="0" r="r" b="b"/>
                <a:pathLst>
                  <a:path w="297" h="39">
                    <a:moveTo>
                      <a:pt x="297" y="0"/>
                    </a:moveTo>
                    <a:lnTo>
                      <a:pt x="42" y="0"/>
                    </a:lnTo>
                    <a:lnTo>
                      <a:pt x="0" y="39"/>
                    </a:lnTo>
                    <a:lnTo>
                      <a:pt x="254" y="39"/>
                    </a:lnTo>
                    <a:lnTo>
                      <a:pt x="297" y="0"/>
                    </a:lnTo>
                    <a:close/>
                  </a:path>
                </a:pathLst>
              </a:custGeom>
              <a:solidFill>
                <a:srgbClr val="E6E6E6"/>
              </a:solidFill>
              <a:ln w="9525">
                <a:noFill/>
                <a:round/>
                <a:headEnd/>
                <a:tailEnd/>
              </a:ln>
            </p:spPr>
            <p:txBody>
              <a:bodyPr/>
              <a:lstStyle/>
              <a:p>
                <a:endParaRPr lang="en-US"/>
              </a:p>
            </p:txBody>
          </p:sp>
          <p:sp>
            <p:nvSpPr>
              <p:cNvPr id="60621" name="Freeform 205"/>
              <p:cNvSpPr>
                <a:spLocks/>
              </p:cNvSpPr>
              <p:nvPr/>
            </p:nvSpPr>
            <p:spPr bwMode="auto">
              <a:xfrm>
                <a:off x="1940" y="2773"/>
                <a:ext cx="297" cy="39"/>
              </a:xfrm>
              <a:custGeom>
                <a:avLst/>
                <a:gdLst/>
                <a:ahLst/>
                <a:cxnLst>
                  <a:cxn ang="0">
                    <a:pos x="297" y="0"/>
                  </a:cxn>
                  <a:cxn ang="0">
                    <a:pos x="42" y="0"/>
                  </a:cxn>
                  <a:cxn ang="0">
                    <a:pos x="0" y="39"/>
                  </a:cxn>
                  <a:cxn ang="0">
                    <a:pos x="254" y="39"/>
                  </a:cxn>
                  <a:cxn ang="0">
                    <a:pos x="297" y="0"/>
                  </a:cxn>
                </a:cxnLst>
                <a:rect l="0" t="0" r="r" b="b"/>
                <a:pathLst>
                  <a:path w="297" h="39">
                    <a:moveTo>
                      <a:pt x="297" y="0"/>
                    </a:moveTo>
                    <a:lnTo>
                      <a:pt x="42" y="0"/>
                    </a:lnTo>
                    <a:lnTo>
                      <a:pt x="0" y="39"/>
                    </a:lnTo>
                    <a:lnTo>
                      <a:pt x="254" y="39"/>
                    </a:lnTo>
                    <a:lnTo>
                      <a:pt x="297" y="0"/>
                    </a:lnTo>
                    <a:close/>
                  </a:path>
                </a:pathLst>
              </a:custGeom>
              <a:noFill/>
              <a:ln w="3175" cap="rnd">
                <a:solidFill>
                  <a:srgbClr val="000000"/>
                </a:solidFill>
                <a:prstDash val="solid"/>
                <a:round/>
                <a:headEnd/>
                <a:tailEnd/>
              </a:ln>
            </p:spPr>
            <p:txBody>
              <a:bodyPr/>
              <a:lstStyle/>
              <a:p>
                <a:endParaRPr lang="en-US"/>
              </a:p>
            </p:txBody>
          </p:sp>
          <p:sp>
            <p:nvSpPr>
              <p:cNvPr id="60622" name="Rectangle 206"/>
              <p:cNvSpPr>
                <a:spLocks noChangeArrowheads="1"/>
              </p:cNvSpPr>
              <p:nvPr/>
            </p:nvSpPr>
            <p:spPr bwMode="auto">
              <a:xfrm>
                <a:off x="1940" y="2812"/>
                <a:ext cx="254" cy="192"/>
              </a:xfrm>
              <a:prstGeom prst="rect">
                <a:avLst/>
              </a:prstGeom>
              <a:solidFill>
                <a:srgbClr val="C0C0C0"/>
              </a:solidFill>
              <a:ln w="9525">
                <a:noFill/>
                <a:miter lim="800000"/>
                <a:headEnd/>
                <a:tailEnd/>
              </a:ln>
            </p:spPr>
            <p:txBody>
              <a:bodyPr/>
              <a:lstStyle/>
              <a:p>
                <a:endParaRPr lang="en-US"/>
              </a:p>
            </p:txBody>
          </p:sp>
          <p:sp>
            <p:nvSpPr>
              <p:cNvPr id="60623" name="Rectangle 207"/>
              <p:cNvSpPr>
                <a:spLocks noChangeArrowheads="1"/>
              </p:cNvSpPr>
              <p:nvPr/>
            </p:nvSpPr>
            <p:spPr bwMode="auto">
              <a:xfrm>
                <a:off x="1940" y="2812"/>
                <a:ext cx="254" cy="192"/>
              </a:xfrm>
              <a:prstGeom prst="rect">
                <a:avLst/>
              </a:prstGeom>
              <a:noFill/>
              <a:ln w="3175" cap="rnd">
                <a:solidFill>
                  <a:srgbClr val="000000"/>
                </a:solidFill>
                <a:round/>
                <a:headEnd/>
                <a:tailEnd/>
              </a:ln>
            </p:spPr>
            <p:txBody>
              <a:bodyPr/>
              <a:lstStyle/>
              <a:p>
                <a:endParaRPr lang="en-US"/>
              </a:p>
            </p:txBody>
          </p:sp>
          <p:sp>
            <p:nvSpPr>
              <p:cNvPr id="60624" name="Rectangle 208"/>
              <p:cNvSpPr>
                <a:spLocks noChangeArrowheads="1"/>
              </p:cNvSpPr>
              <p:nvPr/>
            </p:nvSpPr>
            <p:spPr bwMode="auto">
              <a:xfrm>
                <a:off x="2169" y="2980"/>
                <a:ext cx="13" cy="6"/>
              </a:xfrm>
              <a:prstGeom prst="rect">
                <a:avLst/>
              </a:prstGeom>
              <a:solidFill>
                <a:srgbClr val="00FF00"/>
              </a:solidFill>
              <a:ln w="9525">
                <a:noFill/>
                <a:miter lim="800000"/>
                <a:headEnd/>
                <a:tailEnd/>
              </a:ln>
            </p:spPr>
            <p:txBody>
              <a:bodyPr/>
              <a:lstStyle/>
              <a:p>
                <a:endParaRPr lang="en-US"/>
              </a:p>
            </p:txBody>
          </p:sp>
          <p:pic>
            <p:nvPicPr>
              <p:cNvPr id="60625" name="Picture 209"/>
              <p:cNvPicPr>
                <a:picLocks noChangeAspect="1" noChangeArrowheads="1"/>
              </p:cNvPicPr>
              <p:nvPr/>
            </p:nvPicPr>
            <p:blipFill>
              <a:blip r:embed="rId13"/>
              <a:srcRect/>
              <a:stretch>
                <a:fillRect/>
              </a:stretch>
            </p:blipFill>
            <p:spPr bwMode="auto">
              <a:xfrm>
                <a:off x="1968" y="2835"/>
                <a:ext cx="192" cy="131"/>
              </a:xfrm>
              <a:prstGeom prst="rect">
                <a:avLst/>
              </a:prstGeom>
              <a:noFill/>
              <a:ln w="9525">
                <a:noFill/>
                <a:miter lim="800000"/>
                <a:headEnd/>
                <a:tailEnd/>
              </a:ln>
            </p:spPr>
          </p:pic>
          <p:pic>
            <p:nvPicPr>
              <p:cNvPr id="60626" name="Picture 210"/>
              <p:cNvPicPr>
                <a:picLocks noChangeAspect="1" noChangeArrowheads="1"/>
              </p:cNvPicPr>
              <p:nvPr/>
            </p:nvPicPr>
            <p:blipFill>
              <a:blip r:embed="rId14"/>
              <a:srcRect/>
              <a:stretch>
                <a:fillRect/>
              </a:stretch>
            </p:blipFill>
            <p:spPr bwMode="auto">
              <a:xfrm>
                <a:off x="1968" y="2835"/>
                <a:ext cx="192" cy="131"/>
              </a:xfrm>
              <a:prstGeom prst="rect">
                <a:avLst/>
              </a:prstGeom>
              <a:noFill/>
              <a:ln w="9525">
                <a:noFill/>
                <a:miter lim="800000"/>
                <a:headEnd/>
                <a:tailEnd/>
              </a:ln>
            </p:spPr>
          </p:pic>
          <p:pic>
            <p:nvPicPr>
              <p:cNvPr id="60627" name="Picture 211"/>
              <p:cNvPicPr>
                <a:picLocks noChangeAspect="1" noChangeArrowheads="1"/>
              </p:cNvPicPr>
              <p:nvPr/>
            </p:nvPicPr>
            <p:blipFill>
              <a:blip r:embed="rId15"/>
              <a:srcRect/>
              <a:stretch>
                <a:fillRect/>
              </a:stretch>
            </p:blipFill>
            <p:spPr bwMode="auto">
              <a:xfrm>
                <a:off x="1958" y="2826"/>
                <a:ext cx="217" cy="154"/>
              </a:xfrm>
              <a:prstGeom prst="rect">
                <a:avLst/>
              </a:prstGeom>
              <a:noFill/>
              <a:ln w="9525">
                <a:noFill/>
                <a:miter lim="800000"/>
                <a:headEnd/>
                <a:tailEnd/>
              </a:ln>
            </p:spPr>
          </p:pic>
          <p:sp>
            <p:nvSpPr>
              <p:cNvPr id="60628" name="Freeform 212"/>
              <p:cNvSpPr>
                <a:spLocks noEditPoints="1"/>
              </p:cNvSpPr>
              <p:nvPr/>
            </p:nvSpPr>
            <p:spPr bwMode="auto">
              <a:xfrm>
                <a:off x="1940" y="2992"/>
                <a:ext cx="254" cy="12"/>
              </a:xfrm>
              <a:custGeom>
                <a:avLst/>
                <a:gdLst/>
                <a:ahLst/>
                <a:cxnLst>
                  <a:cxn ang="0">
                    <a:pos x="70" y="0"/>
                  </a:cxn>
                  <a:cxn ang="0">
                    <a:pos x="70" y="12"/>
                  </a:cxn>
                  <a:cxn ang="0">
                    <a:pos x="38" y="0"/>
                  </a:cxn>
                  <a:cxn ang="0">
                    <a:pos x="38" y="12"/>
                  </a:cxn>
                  <a:cxn ang="0">
                    <a:pos x="0" y="0"/>
                  </a:cxn>
                  <a:cxn ang="0">
                    <a:pos x="254" y="0"/>
                  </a:cxn>
                </a:cxnLst>
                <a:rect l="0" t="0" r="r" b="b"/>
                <a:pathLst>
                  <a:path w="254" h="12">
                    <a:moveTo>
                      <a:pt x="70" y="0"/>
                    </a:moveTo>
                    <a:lnTo>
                      <a:pt x="70" y="12"/>
                    </a:lnTo>
                    <a:moveTo>
                      <a:pt x="38" y="0"/>
                    </a:moveTo>
                    <a:lnTo>
                      <a:pt x="38" y="12"/>
                    </a:lnTo>
                    <a:moveTo>
                      <a:pt x="0" y="0"/>
                    </a:moveTo>
                    <a:lnTo>
                      <a:pt x="254" y="0"/>
                    </a:lnTo>
                  </a:path>
                </a:pathLst>
              </a:custGeom>
              <a:noFill/>
              <a:ln w="1588" cap="rnd">
                <a:solidFill>
                  <a:srgbClr val="000000"/>
                </a:solidFill>
                <a:prstDash val="solid"/>
                <a:round/>
                <a:headEnd/>
                <a:tailEnd/>
              </a:ln>
            </p:spPr>
            <p:txBody>
              <a:bodyPr/>
              <a:lstStyle/>
              <a:p>
                <a:endParaRPr lang="en-US"/>
              </a:p>
            </p:txBody>
          </p:sp>
          <p:sp>
            <p:nvSpPr>
              <p:cNvPr id="60629" name="Rectangle 213"/>
              <p:cNvSpPr>
                <a:spLocks noChangeArrowheads="1"/>
              </p:cNvSpPr>
              <p:nvPr/>
            </p:nvSpPr>
            <p:spPr bwMode="auto">
              <a:xfrm>
                <a:off x="2124" y="3027"/>
                <a:ext cx="46" cy="4"/>
              </a:xfrm>
              <a:prstGeom prst="rect">
                <a:avLst/>
              </a:prstGeom>
              <a:solidFill>
                <a:srgbClr val="D6D6D6"/>
              </a:solidFill>
              <a:ln w="9525">
                <a:noFill/>
                <a:miter lim="800000"/>
                <a:headEnd/>
                <a:tailEnd/>
              </a:ln>
            </p:spPr>
            <p:txBody>
              <a:bodyPr/>
              <a:lstStyle/>
              <a:p>
                <a:endParaRPr lang="en-US"/>
              </a:p>
            </p:txBody>
          </p:sp>
          <p:sp>
            <p:nvSpPr>
              <p:cNvPr id="60630" name="Rectangle 214"/>
              <p:cNvSpPr>
                <a:spLocks noChangeArrowheads="1"/>
              </p:cNvSpPr>
              <p:nvPr/>
            </p:nvSpPr>
            <p:spPr bwMode="auto">
              <a:xfrm>
                <a:off x="2124" y="3031"/>
                <a:ext cx="46" cy="5"/>
              </a:xfrm>
              <a:prstGeom prst="rect">
                <a:avLst/>
              </a:prstGeom>
              <a:solidFill>
                <a:srgbClr val="9B9B9B"/>
              </a:solidFill>
              <a:ln w="9525">
                <a:noFill/>
                <a:miter lim="800000"/>
                <a:headEnd/>
                <a:tailEnd/>
              </a:ln>
            </p:spPr>
            <p:txBody>
              <a:bodyPr/>
              <a:lstStyle/>
              <a:p>
                <a:endParaRPr lang="en-US"/>
              </a:p>
            </p:txBody>
          </p:sp>
          <p:sp>
            <p:nvSpPr>
              <p:cNvPr id="60631" name="Rectangle 215"/>
              <p:cNvSpPr>
                <a:spLocks noChangeArrowheads="1"/>
              </p:cNvSpPr>
              <p:nvPr/>
            </p:nvSpPr>
            <p:spPr bwMode="auto">
              <a:xfrm>
                <a:off x="2124" y="3036"/>
                <a:ext cx="46" cy="5"/>
              </a:xfrm>
              <a:prstGeom prst="rect">
                <a:avLst/>
              </a:prstGeom>
              <a:solidFill>
                <a:srgbClr val="ADADAD"/>
              </a:solidFill>
              <a:ln w="9525">
                <a:noFill/>
                <a:miter lim="800000"/>
                <a:headEnd/>
                <a:tailEnd/>
              </a:ln>
            </p:spPr>
            <p:txBody>
              <a:bodyPr/>
              <a:lstStyle/>
              <a:p>
                <a:endParaRPr lang="en-US"/>
              </a:p>
            </p:txBody>
          </p:sp>
          <p:sp>
            <p:nvSpPr>
              <p:cNvPr id="60632" name="Rectangle 216"/>
              <p:cNvSpPr>
                <a:spLocks noChangeArrowheads="1"/>
              </p:cNvSpPr>
              <p:nvPr/>
            </p:nvSpPr>
            <p:spPr bwMode="auto">
              <a:xfrm>
                <a:off x="2124" y="3041"/>
                <a:ext cx="46" cy="4"/>
              </a:xfrm>
              <a:prstGeom prst="rect">
                <a:avLst/>
              </a:prstGeom>
              <a:solidFill>
                <a:srgbClr val="BEBEBE"/>
              </a:solidFill>
              <a:ln w="9525">
                <a:noFill/>
                <a:miter lim="800000"/>
                <a:headEnd/>
                <a:tailEnd/>
              </a:ln>
            </p:spPr>
            <p:txBody>
              <a:bodyPr/>
              <a:lstStyle/>
              <a:p>
                <a:endParaRPr lang="en-US"/>
              </a:p>
            </p:txBody>
          </p:sp>
          <p:sp>
            <p:nvSpPr>
              <p:cNvPr id="60633" name="Rectangle 217"/>
              <p:cNvSpPr>
                <a:spLocks noChangeArrowheads="1"/>
              </p:cNvSpPr>
              <p:nvPr/>
            </p:nvSpPr>
            <p:spPr bwMode="auto">
              <a:xfrm>
                <a:off x="2124" y="3045"/>
                <a:ext cx="46" cy="5"/>
              </a:xfrm>
              <a:prstGeom prst="rect">
                <a:avLst/>
              </a:prstGeom>
              <a:solidFill>
                <a:srgbClr val="CFCFCF"/>
              </a:solidFill>
              <a:ln w="9525">
                <a:noFill/>
                <a:miter lim="800000"/>
                <a:headEnd/>
                <a:tailEnd/>
              </a:ln>
            </p:spPr>
            <p:txBody>
              <a:bodyPr/>
              <a:lstStyle/>
              <a:p>
                <a:endParaRPr lang="en-US"/>
              </a:p>
            </p:txBody>
          </p:sp>
          <p:sp>
            <p:nvSpPr>
              <p:cNvPr id="60634" name="Line 218"/>
              <p:cNvSpPr>
                <a:spLocks noChangeShapeType="1"/>
              </p:cNvSpPr>
              <p:nvPr/>
            </p:nvSpPr>
            <p:spPr bwMode="auto">
              <a:xfrm>
                <a:off x="2104" y="3041"/>
                <a:ext cx="75" cy="1"/>
              </a:xfrm>
              <a:prstGeom prst="line">
                <a:avLst/>
              </a:prstGeom>
              <a:noFill/>
              <a:ln w="4763">
                <a:solidFill>
                  <a:srgbClr val="000000"/>
                </a:solidFill>
                <a:miter lim="800000"/>
                <a:headEnd/>
                <a:tailEnd/>
              </a:ln>
            </p:spPr>
            <p:txBody>
              <a:bodyPr/>
              <a:lstStyle/>
              <a:p>
                <a:endParaRPr lang="en-US"/>
              </a:p>
            </p:txBody>
          </p:sp>
          <p:sp>
            <p:nvSpPr>
              <p:cNvPr id="60635" name="Rectangle 219"/>
              <p:cNvSpPr>
                <a:spLocks noChangeArrowheads="1"/>
              </p:cNvSpPr>
              <p:nvPr/>
            </p:nvSpPr>
            <p:spPr bwMode="auto">
              <a:xfrm>
                <a:off x="1902" y="3022"/>
                <a:ext cx="5" cy="33"/>
              </a:xfrm>
              <a:prstGeom prst="rect">
                <a:avLst/>
              </a:prstGeom>
              <a:solidFill>
                <a:srgbClr val="C2BABA"/>
              </a:solidFill>
              <a:ln w="9525">
                <a:noFill/>
                <a:miter lim="800000"/>
                <a:headEnd/>
                <a:tailEnd/>
              </a:ln>
            </p:spPr>
            <p:txBody>
              <a:bodyPr/>
              <a:lstStyle/>
              <a:p>
                <a:endParaRPr lang="en-US"/>
              </a:p>
            </p:txBody>
          </p:sp>
          <p:sp>
            <p:nvSpPr>
              <p:cNvPr id="60636" name="Rectangle 220"/>
              <p:cNvSpPr>
                <a:spLocks noChangeArrowheads="1"/>
              </p:cNvSpPr>
              <p:nvPr/>
            </p:nvSpPr>
            <p:spPr bwMode="auto">
              <a:xfrm>
                <a:off x="1907" y="3022"/>
                <a:ext cx="5" cy="33"/>
              </a:xfrm>
              <a:prstGeom prst="rect">
                <a:avLst/>
              </a:prstGeom>
              <a:solidFill>
                <a:srgbClr val="CB9F9F"/>
              </a:solidFill>
              <a:ln w="9525">
                <a:noFill/>
                <a:miter lim="800000"/>
                <a:headEnd/>
                <a:tailEnd/>
              </a:ln>
            </p:spPr>
            <p:txBody>
              <a:bodyPr/>
              <a:lstStyle/>
              <a:p>
                <a:endParaRPr lang="en-US"/>
              </a:p>
            </p:txBody>
          </p:sp>
          <p:sp>
            <p:nvSpPr>
              <p:cNvPr id="60637" name="Rectangle 221"/>
              <p:cNvSpPr>
                <a:spLocks noChangeArrowheads="1"/>
              </p:cNvSpPr>
              <p:nvPr/>
            </p:nvSpPr>
            <p:spPr bwMode="auto">
              <a:xfrm>
                <a:off x="1912" y="3022"/>
                <a:ext cx="5" cy="33"/>
              </a:xfrm>
              <a:prstGeom prst="rect">
                <a:avLst/>
              </a:prstGeom>
              <a:solidFill>
                <a:srgbClr val="D87878"/>
              </a:solidFill>
              <a:ln w="9525">
                <a:noFill/>
                <a:miter lim="800000"/>
                <a:headEnd/>
                <a:tailEnd/>
              </a:ln>
            </p:spPr>
            <p:txBody>
              <a:bodyPr/>
              <a:lstStyle/>
              <a:p>
                <a:endParaRPr lang="en-US"/>
              </a:p>
            </p:txBody>
          </p:sp>
          <p:sp>
            <p:nvSpPr>
              <p:cNvPr id="60638" name="Rectangle 222"/>
              <p:cNvSpPr>
                <a:spLocks noChangeArrowheads="1"/>
              </p:cNvSpPr>
              <p:nvPr/>
            </p:nvSpPr>
            <p:spPr bwMode="auto">
              <a:xfrm>
                <a:off x="1917" y="3022"/>
                <a:ext cx="5" cy="33"/>
              </a:xfrm>
              <a:prstGeom prst="rect">
                <a:avLst/>
              </a:prstGeom>
              <a:solidFill>
                <a:srgbClr val="E45252"/>
              </a:solidFill>
              <a:ln w="9525">
                <a:noFill/>
                <a:miter lim="800000"/>
                <a:headEnd/>
                <a:tailEnd/>
              </a:ln>
            </p:spPr>
            <p:txBody>
              <a:bodyPr/>
              <a:lstStyle/>
              <a:p>
                <a:endParaRPr lang="en-US"/>
              </a:p>
            </p:txBody>
          </p:sp>
          <p:sp>
            <p:nvSpPr>
              <p:cNvPr id="60639" name="Rectangle 223"/>
              <p:cNvSpPr>
                <a:spLocks noChangeArrowheads="1"/>
              </p:cNvSpPr>
              <p:nvPr/>
            </p:nvSpPr>
            <p:spPr bwMode="auto">
              <a:xfrm>
                <a:off x="1922" y="3022"/>
                <a:ext cx="5" cy="33"/>
              </a:xfrm>
              <a:prstGeom prst="rect">
                <a:avLst/>
              </a:prstGeom>
              <a:solidFill>
                <a:srgbClr val="F12B2B"/>
              </a:solidFill>
              <a:ln w="9525">
                <a:noFill/>
                <a:miter lim="800000"/>
                <a:headEnd/>
                <a:tailEnd/>
              </a:ln>
            </p:spPr>
            <p:txBody>
              <a:bodyPr/>
              <a:lstStyle/>
              <a:p>
                <a:endParaRPr lang="en-US"/>
              </a:p>
            </p:txBody>
          </p:sp>
          <p:sp>
            <p:nvSpPr>
              <p:cNvPr id="60640" name="Rectangle 224"/>
              <p:cNvSpPr>
                <a:spLocks noChangeArrowheads="1"/>
              </p:cNvSpPr>
              <p:nvPr/>
            </p:nvSpPr>
            <p:spPr bwMode="auto">
              <a:xfrm>
                <a:off x="1927" y="3022"/>
                <a:ext cx="5" cy="33"/>
              </a:xfrm>
              <a:prstGeom prst="rect">
                <a:avLst/>
              </a:prstGeom>
              <a:solidFill>
                <a:srgbClr val="FE0404"/>
              </a:solidFill>
              <a:ln w="9525">
                <a:noFill/>
                <a:miter lim="800000"/>
                <a:headEnd/>
                <a:tailEnd/>
              </a:ln>
            </p:spPr>
            <p:txBody>
              <a:bodyPr/>
              <a:lstStyle/>
              <a:p>
                <a:endParaRPr lang="en-US"/>
              </a:p>
            </p:txBody>
          </p:sp>
          <p:sp>
            <p:nvSpPr>
              <p:cNvPr id="60641" name="Rectangle 225"/>
              <p:cNvSpPr>
                <a:spLocks noChangeArrowheads="1"/>
              </p:cNvSpPr>
              <p:nvPr/>
            </p:nvSpPr>
            <p:spPr bwMode="auto">
              <a:xfrm>
                <a:off x="1932" y="3022"/>
                <a:ext cx="5" cy="33"/>
              </a:xfrm>
              <a:prstGeom prst="rect">
                <a:avLst/>
              </a:prstGeom>
              <a:solidFill>
                <a:srgbClr val="F32323"/>
              </a:solidFill>
              <a:ln w="9525">
                <a:noFill/>
                <a:miter lim="800000"/>
                <a:headEnd/>
                <a:tailEnd/>
              </a:ln>
            </p:spPr>
            <p:txBody>
              <a:bodyPr/>
              <a:lstStyle/>
              <a:p>
                <a:endParaRPr lang="en-US"/>
              </a:p>
            </p:txBody>
          </p:sp>
          <p:sp>
            <p:nvSpPr>
              <p:cNvPr id="60642" name="Rectangle 226"/>
              <p:cNvSpPr>
                <a:spLocks noChangeArrowheads="1"/>
              </p:cNvSpPr>
              <p:nvPr/>
            </p:nvSpPr>
            <p:spPr bwMode="auto">
              <a:xfrm>
                <a:off x="1937" y="3022"/>
                <a:ext cx="5" cy="33"/>
              </a:xfrm>
              <a:prstGeom prst="rect">
                <a:avLst/>
              </a:prstGeom>
              <a:solidFill>
                <a:srgbClr val="E64A4A"/>
              </a:solidFill>
              <a:ln w="9525">
                <a:noFill/>
                <a:miter lim="800000"/>
                <a:headEnd/>
                <a:tailEnd/>
              </a:ln>
            </p:spPr>
            <p:txBody>
              <a:bodyPr/>
              <a:lstStyle/>
              <a:p>
                <a:endParaRPr lang="en-US"/>
              </a:p>
            </p:txBody>
          </p:sp>
          <p:sp>
            <p:nvSpPr>
              <p:cNvPr id="60643" name="Rectangle 227"/>
              <p:cNvSpPr>
                <a:spLocks noChangeArrowheads="1"/>
              </p:cNvSpPr>
              <p:nvPr/>
            </p:nvSpPr>
            <p:spPr bwMode="auto">
              <a:xfrm>
                <a:off x="1942" y="3022"/>
                <a:ext cx="5" cy="33"/>
              </a:xfrm>
              <a:prstGeom prst="rect">
                <a:avLst/>
              </a:prstGeom>
              <a:solidFill>
                <a:srgbClr val="DA7171"/>
              </a:solidFill>
              <a:ln w="9525">
                <a:noFill/>
                <a:miter lim="800000"/>
                <a:headEnd/>
                <a:tailEnd/>
              </a:ln>
            </p:spPr>
            <p:txBody>
              <a:bodyPr/>
              <a:lstStyle/>
              <a:p>
                <a:endParaRPr lang="en-US"/>
              </a:p>
            </p:txBody>
          </p:sp>
          <p:sp>
            <p:nvSpPr>
              <p:cNvPr id="60644" name="Rectangle 228"/>
              <p:cNvSpPr>
                <a:spLocks noChangeArrowheads="1"/>
              </p:cNvSpPr>
              <p:nvPr/>
            </p:nvSpPr>
            <p:spPr bwMode="auto">
              <a:xfrm>
                <a:off x="1947" y="3022"/>
                <a:ext cx="6" cy="33"/>
              </a:xfrm>
              <a:prstGeom prst="rect">
                <a:avLst/>
              </a:prstGeom>
              <a:solidFill>
                <a:srgbClr val="CD9898"/>
              </a:solidFill>
              <a:ln w="9525">
                <a:noFill/>
                <a:miter lim="800000"/>
                <a:headEnd/>
                <a:tailEnd/>
              </a:ln>
            </p:spPr>
            <p:txBody>
              <a:bodyPr/>
              <a:lstStyle/>
              <a:p>
                <a:endParaRPr lang="en-US"/>
              </a:p>
            </p:txBody>
          </p:sp>
          <p:sp>
            <p:nvSpPr>
              <p:cNvPr id="60645" name="Freeform 229"/>
              <p:cNvSpPr>
                <a:spLocks/>
              </p:cNvSpPr>
              <p:nvPr/>
            </p:nvSpPr>
            <p:spPr bwMode="auto">
              <a:xfrm>
                <a:off x="1897" y="2773"/>
                <a:ext cx="382" cy="354"/>
              </a:xfrm>
              <a:custGeom>
                <a:avLst/>
                <a:gdLst/>
                <a:ahLst/>
                <a:cxnLst>
                  <a:cxn ang="0">
                    <a:pos x="0" y="354"/>
                  </a:cxn>
                  <a:cxn ang="0">
                    <a:pos x="0" y="246"/>
                  </a:cxn>
                  <a:cxn ang="0">
                    <a:pos x="40" y="209"/>
                  </a:cxn>
                  <a:cxn ang="0">
                    <a:pos x="43" y="209"/>
                  </a:cxn>
                  <a:cxn ang="0">
                    <a:pos x="43" y="39"/>
                  </a:cxn>
                  <a:cxn ang="0">
                    <a:pos x="85" y="0"/>
                  </a:cxn>
                  <a:cxn ang="0">
                    <a:pos x="340" y="0"/>
                  </a:cxn>
                  <a:cxn ang="0">
                    <a:pos x="340" y="118"/>
                  </a:cxn>
                  <a:cxn ang="0">
                    <a:pos x="329" y="148"/>
                  </a:cxn>
                  <a:cxn ang="0">
                    <a:pos x="329" y="201"/>
                  </a:cxn>
                  <a:cxn ang="0">
                    <a:pos x="324" y="206"/>
                  </a:cxn>
                  <a:cxn ang="0">
                    <a:pos x="382" y="206"/>
                  </a:cxn>
                  <a:cxn ang="0">
                    <a:pos x="382" y="315"/>
                  </a:cxn>
                  <a:cxn ang="0">
                    <a:pos x="340" y="354"/>
                  </a:cxn>
                  <a:cxn ang="0">
                    <a:pos x="0" y="354"/>
                  </a:cxn>
                </a:cxnLst>
                <a:rect l="0" t="0" r="r" b="b"/>
                <a:pathLst>
                  <a:path w="382" h="354">
                    <a:moveTo>
                      <a:pt x="0" y="354"/>
                    </a:moveTo>
                    <a:lnTo>
                      <a:pt x="0" y="246"/>
                    </a:lnTo>
                    <a:lnTo>
                      <a:pt x="40" y="209"/>
                    </a:lnTo>
                    <a:lnTo>
                      <a:pt x="43" y="209"/>
                    </a:lnTo>
                    <a:lnTo>
                      <a:pt x="43" y="39"/>
                    </a:lnTo>
                    <a:lnTo>
                      <a:pt x="85" y="0"/>
                    </a:lnTo>
                    <a:lnTo>
                      <a:pt x="340" y="0"/>
                    </a:lnTo>
                    <a:lnTo>
                      <a:pt x="340" y="118"/>
                    </a:lnTo>
                    <a:lnTo>
                      <a:pt x="329" y="148"/>
                    </a:lnTo>
                    <a:lnTo>
                      <a:pt x="329" y="201"/>
                    </a:lnTo>
                    <a:lnTo>
                      <a:pt x="324" y="206"/>
                    </a:lnTo>
                    <a:lnTo>
                      <a:pt x="382" y="206"/>
                    </a:lnTo>
                    <a:lnTo>
                      <a:pt x="382" y="315"/>
                    </a:lnTo>
                    <a:lnTo>
                      <a:pt x="340" y="354"/>
                    </a:lnTo>
                    <a:lnTo>
                      <a:pt x="0" y="354"/>
                    </a:lnTo>
                    <a:close/>
                  </a:path>
                </a:pathLst>
              </a:custGeom>
              <a:noFill/>
              <a:ln w="7938" cap="rnd">
                <a:solidFill>
                  <a:srgbClr val="000000"/>
                </a:solidFill>
                <a:prstDash val="solid"/>
                <a:round/>
                <a:headEnd/>
                <a:tailEnd/>
              </a:ln>
            </p:spPr>
            <p:txBody>
              <a:bodyPr/>
              <a:lstStyle/>
              <a:p>
                <a:endParaRPr lang="en-US"/>
              </a:p>
            </p:txBody>
          </p:sp>
          <p:sp>
            <p:nvSpPr>
              <p:cNvPr id="60646" name="Rectangle 230"/>
              <p:cNvSpPr>
                <a:spLocks noChangeArrowheads="1"/>
              </p:cNvSpPr>
              <p:nvPr/>
            </p:nvSpPr>
            <p:spPr bwMode="auto">
              <a:xfrm>
                <a:off x="1857" y="3144"/>
                <a:ext cx="480" cy="154"/>
              </a:xfrm>
              <a:prstGeom prst="rect">
                <a:avLst/>
              </a:prstGeom>
              <a:noFill/>
              <a:ln w="9525">
                <a:noFill/>
                <a:miter lim="800000"/>
                <a:headEnd/>
                <a:tailEnd/>
              </a:ln>
            </p:spPr>
            <p:txBody>
              <a:bodyPr wrap="none" lIns="0" tIns="0" rIns="0" bIns="0">
                <a:spAutoFit/>
              </a:bodyPr>
              <a:lstStyle/>
              <a:p>
                <a:r>
                  <a:rPr lang="en-US" sz="1400">
                    <a:solidFill>
                      <a:srgbClr val="000000"/>
                    </a:solidFill>
                  </a:rPr>
                  <a:t>Handler</a:t>
                </a:r>
                <a:endParaRPr lang="en-US"/>
              </a:p>
            </p:txBody>
          </p:sp>
          <p:sp>
            <p:nvSpPr>
              <p:cNvPr id="60647" name="Rectangle 231"/>
              <p:cNvSpPr>
                <a:spLocks noChangeArrowheads="1"/>
              </p:cNvSpPr>
              <p:nvPr/>
            </p:nvSpPr>
            <p:spPr bwMode="auto">
              <a:xfrm>
                <a:off x="1730" y="327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48" name="Rectangle 232"/>
              <p:cNvSpPr>
                <a:spLocks noChangeArrowheads="1"/>
              </p:cNvSpPr>
              <p:nvPr/>
            </p:nvSpPr>
            <p:spPr bwMode="auto">
              <a:xfrm>
                <a:off x="1771" y="3275"/>
                <a:ext cx="647" cy="154"/>
              </a:xfrm>
              <a:prstGeom prst="rect">
                <a:avLst/>
              </a:prstGeom>
              <a:noFill/>
              <a:ln w="9525">
                <a:noFill/>
                <a:miter lim="800000"/>
                <a:headEnd/>
                <a:tailEnd/>
              </a:ln>
            </p:spPr>
            <p:txBody>
              <a:bodyPr wrap="none" lIns="0" tIns="0" rIns="0" bIns="0">
                <a:spAutoFit/>
              </a:bodyPr>
              <a:lstStyle/>
              <a:p>
                <a:r>
                  <a:rPr lang="en-US" sz="1400">
                    <a:solidFill>
                      <a:srgbClr val="000000"/>
                    </a:solidFill>
                  </a:rPr>
                  <a:t>Middleman</a:t>
                </a:r>
                <a:endParaRPr lang="en-US"/>
              </a:p>
            </p:txBody>
          </p:sp>
          <p:sp>
            <p:nvSpPr>
              <p:cNvPr id="60649" name="Rectangle 233"/>
              <p:cNvSpPr>
                <a:spLocks noChangeArrowheads="1"/>
              </p:cNvSpPr>
              <p:nvPr/>
            </p:nvSpPr>
            <p:spPr bwMode="auto">
              <a:xfrm>
                <a:off x="2362" y="327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50" name="Rectangle 234"/>
              <p:cNvSpPr>
                <a:spLocks noChangeArrowheads="1"/>
              </p:cNvSpPr>
              <p:nvPr/>
            </p:nvSpPr>
            <p:spPr bwMode="auto">
              <a:xfrm>
                <a:off x="2810" y="2408"/>
                <a:ext cx="212" cy="148"/>
              </a:xfrm>
              <a:prstGeom prst="rect">
                <a:avLst/>
              </a:prstGeom>
              <a:noFill/>
              <a:ln w="7938" cap="rnd">
                <a:solidFill>
                  <a:srgbClr val="000000"/>
                </a:solidFill>
                <a:round/>
                <a:headEnd/>
                <a:tailEnd/>
              </a:ln>
            </p:spPr>
            <p:txBody>
              <a:bodyPr/>
              <a:lstStyle/>
              <a:p>
                <a:endParaRPr lang="en-US"/>
              </a:p>
            </p:txBody>
          </p:sp>
          <p:sp>
            <p:nvSpPr>
              <p:cNvPr id="60651" name="Rectangle 235"/>
              <p:cNvSpPr>
                <a:spLocks noChangeArrowheads="1"/>
              </p:cNvSpPr>
              <p:nvPr/>
            </p:nvSpPr>
            <p:spPr bwMode="auto">
              <a:xfrm>
                <a:off x="2795" y="2578"/>
                <a:ext cx="242" cy="66"/>
              </a:xfrm>
              <a:prstGeom prst="rect">
                <a:avLst/>
              </a:prstGeom>
              <a:noFill/>
              <a:ln w="7938" cap="rnd">
                <a:solidFill>
                  <a:srgbClr val="000000"/>
                </a:solidFill>
                <a:round/>
                <a:headEnd/>
                <a:tailEnd/>
              </a:ln>
            </p:spPr>
            <p:txBody>
              <a:bodyPr/>
              <a:lstStyle/>
              <a:p>
                <a:endParaRPr lang="en-US"/>
              </a:p>
            </p:txBody>
          </p:sp>
          <p:sp>
            <p:nvSpPr>
              <p:cNvPr id="60652" name="Rectangle 236"/>
              <p:cNvSpPr>
                <a:spLocks noChangeArrowheads="1"/>
              </p:cNvSpPr>
              <p:nvPr/>
            </p:nvSpPr>
            <p:spPr bwMode="auto">
              <a:xfrm>
                <a:off x="2802" y="2585"/>
                <a:ext cx="227" cy="52"/>
              </a:xfrm>
              <a:prstGeom prst="rect">
                <a:avLst/>
              </a:prstGeom>
              <a:solidFill>
                <a:srgbClr val="C0C0C0"/>
              </a:solidFill>
              <a:ln w="9525">
                <a:noFill/>
                <a:miter lim="800000"/>
                <a:headEnd/>
                <a:tailEnd/>
              </a:ln>
            </p:spPr>
            <p:txBody>
              <a:bodyPr/>
              <a:lstStyle/>
              <a:p>
                <a:endParaRPr lang="en-US"/>
              </a:p>
            </p:txBody>
          </p:sp>
          <p:sp>
            <p:nvSpPr>
              <p:cNvPr id="60653" name="Freeform 237"/>
              <p:cNvSpPr>
                <a:spLocks/>
              </p:cNvSpPr>
              <p:nvPr/>
            </p:nvSpPr>
            <p:spPr bwMode="auto">
              <a:xfrm>
                <a:off x="2795" y="2578"/>
                <a:ext cx="242" cy="66"/>
              </a:xfrm>
              <a:custGeom>
                <a:avLst/>
                <a:gdLst/>
                <a:ahLst/>
                <a:cxnLst>
                  <a:cxn ang="0">
                    <a:pos x="0" y="66"/>
                  </a:cxn>
                  <a:cxn ang="0">
                    <a:pos x="7" y="59"/>
                  </a:cxn>
                  <a:cxn ang="0">
                    <a:pos x="234" y="59"/>
                  </a:cxn>
                  <a:cxn ang="0">
                    <a:pos x="234" y="7"/>
                  </a:cxn>
                  <a:cxn ang="0">
                    <a:pos x="242" y="0"/>
                  </a:cxn>
                  <a:cxn ang="0">
                    <a:pos x="242" y="66"/>
                  </a:cxn>
                  <a:cxn ang="0">
                    <a:pos x="0" y="66"/>
                  </a:cxn>
                </a:cxnLst>
                <a:rect l="0" t="0" r="r" b="b"/>
                <a:pathLst>
                  <a:path w="242" h="66">
                    <a:moveTo>
                      <a:pt x="0" y="66"/>
                    </a:moveTo>
                    <a:lnTo>
                      <a:pt x="7" y="59"/>
                    </a:lnTo>
                    <a:lnTo>
                      <a:pt x="234" y="59"/>
                    </a:lnTo>
                    <a:lnTo>
                      <a:pt x="234" y="7"/>
                    </a:lnTo>
                    <a:lnTo>
                      <a:pt x="242" y="0"/>
                    </a:lnTo>
                    <a:lnTo>
                      <a:pt x="242" y="66"/>
                    </a:lnTo>
                    <a:lnTo>
                      <a:pt x="0" y="66"/>
                    </a:lnTo>
                    <a:close/>
                  </a:path>
                </a:pathLst>
              </a:custGeom>
              <a:solidFill>
                <a:srgbClr val="9A9A9A"/>
              </a:solidFill>
              <a:ln w="9525">
                <a:noFill/>
                <a:round/>
                <a:headEnd/>
                <a:tailEnd/>
              </a:ln>
            </p:spPr>
            <p:txBody>
              <a:bodyPr/>
              <a:lstStyle/>
              <a:p>
                <a:endParaRPr lang="en-US"/>
              </a:p>
            </p:txBody>
          </p:sp>
          <p:sp>
            <p:nvSpPr>
              <p:cNvPr id="60654" name="Freeform 238"/>
              <p:cNvSpPr>
                <a:spLocks/>
              </p:cNvSpPr>
              <p:nvPr/>
            </p:nvSpPr>
            <p:spPr bwMode="auto">
              <a:xfrm>
                <a:off x="2795" y="2578"/>
                <a:ext cx="242" cy="66"/>
              </a:xfrm>
              <a:custGeom>
                <a:avLst/>
                <a:gdLst/>
                <a:ahLst/>
                <a:cxnLst>
                  <a:cxn ang="0">
                    <a:pos x="0" y="66"/>
                  </a:cxn>
                  <a:cxn ang="0">
                    <a:pos x="7" y="59"/>
                  </a:cxn>
                  <a:cxn ang="0">
                    <a:pos x="7" y="7"/>
                  </a:cxn>
                  <a:cxn ang="0">
                    <a:pos x="234" y="7"/>
                  </a:cxn>
                  <a:cxn ang="0">
                    <a:pos x="242" y="0"/>
                  </a:cxn>
                  <a:cxn ang="0">
                    <a:pos x="0" y="0"/>
                  </a:cxn>
                  <a:cxn ang="0">
                    <a:pos x="0" y="66"/>
                  </a:cxn>
                </a:cxnLst>
                <a:rect l="0" t="0" r="r" b="b"/>
                <a:pathLst>
                  <a:path w="242" h="66">
                    <a:moveTo>
                      <a:pt x="0" y="66"/>
                    </a:moveTo>
                    <a:lnTo>
                      <a:pt x="7" y="59"/>
                    </a:lnTo>
                    <a:lnTo>
                      <a:pt x="7" y="7"/>
                    </a:lnTo>
                    <a:lnTo>
                      <a:pt x="234" y="7"/>
                    </a:lnTo>
                    <a:lnTo>
                      <a:pt x="242" y="0"/>
                    </a:lnTo>
                    <a:lnTo>
                      <a:pt x="0" y="0"/>
                    </a:lnTo>
                    <a:lnTo>
                      <a:pt x="0" y="66"/>
                    </a:lnTo>
                    <a:close/>
                  </a:path>
                </a:pathLst>
              </a:custGeom>
              <a:solidFill>
                <a:srgbClr val="FFFFFF"/>
              </a:solidFill>
              <a:ln w="9525">
                <a:noFill/>
                <a:round/>
                <a:headEnd/>
                <a:tailEnd/>
              </a:ln>
            </p:spPr>
            <p:txBody>
              <a:bodyPr/>
              <a:lstStyle/>
              <a:p>
                <a:endParaRPr lang="en-US"/>
              </a:p>
            </p:txBody>
          </p:sp>
          <p:sp>
            <p:nvSpPr>
              <p:cNvPr id="60655" name="Freeform 239"/>
              <p:cNvSpPr>
                <a:spLocks/>
              </p:cNvSpPr>
              <p:nvPr/>
            </p:nvSpPr>
            <p:spPr bwMode="auto">
              <a:xfrm>
                <a:off x="2946" y="2596"/>
                <a:ext cx="76" cy="15"/>
              </a:xfrm>
              <a:custGeom>
                <a:avLst/>
                <a:gdLst/>
                <a:ahLst/>
                <a:cxnLst>
                  <a:cxn ang="0">
                    <a:pos x="15" y="11"/>
                  </a:cxn>
                  <a:cxn ang="0">
                    <a:pos x="15" y="15"/>
                  </a:cxn>
                  <a:cxn ang="0">
                    <a:pos x="61" y="15"/>
                  </a:cxn>
                  <a:cxn ang="0">
                    <a:pos x="61" y="11"/>
                  </a:cxn>
                  <a:cxn ang="0">
                    <a:pos x="76" y="11"/>
                  </a:cxn>
                  <a:cxn ang="0">
                    <a:pos x="76" y="4"/>
                  </a:cxn>
                  <a:cxn ang="0">
                    <a:pos x="61" y="4"/>
                  </a:cxn>
                  <a:cxn ang="0">
                    <a:pos x="61" y="0"/>
                  </a:cxn>
                  <a:cxn ang="0">
                    <a:pos x="15" y="0"/>
                  </a:cxn>
                  <a:cxn ang="0">
                    <a:pos x="15" y="4"/>
                  </a:cxn>
                  <a:cxn ang="0">
                    <a:pos x="0" y="4"/>
                  </a:cxn>
                  <a:cxn ang="0">
                    <a:pos x="0" y="11"/>
                  </a:cxn>
                  <a:cxn ang="0">
                    <a:pos x="15" y="11"/>
                  </a:cxn>
                </a:cxnLst>
                <a:rect l="0" t="0" r="r" b="b"/>
                <a:pathLst>
                  <a:path w="76" h="15">
                    <a:moveTo>
                      <a:pt x="15" y="11"/>
                    </a:moveTo>
                    <a:lnTo>
                      <a:pt x="15" y="15"/>
                    </a:lnTo>
                    <a:lnTo>
                      <a:pt x="61" y="15"/>
                    </a:lnTo>
                    <a:lnTo>
                      <a:pt x="61" y="11"/>
                    </a:lnTo>
                    <a:lnTo>
                      <a:pt x="76" y="11"/>
                    </a:lnTo>
                    <a:lnTo>
                      <a:pt x="76" y="4"/>
                    </a:lnTo>
                    <a:lnTo>
                      <a:pt x="61" y="4"/>
                    </a:lnTo>
                    <a:lnTo>
                      <a:pt x="61" y="0"/>
                    </a:lnTo>
                    <a:lnTo>
                      <a:pt x="15" y="0"/>
                    </a:lnTo>
                    <a:lnTo>
                      <a:pt x="15" y="4"/>
                    </a:lnTo>
                    <a:lnTo>
                      <a:pt x="0" y="4"/>
                    </a:lnTo>
                    <a:lnTo>
                      <a:pt x="0" y="11"/>
                    </a:lnTo>
                    <a:lnTo>
                      <a:pt x="15" y="11"/>
                    </a:lnTo>
                    <a:close/>
                  </a:path>
                </a:pathLst>
              </a:custGeom>
              <a:solidFill>
                <a:srgbClr val="000000"/>
              </a:solidFill>
              <a:ln w="9525">
                <a:noFill/>
                <a:round/>
                <a:headEnd/>
                <a:tailEnd/>
              </a:ln>
            </p:spPr>
            <p:txBody>
              <a:bodyPr/>
              <a:lstStyle/>
              <a:p>
                <a:endParaRPr lang="en-US"/>
              </a:p>
            </p:txBody>
          </p:sp>
          <p:sp>
            <p:nvSpPr>
              <p:cNvPr id="60656" name="Freeform 240"/>
              <p:cNvSpPr>
                <a:spLocks noEditPoints="1"/>
              </p:cNvSpPr>
              <p:nvPr/>
            </p:nvSpPr>
            <p:spPr bwMode="auto">
              <a:xfrm>
                <a:off x="2810" y="2408"/>
                <a:ext cx="212" cy="148"/>
              </a:xfrm>
              <a:custGeom>
                <a:avLst/>
                <a:gdLst/>
                <a:ahLst/>
                <a:cxnLst>
                  <a:cxn ang="0">
                    <a:pos x="0" y="148"/>
                  </a:cxn>
                  <a:cxn ang="0">
                    <a:pos x="212" y="148"/>
                  </a:cxn>
                  <a:cxn ang="0">
                    <a:pos x="212" y="0"/>
                  </a:cxn>
                  <a:cxn ang="0">
                    <a:pos x="0" y="0"/>
                  </a:cxn>
                  <a:cxn ang="0">
                    <a:pos x="0" y="148"/>
                  </a:cxn>
                  <a:cxn ang="0">
                    <a:pos x="7" y="140"/>
                  </a:cxn>
                  <a:cxn ang="0">
                    <a:pos x="204" y="140"/>
                  </a:cxn>
                  <a:cxn ang="0">
                    <a:pos x="204" y="8"/>
                  </a:cxn>
                  <a:cxn ang="0">
                    <a:pos x="7" y="8"/>
                  </a:cxn>
                  <a:cxn ang="0">
                    <a:pos x="7" y="140"/>
                  </a:cxn>
                </a:cxnLst>
                <a:rect l="0" t="0" r="r" b="b"/>
                <a:pathLst>
                  <a:path w="212" h="148">
                    <a:moveTo>
                      <a:pt x="0" y="148"/>
                    </a:moveTo>
                    <a:lnTo>
                      <a:pt x="212" y="148"/>
                    </a:lnTo>
                    <a:lnTo>
                      <a:pt x="212" y="0"/>
                    </a:lnTo>
                    <a:lnTo>
                      <a:pt x="0" y="0"/>
                    </a:lnTo>
                    <a:lnTo>
                      <a:pt x="0" y="148"/>
                    </a:lnTo>
                    <a:close/>
                    <a:moveTo>
                      <a:pt x="7" y="140"/>
                    </a:moveTo>
                    <a:lnTo>
                      <a:pt x="204" y="140"/>
                    </a:lnTo>
                    <a:lnTo>
                      <a:pt x="204" y="8"/>
                    </a:lnTo>
                    <a:lnTo>
                      <a:pt x="7" y="8"/>
                    </a:lnTo>
                    <a:lnTo>
                      <a:pt x="7" y="140"/>
                    </a:lnTo>
                    <a:close/>
                  </a:path>
                </a:pathLst>
              </a:custGeom>
              <a:solidFill>
                <a:srgbClr val="C0C0C0"/>
              </a:solidFill>
              <a:ln w="9525">
                <a:noFill/>
                <a:round/>
                <a:headEnd/>
                <a:tailEnd/>
              </a:ln>
            </p:spPr>
            <p:txBody>
              <a:bodyPr/>
              <a:lstStyle/>
              <a:p>
                <a:endParaRPr lang="en-US"/>
              </a:p>
            </p:txBody>
          </p:sp>
          <p:sp>
            <p:nvSpPr>
              <p:cNvPr id="60657" name="Freeform 241"/>
              <p:cNvSpPr>
                <a:spLocks/>
              </p:cNvSpPr>
              <p:nvPr/>
            </p:nvSpPr>
            <p:spPr bwMode="auto">
              <a:xfrm>
                <a:off x="2817" y="2416"/>
                <a:ext cx="197" cy="132"/>
              </a:xfrm>
              <a:custGeom>
                <a:avLst/>
                <a:gdLst/>
                <a:ahLst/>
                <a:cxnLst>
                  <a:cxn ang="0">
                    <a:pos x="0" y="132"/>
                  </a:cxn>
                  <a:cxn ang="0">
                    <a:pos x="8" y="125"/>
                  </a:cxn>
                  <a:cxn ang="0">
                    <a:pos x="190" y="125"/>
                  </a:cxn>
                  <a:cxn ang="0">
                    <a:pos x="190" y="7"/>
                  </a:cxn>
                  <a:cxn ang="0">
                    <a:pos x="197" y="0"/>
                  </a:cxn>
                  <a:cxn ang="0">
                    <a:pos x="197" y="132"/>
                  </a:cxn>
                  <a:cxn ang="0">
                    <a:pos x="0" y="132"/>
                  </a:cxn>
                </a:cxnLst>
                <a:rect l="0" t="0" r="r" b="b"/>
                <a:pathLst>
                  <a:path w="197" h="132">
                    <a:moveTo>
                      <a:pt x="0" y="132"/>
                    </a:moveTo>
                    <a:lnTo>
                      <a:pt x="8" y="125"/>
                    </a:lnTo>
                    <a:lnTo>
                      <a:pt x="190" y="125"/>
                    </a:lnTo>
                    <a:lnTo>
                      <a:pt x="190" y="7"/>
                    </a:lnTo>
                    <a:lnTo>
                      <a:pt x="197" y="0"/>
                    </a:lnTo>
                    <a:lnTo>
                      <a:pt x="197" y="132"/>
                    </a:lnTo>
                    <a:lnTo>
                      <a:pt x="0" y="132"/>
                    </a:lnTo>
                    <a:close/>
                  </a:path>
                </a:pathLst>
              </a:custGeom>
              <a:solidFill>
                <a:srgbClr val="FFFFFF"/>
              </a:solidFill>
              <a:ln w="9525">
                <a:noFill/>
                <a:round/>
                <a:headEnd/>
                <a:tailEnd/>
              </a:ln>
            </p:spPr>
            <p:txBody>
              <a:bodyPr/>
              <a:lstStyle/>
              <a:p>
                <a:endParaRPr lang="en-US"/>
              </a:p>
            </p:txBody>
          </p:sp>
          <p:sp>
            <p:nvSpPr>
              <p:cNvPr id="60658" name="Freeform 242"/>
              <p:cNvSpPr>
                <a:spLocks/>
              </p:cNvSpPr>
              <p:nvPr/>
            </p:nvSpPr>
            <p:spPr bwMode="auto">
              <a:xfrm>
                <a:off x="2817" y="2416"/>
                <a:ext cx="197" cy="132"/>
              </a:xfrm>
              <a:custGeom>
                <a:avLst/>
                <a:gdLst/>
                <a:ahLst/>
                <a:cxnLst>
                  <a:cxn ang="0">
                    <a:pos x="8" y="125"/>
                  </a:cxn>
                  <a:cxn ang="0">
                    <a:pos x="0" y="132"/>
                  </a:cxn>
                  <a:cxn ang="0">
                    <a:pos x="0" y="0"/>
                  </a:cxn>
                  <a:cxn ang="0">
                    <a:pos x="197" y="0"/>
                  </a:cxn>
                  <a:cxn ang="0">
                    <a:pos x="190" y="7"/>
                  </a:cxn>
                  <a:cxn ang="0">
                    <a:pos x="8" y="7"/>
                  </a:cxn>
                  <a:cxn ang="0">
                    <a:pos x="8" y="125"/>
                  </a:cxn>
                </a:cxnLst>
                <a:rect l="0" t="0" r="r" b="b"/>
                <a:pathLst>
                  <a:path w="197" h="132">
                    <a:moveTo>
                      <a:pt x="8" y="125"/>
                    </a:moveTo>
                    <a:lnTo>
                      <a:pt x="0" y="132"/>
                    </a:lnTo>
                    <a:lnTo>
                      <a:pt x="0" y="0"/>
                    </a:lnTo>
                    <a:lnTo>
                      <a:pt x="197" y="0"/>
                    </a:lnTo>
                    <a:lnTo>
                      <a:pt x="190" y="7"/>
                    </a:lnTo>
                    <a:lnTo>
                      <a:pt x="8" y="7"/>
                    </a:lnTo>
                    <a:lnTo>
                      <a:pt x="8" y="125"/>
                    </a:lnTo>
                    <a:close/>
                  </a:path>
                </a:pathLst>
              </a:custGeom>
              <a:solidFill>
                <a:srgbClr val="9A9A9A"/>
              </a:solidFill>
              <a:ln w="9525">
                <a:noFill/>
                <a:round/>
                <a:headEnd/>
                <a:tailEnd/>
              </a:ln>
            </p:spPr>
            <p:txBody>
              <a:bodyPr/>
              <a:lstStyle/>
              <a:p>
                <a:endParaRPr lang="en-US"/>
              </a:p>
            </p:txBody>
          </p:sp>
          <p:pic>
            <p:nvPicPr>
              <p:cNvPr id="60659" name="Picture 243"/>
              <p:cNvPicPr>
                <a:picLocks noChangeAspect="1" noChangeArrowheads="1"/>
              </p:cNvPicPr>
              <p:nvPr/>
            </p:nvPicPr>
            <p:blipFill>
              <a:blip r:embed="rId16"/>
              <a:srcRect/>
              <a:stretch>
                <a:fillRect/>
              </a:stretch>
            </p:blipFill>
            <p:spPr bwMode="auto">
              <a:xfrm>
                <a:off x="2816" y="2414"/>
                <a:ext cx="192" cy="131"/>
              </a:xfrm>
              <a:prstGeom prst="rect">
                <a:avLst/>
              </a:prstGeom>
              <a:noFill/>
              <a:ln w="9525">
                <a:noFill/>
                <a:miter lim="800000"/>
                <a:headEnd/>
                <a:tailEnd/>
              </a:ln>
            </p:spPr>
          </p:pic>
          <p:pic>
            <p:nvPicPr>
              <p:cNvPr id="60660" name="Picture 244"/>
              <p:cNvPicPr>
                <a:picLocks noChangeAspect="1" noChangeArrowheads="1"/>
              </p:cNvPicPr>
              <p:nvPr/>
            </p:nvPicPr>
            <p:blipFill>
              <a:blip r:embed="rId17"/>
              <a:srcRect/>
              <a:stretch>
                <a:fillRect/>
              </a:stretch>
            </p:blipFill>
            <p:spPr bwMode="auto">
              <a:xfrm>
                <a:off x="2816" y="2414"/>
                <a:ext cx="192" cy="131"/>
              </a:xfrm>
              <a:prstGeom prst="rect">
                <a:avLst/>
              </a:prstGeom>
              <a:noFill/>
              <a:ln w="9525">
                <a:noFill/>
                <a:miter lim="800000"/>
                <a:headEnd/>
                <a:tailEnd/>
              </a:ln>
            </p:spPr>
          </p:pic>
          <p:sp>
            <p:nvSpPr>
              <p:cNvPr id="60661" name="Rectangle 245"/>
              <p:cNvSpPr>
                <a:spLocks noChangeArrowheads="1"/>
              </p:cNvSpPr>
              <p:nvPr/>
            </p:nvSpPr>
            <p:spPr bwMode="auto">
              <a:xfrm>
                <a:off x="2870" y="2556"/>
                <a:ext cx="91" cy="15"/>
              </a:xfrm>
              <a:prstGeom prst="rect">
                <a:avLst/>
              </a:prstGeom>
              <a:solidFill>
                <a:srgbClr val="000000"/>
              </a:solidFill>
              <a:ln w="9525">
                <a:noFill/>
                <a:miter lim="800000"/>
                <a:headEnd/>
                <a:tailEnd/>
              </a:ln>
            </p:spPr>
            <p:txBody>
              <a:bodyPr/>
              <a:lstStyle/>
              <a:p>
                <a:endParaRPr lang="en-US"/>
              </a:p>
            </p:txBody>
          </p:sp>
          <p:sp>
            <p:nvSpPr>
              <p:cNvPr id="60662" name="Rectangle 246"/>
              <p:cNvSpPr>
                <a:spLocks noChangeArrowheads="1"/>
              </p:cNvSpPr>
              <p:nvPr/>
            </p:nvSpPr>
            <p:spPr bwMode="auto">
              <a:xfrm>
                <a:off x="2810" y="2592"/>
                <a:ext cx="15" cy="11"/>
              </a:xfrm>
              <a:prstGeom prst="rect">
                <a:avLst/>
              </a:prstGeom>
              <a:solidFill>
                <a:srgbClr val="008000"/>
              </a:solidFill>
              <a:ln w="9525">
                <a:noFill/>
                <a:miter lim="800000"/>
                <a:headEnd/>
                <a:tailEnd/>
              </a:ln>
            </p:spPr>
            <p:txBody>
              <a:bodyPr/>
              <a:lstStyle/>
              <a:p>
                <a:endParaRPr lang="en-US"/>
              </a:p>
            </p:txBody>
          </p:sp>
          <p:sp>
            <p:nvSpPr>
              <p:cNvPr id="60663" name="Rectangle 247"/>
              <p:cNvSpPr>
                <a:spLocks noChangeArrowheads="1"/>
              </p:cNvSpPr>
              <p:nvPr/>
            </p:nvSpPr>
            <p:spPr bwMode="auto">
              <a:xfrm>
                <a:off x="2810" y="2592"/>
                <a:ext cx="7" cy="6"/>
              </a:xfrm>
              <a:prstGeom prst="rect">
                <a:avLst/>
              </a:prstGeom>
              <a:solidFill>
                <a:srgbClr val="00FF00"/>
              </a:solidFill>
              <a:ln w="9525">
                <a:noFill/>
                <a:miter lim="800000"/>
                <a:headEnd/>
                <a:tailEnd/>
              </a:ln>
            </p:spPr>
            <p:txBody>
              <a:bodyPr/>
              <a:lstStyle/>
              <a:p>
                <a:endParaRPr lang="en-US"/>
              </a:p>
            </p:txBody>
          </p:sp>
          <p:sp>
            <p:nvSpPr>
              <p:cNvPr id="60664" name="Rectangle 248"/>
              <p:cNvSpPr>
                <a:spLocks noChangeArrowheads="1"/>
              </p:cNvSpPr>
              <p:nvPr/>
            </p:nvSpPr>
            <p:spPr bwMode="auto">
              <a:xfrm>
                <a:off x="2756" y="2657"/>
                <a:ext cx="374" cy="154"/>
              </a:xfrm>
              <a:prstGeom prst="rect">
                <a:avLst/>
              </a:prstGeom>
              <a:noFill/>
              <a:ln w="9525">
                <a:noFill/>
                <a:miter lim="800000"/>
                <a:headEnd/>
                <a:tailEnd/>
              </a:ln>
            </p:spPr>
            <p:txBody>
              <a:bodyPr wrap="none" lIns="0" tIns="0" rIns="0" bIns="0">
                <a:spAutoFit/>
              </a:bodyPr>
              <a:lstStyle/>
              <a:p>
                <a:r>
                  <a:rPr lang="en-US" sz="1400">
                    <a:solidFill>
                      <a:srgbClr val="000000"/>
                    </a:solidFill>
                  </a:rPr>
                  <a:t>Agent</a:t>
                </a:r>
                <a:endParaRPr lang="en-US"/>
              </a:p>
            </p:txBody>
          </p:sp>
          <p:sp>
            <p:nvSpPr>
              <p:cNvPr id="60665" name="Rectangle 249"/>
              <p:cNvSpPr>
                <a:spLocks noChangeArrowheads="1"/>
              </p:cNvSpPr>
              <p:nvPr/>
            </p:nvSpPr>
            <p:spPr bwMode="auto">
              <a:xfrm>
                <a:off x="2655" y="2793"/>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66" name="Rectangle 250"/>
              <p:cNvSpPr>
                <a:spLocks noChangeArrowheads="1"/>
              </p:cNvSpPr>
              <p:nvPr/>
            </p:nvSpPr>
            <p:spPr bwMode="auto">
              <a:xfrm>
                <a:off x="2695" y="2793"/>
                <a:ext cx="500" cy="154"/>
              </a:xfrm>
              <a:prstGeom prst="rect">
                <a:avLst/>
              </a:prstGeom>
              <a:noFill/>
              <a:ln w="9525">
                <a:noFill/>
                <a:miter lim="800000"/>
                <a:headEnd/>
                <a:tailEnd/>
              </a:ln>
            </p:spPr>
            <p:txBody>
              <a:bodyPr wrap="none" lIns="0" tIns="0" rIns="0" bIns="0">
                <a:spAutoFit/>
              </a:bodyPr>
              <a:lstStyle/>
              <a:p>
                <a:r>
                  <a:rPr lang="en-US" sz="1400">
                    <a:solidFill>
                      <a:srgbClr val="000000"/>
                    </a:solidFill>
                  </a:rPr>
                  <a:t>Attacker</a:t>
                </a:r>
                <a:endParaRPr lang="en-US"/>
              </a:p>
            </p:txBody>
          </p:sp>
          <p:sp>
            <p:nvSpPr>
              <p:cNvPr id="60667" name="Rectangle 251"/>
              <p:cNvSpPr>
                <a:spLocks noChangeArrowheads="1"/>
              </p:cNvSpPr>
              <p:nvPr/>
            </p:nvSpPr>
            <p:spPr bwMode="auto">
              <a:xfrm>
                <a:off x="3140" y="2793"/>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68" name="Rectangle 252"/>
              <p:cNvSpPr>
                <a:spLocks noChangeArrowheads="1"/>
              </p:cNvSpPr>
              <p:nvPr/>
            </p:nvSpPr>
            <p:spPr bwMode="auto">
              <a:xfrm>
                <a:off x="2397" y="2228"/>
                <a:ext cx="213" cy="148"/>
              </a:xfrm>
              <a:prstGeom prst="rect">
                <a:avLst/>
              </a:prstGeom>
              <a:noFill/>
              <a:ln w="7938" cap="rnd">
                <a:solidFill>
                  <a:srgbClr val="000000"/>
                </a:solidFill>
                <a:round/>
                <a:headEnd/>
                <a:tailEnd/>
              </a:ln>
            </p:spPr>
            <p:txBody>
              <a:bodyPr/>
              <a:lstStyle/>
              <a:p>
                <a:endParaRPr lang="en-US"/>
              </a:p>
            </p:txBody>
          </p:sp>
          <p:sp>
            <p:nvSpPr>
              <p:cNvPr id="60669" name="Rectangle 253"/>
              <p:cNvSpPr>
                <a:spLocks noChangeArrowheads="1"/>
              </p:cNvSpPr>
              <p:nvPr/>
            </p:nvSpPr>
            <p:spPr bwMode="auto">
              <a:xfrm>
                <a:off x="2382" y="2398"/>
                <a:ext cx="243" cy="66"/>
              </a:xfrm>
              <a:prstGeom prst="rect">
                <a:avLst/>
              </a:prstGeom>
              <a:noFill/>
              <a:ln w="7938" cap="rnd">
                <a:solidFill>
                  <a:srgbClr val="000000"/>
                </a:solidFill>
                <a:round/>
                <a:headEnd/>
                <a:tailEnd/>
              </a:ln>
            </p:spPr>
            <p:txBody>
              <a:bodyPr/>
              <a:lstStyle/>
              <a:p>
                <a:endParaRPr lang="en-US"/>
              </a:p>
            </p:txBody>
          </p:sp>
          <p:sp>
            <p:nvSpPr>
              <p:cNvPr id="60670" name="Rectangle 254"/>
              <p:cNvSpPr>
                <a:spLocks noChangeArrowheads="1"/>
              </p:cNvSpPr>
              <p:nvPr/>
            </p:nvSpPr>
            <p:spPr bwMode="auto">
              <a:xfrm>
                <a:off x="2390" y="2405"/>
                <a:ext cx="227" cy="52"/>
              </a:xfrm>
              <a:prstGeom prst="rect">
                <a:avLst/>
              </a:prstGeom>
              <a:solidFill>
                <a:srgbClr val="C0C0C0"/>
              </a:solidFill>
              <a:ln w="9525">
                <a:noFill/>
                <a:miter lim="800000"/>
                <a:headEnd/>
                <a:tailEnd/>
              </a:ln>
            </p:spPr>
            <p:txBody>
              <a:bodyPr/>
              <a:lstStyle/>
              <a:p>
                <a:endParaRPr lang="en-US"/>
              </a:p>
            </p:txBody>
          </p:sp>
          <p:sp>
            <p:nvSpPr>
              <p:cNvPr id="60671" name="Freeform 255"/>
              <p:cNvSpPr>
                <a:spLocks/>
              </p:cNvSpPr>
              <p:nvPr/>
            </p:nvSpPr>
            <p:spPr bwMode="auto">
              <a:xfrm>
                <a:off x="2382" y="2398"/>
                <a:ext cx="243" cy="66"/>
              </a:xfrm>
              <a:custGeom>
                <a:avLst/>
                <a:gdLst/>
                <a:ahLst/>
                <a:cxnLst>
                  <a:cxn ang="0">
                    <a:pos x="0" y="66"/>
                  </a:cxn>
                  <a:cxn ang="0">
                    <a:pos x="8" y="59"/>
                  </a:cxn>
                  <a:cxn ang="0">
                    <a:pos x="235" y="59"/>
                  </a:cxn>
                  <a:cxn ang="0">
                    <a:pos x="235" y="7"/>
                  </a:cxn>
                  <a:cxn ang="0">
                    <a:pos x="243" y="0"/>
                  </a:cxn>
                  <a:cxn ang="0">
                    <a:pos x="243" y="66"/>
                  </a:cxn>
                  <a:cxn ang="0">
                    <a:pos x="0" y="66"/>
                  </a:cxn>
                </a:cxnLst>
                <a:rect l="0" t="0" r="r" b="b"/>
                <a:pathLst>
                  <a:path w="243" h="66">
                    <a:moveTo>
                      <a:pt x="0" y="66"/>
                    </a:moveTo>
                    <a:lnTo>
                      <a:pt x="8" y="59"/>
                    </a:lnTo>
                    <a:lnTo>
                      <a:pt x="235" y="59"/>
                    </a:lnTo>
                    <a:lnTo>
                      <a:pt x="235" y="7"/>
                    </a:lnTo>
                    <a:lnTo>
                      <a:pt x="243" y="0"/>
                    </a:lnTo>
                    <a:lnTo>
                      <a:pt x="243" y="66"/>
                    </a:lnTo>
                    <a:lnTo>
                      <a:pt x="0" y="66"/>
                    </a:lnTo>
                    <a:close/>
                  </a:path>
                </a:pathLst>
              </a:custGeom>
              <a:solidFill>
                <a:srgbClr val="9A9A9A"/>
              </a:solidFill>
              <a:ln w="9525">
                <a:noFill/>
                <a:round/>
                <a:headEnd/>
                <a:tailEnd/>
              </a:ln>
            </p:spPr>
            <p:txBody>
              <a:bodyPr/>
              <a:lstStyle/>
              <a:p>
                <a:endParaRPr lang="en-US"/>
              </a:p>
            </p:txBody>
          </p:sp>
          <p:sp>
            <p:nvSpPr>
              <p:cNvPr id="60672" name="Freeform 256"/>
              <p:cNvSpPr>
                <a:spLocks/>
              </p:cNvSpPr>
              <p:nvPr/>
            </p:nvSpPr>
            <p:spPr bwMode="auto">
              <a:xfrm>
                <a:off x="2382" y="2398"/>
                <a:ext cx="243" cy="66"/>
              </a:xfrm>
              <a:custGeom>
                <a:avLst/>
                <a:gdLst/>
                <a:ahLst/>
                <a:cxnLst>
                  <a:cxn ang="0">
                    <a:pos x="0" y="66"/>
                  </a:cxn>
                  <a:cxn ang="0">
                    <a:pos x="8" y="59"/>
                  </a:cxn>
                  <a:cxn ang="0">
                    <a:pos x="8" y="7"/>
                  </a:cxn>
                  <a:cxn ang="0">
                    <a:pos x="235" y="7"/>
                  </a:cxn>
                  <a:cxn ang="0">
                    <a:pos x="243" y="0"/>
                  </a:cxn>
                  <a:cxn ang="0">
                    <a:pos x="0" y="0"/>
                  </a:cxn>
                  <a:cxn ang="0">
                    <a:pos x="0" y="66"/>
                  </a:cxn>
                </a:cxnLst>
                <a:rect l="0" t="0" r="r" b="b"/>
                <a:pathLst>
                  <a:path w="243" h="66">
                    <a:moveTo>
                      <a:pt x="0" y="66"/>
                    </a:moveTo>
                    <a:lnTo>
                      <a:pt x="8" y="59"/>
                    </a:lnTo>
                    <a:lnTo>
                      <a:pt x="8" y="7"/>
                    </a:lnTo>
                    <a:lnTo>
                      <a:pt x="235" y="7"/>
                    </a:lnTo>
                    <a:lnTo>
                      <a:pt x="243" y="0"/>
                    </a:lnTo>
                    <a:lnTo>
                      <a:pt x="0" y="0"/>
                    </a:lnTo>
                    <a:lnTo>
                      <a:pt x="0" y="66"/>
                    </a:lnTo>
                    <a:close/>
                  </a:path>
                </a:pathLst>
              </a:custGeom>
              <a:solidFill>
                <a:srgbClr val="FFFFFF"/>
              </a:solidFill>
              <a:ln w="9525">
                <a:noFill/>
                <a:round/>
                <a:headEnd/>
                <a:tailEnd/>
              </a:ln>
            </p:spPr>
            <p:txBody>
              <a:bodyPr/>
              <a:lstStyle/>
              <a:p>
                <a:endParaRPr lang="en-US"/>
              </a:p>
            </p:txBody>
          </p:sp>
          <p:sp>
            <p:nvSpPr>
              <p:cNvPr id="60673" name="Freeform 257"/>
              <p:cNvSpPr>
                <a:spLocks/>
              </p:cNvSpPr>
              <p:nvPr/>
            </p:nvSpPr>
            <p:spPr bwMode="auto">
              <a:xfrm>
                <a:off x="2534" y="2416"/>
                <a:ext cx="76" cy="15"/>
              </a:xfrm>
              <a:custGeom>
                <a:avLst/>
                <a:gdLst/>
                <a:ahLst/>
                <a:cxnLst>
                  <a:cxn ang="0">
                    <a:pos x="15" y="12"/>
                  </a:cxn>
                  <a:cxn ang="0">
                    <a:pos x="15" y="15"/>
                  </a:cxn>
                  <a:cxn ang="0">
                    <a:pos x="60" y="15"/>
                  </a:cxn>
                  <a:cxn ang="0">
                    <a:pos x="60" y="12"/>
                  </a:cxn>
                  <a:cxn ang="0">
                    <a:pos x="76" y="12"/>
                  </a:cxn>
                  <a:cxn ang="0">
                    <a:pos x="76" y="4"/>
                  </a:cxn>
                  <a:cxn ang="0">
                    <a:pos x="60" y="4"/>
                  </a:cxn>
                  <a:cxn ang="0">
                    <a:pos x="60" y="0"/>
                  </a:cxn>
                  <a:cxn ang="0">
                    <a:pos x="15" y="0"/>
                  </a:cxn>
                  <a:cxn ang="0">
                    <a:pos x="15" y="4"/>
                  </a:cxn>
                  <a:cxn ang="0">
                    <a:pos x="0" y="4"/>
                  </a:cxn>
                  <a:cxn ang="0">
                    <a:pos x="0" y="12"/>
                  </a:cxn>
                  <a:cxn ang="0">
                    <a:pos x="15" y="12"/>
                  </a:cxn>
                </a:cxnLst>
                <a:rect l="0" t="0" r="r" b="b"/>
                <a:pathLst>
                  <a:path w="76" h="15">
                    <a:moveTo>
                      <a:pt x="15" y="12"/>
                    </a:moveTo>
                    <a:lnTo>
                      <a:pt x="15" y="15"/>
                    </a:lnTo>
                    <a:lnTo>
                      <a:pt x="60" y="15"/>
                    </a:lnTo>
                    <a:lnTo>
                      <a:pt x="60" y="12"/>
                    </a:lnTo>
                    <a:lnTo>
                      <a:pt x="76" y="12"/>
                    </a:lnTo>
                    <a:lnTo>
                      <a:pt x="76" y="4"/>
                    </a:lnTo>
                    <a:lnTo>
                      <a:pt x="60" y="4"/>
                    </a:lnTo>
                    <a:lnTo>
                      <a:pt x="60" y="0"/>
                    </a:lnTo>
                    <a:lnTo>
                      <a:pt x="15" y="0"/>
                    </a:lnTo>
                    <a:lnTo>
                      <a:pt x="15" y="4"/>
                    </a:lnTo>
                    <a:lnTo>
                      <a:pt x="0" y="4"/>
                    </a:lnTo>
                    <a:lnTo>
                      <a:pt x="0" y="12"/>
                    </a:lnTo>
                    <a:lnTo>
                      <a:pt x="15" y="12"/>
                    </a:lnTo>
                    <a:close/>
                  </a:path>
                </a:pathLst>
              </a:custGeom>
              <a:solidFill>
                <a:srgbClr val="000000"/>
              </a:solidFill>
              <a:ln w="9525">
                <a:noFill/>
                <a:round/>
                <a:headEnd/>
                <a:tailEnd/>
              </a:ln>
            </p:spPr>
            <p:txBody>
              <a:bodyPr/>
              <a:lstStyle/>
              <a:p>
                <a:endParaRPr lang="en-US"/>
              </a:p>
            </p:txBody>
          </p:sp>
          <p:sp>
            <p:nvSpPr>
              <p:cNvPr id="60674" name="Freeform 258"/>
              <p:cNvSpPr>
                <a:spLocks noEditPoints="1"/>
              </p:cNvSpPr>
              <p:nvPr/>
            </p:nvSpPr>
            <p:spPr bwMode="auto">
              <a:xfrm>
                <a:off x="2397" y="2228"/>
                <a:ext cx="213" cy="148"/>
              </a:xfrm>
              <a:custGeom>
                <a:avLst/>
                <a:gdLst/>
                <a:ahLst/>
                <a:cxnLst>
                  <a:cxn ang="0">
                    <a:pos x="0" y="148"/>
                  </a:cxn>
                  <a:cxn ang="0">
                    <a:pos x="213" y="148"/>
                  </a:cxn>
                  <a:cxn ang="0">
                    <a:pos x="213" y="0"/>
                  </a:cxn>
                  <a:cxn ang="0">
                    <a:pos x="0" y="0"/>
                  </a:cxn>
                  <a:cxn ang="0">
                    <a:pos x="0" y="148"/>
                  </a:cxn>
                  <a:cxn ang="0">
                    <a:pos x="8" y="140"/>
                  </a:cxn>
                  <a:cxn ang="0">
                    <a:pos x="205" y="140"/>
                  </a:cxn>
                  <a:cxn ang="0">
                    <a:pos x="205" y="8"/>
                  </a:cxn>
                  <a:cxn ang="0">
                    <a:pos x="8" y="8"/>
                  </a:cxn>
                  <a:cxn ang="0">
                    <a:pos x="8" y="140"/>
                  </a:cxn>
                </a:cxnLst>
                <a:rect l="0" t="0" r="r" b="b"/>
                <a:pathLst>
                  <a:path w="213" h="148">
                    <a:moveTo>
                      <a:pt x="0" y="148"/>
                    </a:moveTo>
                    <a:lnTo>
                      <a:pt x="213" y="148"/>
                    </a:lnTo>
                    <a:lnTo>
                      <a:pt x="213" y="0"/>
                    </a:lnTo>
                    <a:lnTo>
                      <a:pt x="0" y="0"/>
                    </a:lnTo>
                    <a:lnTo>
                      <a:pt x="0" y="148"/>
                    </a:lnTo>
                    <a:close/>
                    <a:moveTo>
                      <a:pt x="8" y="140"/>
                    </a:moveTo>
                    <a:lnTo>
                      <a:pt x="205" y="140"/>
                    </a:lnTo>
                    <a:lnTo>
                      <a:pt x="205" y="8"/>
                    </a:lnTo>
                    <a:lnTo>
                      <a:pt x="8" y="8"/>
                    </a:lnTo>
                    <a:lnTo>
                      <a:pt x="8" y="140"/>
                    </a:lnTo>
                    <a:close/>
                  </a:path>
                </a:pathLst>
              </a:custGeom>
              <a:solidFill>
                <a:srgbClr val="C0C0C0"/>
              </a:solidFill>
              <a:ln w="9525">
                <a:noFill/>
                <a:round/>
                <a:headEnd/>
                <a:tailEnd/>
              </a:ln>
            </p:spPr>
            <p:txBody>
              <a:bodyPr/>
              <a:lstStyle/>
              <a:p>
                <a:endParaRPr lang="en-US"/>
              </a:p>
            </p:txBody>
          </p:sp>
          <p:sp>
            <p:nvSpPr>
              <p:cNvPr id="60675" name="Freeform 259"/>
              <p:cNvSpPr>
                <a:spLocks/>
              </p:cNvSpPr>
              <p:nvPr/>
            </p:nvSpPr>
            <p:spPr bwMode="auto">
              <a:xfrm>
                <a:off x="2405" y="2236"/>
                <a:ext cx="197" cy="132"/>
              </a:xfrm>
              <a:custGeom>
                <a:avLst/>
                <a:gdLst/>
                <a:ahLst/>
                <a:cxnLst>
                  <a:cxn ang="0">
                    <a:pos x="0" y="132"/>
                  </a:cxn>
                  <a:cxn ang="0">
                    <a:pos x="7" y="125"/>
                  </a:cxn>
                  <a:cxn ang="0">
                    <a:pos x="189" y="125"/>
                  </a:cxn>
                  <a:cxn ang="0">
                    <a:pos x="189" y="7"/>
                  </a:cxn>
                  <a:cxn ang="0">
                    <a:pos x="197" y="0"/>
                  </a:cxn>
                  <a:cxn ang="0">
                    <a:pos x="197" y="132"/>
                  </a:cxn>
                  <a:cxn ang="0">
                    <a:pos x="0" y="132"/>
                  </a:cxn>
                </a:cxnLst>
                <a:rect l="0" t="0" r="r" b="b"/>
                <a:pathLst>
                  <a:path w="197" h="132">
                    <a:moveTo>
                      <a:pt x="0" y="132"/>
                    </a:moveTo>
                    <a:lnTo>
                      <a:pt x="7" y="125"/>
                    </a:lnTo>
                    <a:lnTo>
                      <a:pt x="189" y="125"/>
                    </a:lnTo>
                    <a:lnTo>
                      <a:pt x="189" y="7"/>
                    </a:lnTo>
                    <a:lnTo>
                      <a:pt x="197" y="0"/>
                    </a:lnTo>
                    <a:lnTo>
                      <a:pt x="197" y="132"/>
                    </a:lnTo>
                    <a:lnTo>
                      <a:pt x="0" y="132"/>
                    </a:lnTo>
                    <a:close/>
                  </a:path>
                </a:pathLst>
              </a:custGeom>
              <a:solidFill>
                <a:srgbClr val="FFFFFF"/>
              </a:solidFill>
              <a:ln w="9525">
                <a:noFill/>
                <a:round/>
                <a:headEnd/>
                <a:tailEnd/>
              </a:ln>
            </p:spPr>
            <p:txBody>
              <a:bodyPr/>
              <a:lstStyle/>
              <a:p>
                <a:endParaRPr lang="en-US"/>
              </a:p>
            </p:txBody>
          </p:sp>
          <p:sp>
            <p:nvSpPr>
              <p:cNvPr id="60676" name="Freeform 260"/>
              <p:cNvSpPr>
                <a:spLocks/>
              </p:cNvSpPr>
              <p:nvPr/>
            </p:nvSpPr>
            <p:spPr bwMode="auto">
              <a:xfrm>
                <a:off x="2405" y="2236"/>
                <a:ext cx="197" cy="132"/>
              </a:xfrm>
              <a:custGeom>
                <a:avLst/>
                <a:gdLst/>
                <a:ahLst/>
                <a:cxnLst>
                  <a:cxn ang="0">
                    <a:pos x="7" y="125"/>
                  </a:cxn>
                  <a:cxn ang="0">
                    <a:pos x="0" y="132"/>
                  </a:cxn>
                  <a:cxn ang="0">
                    <a:pos x="0" y="0"/>
                  </a:cxn>
                  <a:cxn ang="0">
                    <a:pos x="197" y="0"/>
                  </a:cxn>
                  <a:cxn ang="0">
                    <a:pos x="189" y="7"/>
                  </a:cxn>
                  <a:cxn ang="0">
                    <a:pos x="7" y="7"/>
                  </a:cxn>
                  <a:cxn ang="0">
                    <a:pos x="7" y="125"/>
                  </a:cxn>
                </a:cxnLst>
                <a:rect l="0" t="0" r="r" b="b"/>
                <a:pathLst>
                  <a:path w="197" h="132">
                    <a:moveTo>
                      <a:pt x="7" y="125"/>
                    </a:moveTo>
                    <a:lnTo>
                      <a:pt x="0" y="132"/>
                    </a:lnTo>
                    <a:lnTo>
                      <a:pt x="0" y="0"/>
                    </a:lnTo>
                    <a:lnTo>
                      <a:pt x="197" y="0"/>
                    </a:lnTo>
                    <a:lnTo>
                      <a:pt x="189" y="7"/>
                    </a:lnTo>
                    <a:lnTo>
                      <a:pt x="7" y="7"/>
                    </a:lnTo>
                    <a:lnTo>
                      <a:pt x="7" y="125"/>
                    </a:lnTo>
                    <a:close/>
                  </a:path>
                </a:pathLst>
              </a:custGeom>
              <a:solidFill>
                <a:srgbClr val="9A9A9A"/>
              </a:solidFill>
              <a:ln w="9525">
                <a:noFill/>
                <a:round/>
                <a:headEnd/>
                <a:tailEnd/>
              </a:ln>
            </p:spPr>
            <p:txBody>
              <a:bodyPr/>
              <a:lstStyle/>
              <a:p>
                <a:endParaRPr lang="en-US"/>
              </a:p>
            </p:txBody>
          </p:sp>
          <p:pic>
            <p:nvPicPr>
              <p:cNvPr id="60677" name="Picture 261"/>
              <p:cNvPicPr>
                <a:picLocks noChangeAspect="1" noChangeArrowheads="1"/>
              </p:cNvPicPr>
              <p:nvPr/>
            </p:nvPicPr>
            <p:blipFill>
              <a:blip r:embed="rId11"/>
              <a:srcRect/>
              <a:stretch>
                <a:fillRect/>
              </a:stretch>
            </p:blipFill>
            <p:spPr bwMode="auto">
              <a:xfrm>
                <a:off x="2407" y="2236"/>
                <a:ext cx="192" cy="131"/>
              </a:xfrm>
              <a:prstGeom prst="rect">
                <a:avLst/>
              </a:prstGeom>
              <a:noFill/>
              <a:ln w="9525">
                <a:noFill/>
                <a:miter lim="800000"/>
                <a:headEnd/>
                <a:tailEnd/>
              </a:ln>
            </p:spPr>
          </p:pic>
          <p:sp>
            <p:nvSpPr>
              <p:cNvPr id="60678" name="Rectangle 262"/>
              <p:cNvSpPr>
                <a:spLocks noChangeArrowheads="1"/>
              </p:cNvSpPr>
              <p:nvPr/>
            </p:nvSpPr>
            <p:spPr bwMode="auto">
              <a:xfrm>
                <a:off x="2458" y="2376"/>
                <a:ext cx="91" cy="15"/>
              </a:xfrm>
              <a:prstGeom prst="rect">
                <a:avLst/>
              </a:prstGeom>
              <a:solidFill>
                <a:srgbClr val="000000"/>
              </a:solidFill>
              <a:ln w="9525">
                <a:noFill/>
                <a:miter lim="800000"/>
                <a:headEnd/>
                <a:tailEnd/>
              </a:ln>
            </p:spPr>
            <p:txBody>
              <a:bodyPr/>
              <a:lstStyle/>
              <a:p>
                <a:endParaRPr lang="en-US"/>
              </a:p>
            </p:txBody>
          </p:sp>
          <p:sp>
            <p:nvSpPr>
              <p:cNvPr id="60679" name="Rectangle 263"/>
              <p:cNvSpPr>
                <a:spLocks noChangeArrowheads="1"/>
              </p:cNvSpPr>
              <p:nvPr/>
            </p:nvSpPr>
            <p:spPr bwMode="auto">
              <a:xfrm>
                <a:off x="2397" y="2413"/>
                <a:ext cx="15" cy="11"/>
              </a:xfrm>
              <a:prstGeom prst="rect">
                <a:avLst/>
              </a:prstGeom>
              <a:solidFill>
                <a:srgbClr val="008000"/>
              </a:solidFill>
              <a:ln w="9525">
                <a:noFill/>
                <a:miter lim="800000"/>
                <a:headEnd/>
                <a:tailEnd/>
              </a:ln>
            </p:spPr>
            <p:txBody>
              <a:bodyPr/>
              <a:lstStyle/>
              <a:p>
                <a:endParaRPr lang="en-US"/>
              </a:p>
            </p:txBody>
          </p:sp>
          <p:sp>
            <p:nvSpPr>
              <p:cNvPr id="60680" name="Rectangle 264"/>
              <p:cNvSpPr>
                <a:spLocks noChangeArrowheads="1"/>
              </p:cNvSpPr>
              <p:nvPr/>
            </p:nvSpPr>
            <p:spPr bwMode="auto">
              <a:xfrm>
                <a:off x="2397" y="2413"/>
                <a:ext cx="8" cy="5"/>
              </a:xfrm>
              <a:prstGeom prst="rect">
                <a:avLst/>
              </a:prstGeom>
              <a:solidFill>
                <a:srgbClr val="00FF00"/>
              </a:solidFill>
              <a:ln w="9525">
                <a:noFill/>
                <a:miter lim="800000"/>
                <a:headEnd/>
                <a:tailEnd/>
              </a:ln>
            </p:spPr>
            <p:txBody>
              <a:bodyPr/>
              <a:lstStyle/>
              <a:p>
                <a:endParaRPr lang="en-US"/>
              </a:p>
            </p:txBody>
          </p:sp>
          <p:sp>
            <p:nvSpPr>
              <p:cNvPr id="60681" name="Rectangle 265"/>
              <p:cNvSpPr>
                <a:spLocks noChangeArrowheads="1"/>
              </p:cNvSpPr>
              <p:nvPr/>
            </p:nvSpPr>
            <p:spPr bwMode="auto">
              <a:xfrm>
                <a:off x="2347" y="2480"/>
                <a:ext cx="374" cy="154"/>
              </a:xfrm>
              <a:prstGeom prst="rect">
                <a:avLst/>
              </a:prstGeom>
              <a:noFill/>
              <a:ln w="9525">
                <a:noFill/>
                <a:miter lim="800000"/>
                <a:headEnd/>
                <a:tailEnd/>
              </a:ln>
            </p:spPr>
            <p:txBody>
              <a:bodyPr wrap="none" lIns="0" tIns="0" rIns="0" bIns="0">
                <a:spAutoFit/>
              </a:bodyPr>
              <a:lstStyle/>
              <a:p>
                <a:r>
                  <a:rPr lang="en-US" sz="1400">
                    <a:solidFill>
                      <a:srgbClr val="000000"/>
                    </a:solidFill>
                  </a:rPr>
                  <a:t>Agent</a:t>
                </a:r>
                <a:endParaRPr lang="en-US"/>
              </a:p>
            </p:txBody>
          </p:sp>
          <p:sp>
            <p:nvSpPr>
              <p:cNvPr id="60682" name="Rectangle 266"/>
              <p:cNvSpPr>
                <a:spLocks noChangeArrowheads="1"/>
              </p:cNvSpPr>
              <p:nvPr/>
            </p:nvSpPr>
            <p:spPr bwMode="auto">
              <a:xfrm>
                <a:off x="2240" y="261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83" name="Rectangle 267"/>
              <p:cNvSpPr>
                <a:spLocks noChangeArrowheads="1"/>
              </p:cNvSpPr>
              <p:nvPr/>
            </p:nvSpPr>
            <p:spPr bwMode="auto">
              <a:xfrm>
                <a:off x="2281" y="2615"/>
                <a:ext cx="500" cy="154"/>
              </a:xfrm>
              <a:prstGeom prst="rect">
                <a:avLst/>
              </a:prstGeom>
              <a:noFill/>
              <a:ln w="9525">
                <a:noFill/>
                <a:miter lim="800000"/>
                <a:headEnd/>
                <a:tailEnd/>
              </a:ln>
            </p:spPr>
            <p:txBody>
              <a:bodyPr wrap="none" lIns="0" tIns="0" rIns="0" bIns="0">
                <a:spAutoFit/>
              </a:bodyPr>
              <a:lstStyle/>
              <a:p>
                <a:r>
                  <a:rPr lang="en-US" sz="1400">
                    <a:solidFill>
                      <a:srgbClr val="000000"/>
                    </a:solidFill>
                  </a:rPr>
                  <a:t>Attacker</a:t>
                </a:r>
                <a:endParaRPr lang="en-US"/>
              </a:p>
            </p:txBody>
          </p:sp>
          <p:sp>
            <p:nvSpPr>
              <p:cNvPr id="60684" name="Rectangle 268"/>
              <p:cNvSpPr>
                <a:spLocks noChangeArrowheads="1"/>
              </p:cNvSpPr>
              <p:nvPr/>
            </p:nvSpPr>
            <p:spPr bwMode="auto">
              <a:xfrm>
                <a:off x="2725" y="261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685" name="Rectangle 269"/>
              <p:cNvSpPr>
                <a:spLocks noChangeArrowheads="1"/>
              </p:cNvSpPr>
              <p:nvPr/>
            </p:nvSpPr>
            <p:spPr bwMode="auto">
              <a:xfrm>
                <a:off x="2810" y="2829"/>
                <a:ext cx="212" cy="148"/>
              </a:xfrm>
              <a:prstGeom prst="rect">
                <a:avLst/>
              </a:prstGeom>
              <a:noFill/>
              <a:ln w="7938" cap="rnd">
                <a:solidFill>
                  <a:srgbClr val="000000"/>
                </a:solidFill>
                <a:round/>
                <a:headEnd/>
                <a:tailEnd/>
              </a:ln>
            </p:spPr>
            <p:txBody>
              <a:bodyPr/>
              <a:lstStyle/>
              <a:p>
                <a:endParaRPr lang="en-US"/>
              </a:p>
            </p:txBody>
          </p:sp>
          <p:sp>
            <p:nvSpPr>
              <p:cNvPr id="60686" name="Rectangle 270"/>
              <p:cNvSpPr>
                <a:spLocks noChangeArrowheads="1"/>
              </p:cNvSpPr>
              <p:nvPr/>
            </p:nvSpPr>
            <p:spPr bwMode="auto">
              <a:xfrm>
                <a:off x="2795" y="2999"/>
                <a:ext cx="242" cy="66"/>
              </a:xfrm>
              <a:prstGeom prst="rect">
                <a:avLst/>
              </a:prstGeom>
              <a:noFill/>
              <a:ln w="7938" cap="rnd">
                <a:solidFill>
                  <a:srgbClr val="000000"/>
                </a:solidFill>
                <a:round/>
                <a:headEnd/>
                <a:tailEnd/>
              </a:ln>
            </p:spPr>
            <p:txBody>
              <a:bodyPr/>
              <a:lstStyle/>
              <a:p>
                <a:endParaRPr lang="en-US"/>
              </a:p>
            </p:txBody>
          </p:sp>
          <p:sp>
            <p:nvSpPr>
              <p:cNvPr id="60687" name="Rectangle 271"/>
              <p:cNvSpPr>
                <a:spLocks noChangeArrowheads="1"/>
              </p:cNvSpPr>
              <p:nvPr/>
            </p:nvSpPr>
            <p:spPr bwMode="auto">
              <a:xfrm>
                <a:off x="2802" y="3006"/>
                <a:ext cx="227" cy="52"/>
              </a:xfrm>
              <a:prstGeom prst="rect">
                <a:avLst/>
              </a:prstGeom>
              <a:solidFill>
                <a:srgbClr val="C0C0C0"/>
              </a:solidFill>
              <a:ln w="9525">
                <a:noFill/>
                <a:miter lim="800000"/>
                <a:headEnd/>
                <a:tailEnd/>
              </a:ln>
            </p:spPr>
            <p:txBody>
              <a:bodyPr/>
              <a:lstStyle/>
              <a:p>
                <a:endParaRPr lang="en-US"/>
              </a:p>
            </p:txBody>
          </p:sp>
          <p:sp>
            <p:nvSpPr>
              <p:cNvPr id="60688" name="Freeform 272"/>
              <p:cNvSpPr>
                <a:spLocks/>
              </p:cNvSpPr>
              <p:nvPr/>
            </p:nvSpPr>
            <p:spPr bwMode="auto">
              <a:xfrm>
                <a:off x="2795" y="2999"/>
                <a:ext cx="242" cy="66"/>
              </a:xfrm>
              <a:custGeom>
                <a:avLst/>
                <a:gdLst/>
                <a:ahLst/>
                <a:cxnLst>
                  <a:cxn ang="0">
                    <a:pos x="0" y="66"/>
                  </a:cxn>
                  <a:cxn ang="0">
                    <a:pos x="7" y="59"/>
                  </a:cxn>
                  <a:cxn ang="0">
                    <a:pos x="234" y="59"/>
                  </a:cxn>
                  <a:cxn ang="0">
                    <a:pos x="234" y="7"/>
                  </a:cxn>
                  <a:cxn ang="0">
                    <a:pos x="242" y="0"/>
                  </a:cxn>
                  <a:cxn ang="0">
                    <a:pos x="242" y="66"/>
                  </a:cxn>
                  <a:cxn ang="0">
                    <a:pos x="0" y="66"/>
                  </a:cxn>
                </a:cxnLst>
                <a:rect l="0" t="0" r="r" b="b"/>
                <a:pathLst>
                  <a:path w="242" h="66">
                    <a:moveTo>
                      <a:pt x="0" y="66"/>
                    </a:moveTo>
                    <a:lnTo>
                      <a:pt x="7" y="59"/>
                    </a:lnTo>
                    <a:lnTo>
                      <a:pt x="234" y="59"/>
                    </a:lnTo>
                    <a:lnTo>
                      <a:pt x="234" y="7"/>
                    </a:lnTo>
                    <a:lnTo>
                      <a:pt x="242" y="0"/>
                    </a:lnTo>
                    <a:lnTo>
                      <a:pt x="242" y="66"/>
                    </a:lnTo>
                    <a:lnTo>
                      <a:pt x="0" y="66"/>
                    </a:lnTo>
                    <a:close/>
                  </a:path>
                </a:pathLst>
              </a:custGeom>
              <a:solidFill>
                <a:srgbClr val="9A9A9A"/>
              </a:solidFill>
              <a:ln w="9525">
                <a:noFill/>
                <a:round/>
                <a:headEnd/>
                <a:tailEnd/>
              </a:ln>
            </p:spPr>
            <p:txBody>
              <a:bodyPr/>
              <a:lstStyle/>
              <a:p>
                <a:endParaRPr lang="en-US"/>
              </a:p>
            </p:txBody>
          </p:sp>
          <p:sp>
            <p:nvSpPr>
              <p:cNvPr id="60689" name="Freeform 273"/>
              <p:cNvSpPr>
                <a:spLocks/>
              </p:cNvSpPr>
              <p:nvPr/>
            </p:nvSpPr>
            <p:spPr bwMode="auto">
              <a:xfrm>
                <a:off x="2795" y="2999"/>
                <a:ext cx="242" cy="66"/>
              </a:xfrm>
              <a:custGeom>
                <a:avLst/>
                <a:gdLst/>
                <a:ahLst/>
                <a:cxnLst>
                  <a:cxn ang="0">
                    <a:pos x="0" y="66"/>
                  </a:cxn>
                  <a:cxn ang="0">
                    <a:pos x="7" y="59"/>
                  </a:cxn>
                  <a:cxn ang="0">
                    <a:pos x="7" y="7"/>
                  </a:cxn>
                  <a:cxn ang="0">
                    <a:pos x="234" y="7"/>
                  </a:cxn>
                  <a:cxn ang="0">
                    <a:pos x="242" y="0"/>
                  </a:cxn>
                  <a:cxn ang="0">
                    <a:pos x="0" y="0"/>
                  </a:cxn>
                  <a:cxn ang="0">
                    <a:pos x="0" y="66"/>
                  </a:cxn>
                </a:cxnLst>
                <a:rect l="0" t="0" r="r" b="b"/>
                <a:pathLst>
                  <a:path w="242" h="66">
                    <a:moveTo>
                      <a:pt x="0" y="66"/>
                    </a:moveTo>
                    <a:lnTo>
                      <a:pt x="7" y="59"/>
                    </a:lnTo>
                    <a:lnTo>
                      <a:pt x="7" y="7"/>
                    </a:lnTo>
                    <a:lnTo>
                      <a:pt x="234" y="7"/>
                    </a:lnTo>
                    <a:lnTo>
                      <a:pt x="242" y="0"/>
                    </a:lnTo>
                    <a:lnTo>
                      <a:pt x="0" y="0"/>
                    </a:lnTo>
                    <a:lnTo>
                      <a:pt x="0" y="66"/>
                    </a:lnTo>
                    <a:close/>
                  </a:path>
                </a:pathLst>
              </a:custGeom>
              <a:solidFill>
                <a:srgbClr val="FFFFFF"/>
              </a:solidFill>
              <a:ln w="9525">
                <a:noFill/>
                <a:round/>
                <a:headEnd/>
                <a:tailEnd/>
              </a:ln>
            </p:spPr>
            <p:txBody>
              <a:bodyPr/>
              <a:lstStyle/>
              <a:p>
                <a:endParaRPr lang="en-US"/>
              </a:p>
            </p:txBody>
          </p:sp>
          <p:sp>
            <p:nvSpPr>
              <p:cNvPr id="60690" name="Freeform 274"/>
              <p:cNvSpPr>
                <a:spLocks/>
              </p:cNvSpPr>
              <p:nvPr/>
            </p:nvSpPr>
            <p:spPr bwMode="auto">
              <a:xfrm>
                <a:off x="2946" y="3017"/>
                <a:ext cx="76" cy="15"/>
              </a:xfrm>
              <a:custGeom>
                <a:avLst/>
                <a:gdLst/>
                <a:ahLst/>
                <a:cxnLst>
                  <a:cxn ang="0">
                    <a:pos x="15" y="11"/>
                  </a:cxn>
                  <a:cxn ang="0">
                    <a:pos x="15" y="15"/>
                  </a:cxn>
                  <a:cxn ang="0">
                    <a:pos x="61" y="15"/>
                  </a:cxn>
                  <a:cxn ang="0">
                    <a:pos x="61" y="11"/>
                  </a:cxn>
                  <a:cxn ang="0">
                    <a:pos x="76" y="11"/>
                  </a:cxn>
                  <a:cxn ang="0">
                    <a:pos x="76" y="4"/>
                  </a:cxn>
                  <a:cxn ang="0">
                    <a:pos x="61" y="4"/>
                  </a:cxn>
                  <a:cxn ang="0">
                    <a:pos x="61" y="0"/>
                  </a:cxn>
                  <a:cxn ang="0">
                    <a:pos x="15" y="0"/>
                  </a:cxn>
                  <a:cxn ang="0">
                    <a:pos x="15" y="4"/>
                  </a:cxn>
                  <a:cxn ang="0">
                    <a:pos x="0" y="4"/>
                  </a:cxn>
                  <a:cxn ang="0">
                    <a:pos x="0" y="11"/>
                  </a:cxn>
                  <a:cxn ang="0">
                    <a:pos x="15" y="11"/>
                  </a:cxn>
                </a:cxnLst>
                <a:rect l="0" t="0" r="r" b="b"/>
                <a:pathLst>
                  <a:path w="76" h="15">
                    <a:moveTo>
                      <a:pt x="15" y="11"/>
                    </a:moveTo>
                    <a:lnTo>
                      <a:pt x="15" y="15"/>
                    </a:lnTo>
                    <a:lnTo>
                      <a:pt x="61" y="15"/>
                    </a:lnTo>
                    <a:lnTo>
                      <a:pt x="61" y="11"/>
                    </a:lnTo>
                    <a:lnTo>
                      <a:pt x="76" y="11"/>
                    </a:lnTo>
                    <a:lnTo>
                      <a:pt x="76" y="4"/>
                    </a:lnTo>
                    <a:lnTo>
                      <a:pt x="61" y="4"/>
                    </a:lnTo>
                    <a:lnTo>
                      <a:pt x="61" y="0"/>
                    </a:lnTo>
                    <a:lnTo>
                      <a:pt x="15" y="0"/>
                    </a:lnTo>
                    <a:lnTo>
                      <a:pt x="15" y="4"/>
                    </a:lnTo>
                    <a:lnTo>
                      <a:pt x="0" y="4"/>
                    </a:lnTo>
                    <a:lnTo>
                      <a:pt x="0" y="11"/>
                    </a:lnTo>
                    <a:lnTo>
                      <a:pt x="15" y="11"/>
                    </a:lnTo>
                    <a:close/>
                  </a:path>
                </a:pathLst>
              </a:custGeom>
              <a:solidFill>
                <a:srgbClr val="000000"/>
              </a:solidFill>
              <a:ln w="9525">
                <a:noFill/>
                <a:round/>
                <a:headEnd/>
                <a:tailEnd/>
              </a:ln>
            </p:spPr>
            <p:txBody>
              <a:bodyPr/>
              <a:lstStyle/>
              <a:p>
                <a:endParaRPr lang="en-US"/>
              </a:p>
            </p:txBody>
          </p:sp>
          <p:sp>
            <p:nvSpPr>
              <p:cNvPr id="60691" name="Freeform 275"/>
              <p:cNvSpPr>
                <a:spLocks noEditPoints="1"/>
              </p:cNvSpPr>
              <p:nvPr/>
            </p:nvSpPr>
            <p:spPr bwMode="auto">
              <a:xfrm>
                <a:off x="2810" y="2829"/>
                <a:ext cx="212" cy="148"/>
              </a:xfrm>
              <a:custGeom>
                <a:avLst/>
                <a:gdLst/>
                <a:ahLst/>
                <a:cxnLst>
                  <a:cxn ang="0">
                    <a:pos x="0" y="148"/>
                  </a:cxn>
                  <a:cxn ang="0">
                    <a:pos x="212" y="148"/>
                  </a:cxn>
                  <a:cxn ang="0">
                    <a:pos x="212" y="0"/>
                  </a:cxn>
                  <a:cxn ang="0">
                    <a:pos x="0" y="0"/>
                  </a:cxn>
                  <a:cxn ang="0">
                    <a:pos x="0" y="148"/>
                  </a:cxn>
                  <a:cxn ang="0">
                    <a:pos x="7" y="140"/>
                  </a:cxn>
                  <a:cxn ang="0">
                    <a:pos x="204" y="140"/>
                  </a:cxn>
                  <a:cxn ang="0">
                    <a:pos x="204" y="8"/>
                  </a:cxn>
                  <a:cxn ang="0">
                    <a:pos x="7" y="8"/>
                  </a:cxn>
                  <a:cxn ang="0">
                    <a:pos x="7" y="140"/>
                  </a:cxn>
                </a:cxnLst>
                <a:rect l="0" t="0" r="r" b="b"/>
                <a:pathLst>
                  <a:path w="212" h="148">
                    <a:moveTo>
                      <a:pt x="0" y="148"/>
                    </a:moveTo>
                    <a:lnTo>
                      <a:pt x="212" y="148"/>
                    </a:lnTo>
                    <a:lnTo>
                      <a:pt x="212" y="0"/>
                    </a:lnTo>
                    <a:lnTo>
                      <a:pt x="0" y="0"/>
                    </a:lnTo>
                    <a:lnTo>
                      <a:pt x="0" y="148"/>
                    </a:lnTo>
                    <a:close/>
                    <a:moveTo>
                      <a:pt x="7" y="140"/>
                    </a:moveTo>
                    <a:lnTo>
                      <a:pt x="204" y="140"/>
                    </a:lnTo>
                    <a:lnTo>
                      <a:pt x="204" y="8"/>
                    </a:lnTo>
                    <a:lnTo>
                      <a:pt x="7" y="8"/>
                    </a:lnTo>
                    <a:lnTo>
                      <a:pt x="7" y="140"/>
                    </a:lnTo>
                    <a:close/>
                  </a:path>
                </a:pathLst>
              </a:custGeom>
              <a:solidFill>
                <a:srgbClr val="C0C0C0"/>
              </a:solidFill>
              <a:ln w="9525">
                <a:noFill/>
                <a:round/>
                <a:headEnd/>
                <a:tailEnd/>
              </a:ln>
            </p:spPr>
            <p:txBody>
              <a:bodyPr/>
              <a:lstStyle/>
              <a:p>
                <a:endParaRPr lang="en-US"/>
              </a:p>
            </p:txBody>
          </p:sp>
          <p:sp>
            <p:nvSpPr>
              <p:cNvPr id="60692" name="Freeform 276"/>
              <p:cNvSpPr>
                <a:spLocks/>
              </p:cNvSpPr>
              <p:nvPr/>
            </p:nvSpPr>
            <p:spPr bwMode="auto">
              <a:xfrm>
                <a:off x="2817" y="2837"/>
                <a:ext cx="197" cy="132"/>
              </a:xfrm>
              <a:custGeom>
                <a:avLst/>
                <a:gdLst/>
                <a:ahLst/>
                <a:cxnLst>
                  <a:cxn ang="0">
                    <a:pos x="0" y="132"/>
                  </a:cxn>
                  <a:cxn ang="0">
                    <a:pos x="8" y="125"/>
                  </a:cxn>
                  <a:cxn ang="0">
                    <a:pos x="190" y="125"/>
                  </a:cxn>
                  <a:cxn ang="0">
                    <a:pos x="190" y="7"/>
                  </a:cxn>
                  <a:cxn ang="0">
                    <a:pos x="197" y="0"/>
                  </a:cxn>
                  <a:cxn ang="0">
                    <a:pos x="197" y="132"/>
                  </a:cxn>
                  <a:cxn ang="0">
                    <a:pos x="0" y="132"/>
                  </a:cxn>
                </a:cxnLst>
                <a:rect l="0" t="0" r="r" b="b"/>
                <a:pathLst>
                  <a:path w="197" h="132">
                    <a:moveTo>
                      <a:pt x="0" y="132"/>
                    </a:moveTo>
                    <a:lnTo>
                      <a:pt x="8" y="125"/>
                    </a:lnTo>
                    <a:lnTo>
                      <a:pt x="190" y="125"/>
                    </a:lnTo>
                    <a:lnTo>
                      <a:pt x="190" y="7"/>
                    </a:lnTo>
                    <a:lnTo>
                      <a:pt x="197" y="0"/>
                    </a:lnTo>
                    <a:lnTo>
                      <a:pt x="197" y="132"/>
                    </a:lnTo>
                    <a:lnTo>
                      <a:pt x="0" y="132"/>
                    </a:lnTo>
                    <a:close/>
                  </a:path>
                </a:pathLst>
              </a:custGeom>
              <a:solidFill>
                <a:srgbClr val="FFFFFF"/>
              </a:solidFill>
              <a:ln w="9525">
                <a:noFill/>
                <a:round/>
                <a:headEnd/>
                <a:tailEnd/>
              </a:ln>
            </p:spPr>
            <p:txBody>
              <a:bodyPr/>
              <a:lstStyle/>
              <a:p>
                <a:endParaRPr lang="en-US"/>
              </a:p>
            </p:txBody>
          </p:sp>
          <p:sp>
            <p:nvSpPr>
              <p:cNvPr id="60693" name="Freeform 277"/>
              <p:cNvSpPr>
                <a:spLocks/>
              </p:cNvSpPr>
              <p:nvPr/>
            </p:nvSpPr>
            <p:spPr bwMode="auto">
              <a:xfrm>
                <a:off x="2817" y="2837"/>
                <a:ext cx="197" cy="132"/>
              </a:xfrm>
              <a:custGeom>
                <a:avLst/>
                <a:gdLst/>
                <a:ahLst/>
                <a:cxnLst>
                  <a:cxn ang="0">
                    <a:pos x="8" y="125"/>
                  </a:cxn>
                  <a:cxn ang="0">
                    <a:pos x="0" y="132"/>
                  </a:cxn>
                  <a:cxn ang="0">
                    <a:pos x="0" y="0"/>
                  </a:cxn>
                  <a:cxn ang="0">
                    <a:pos x="197" y="0"/>
                  </a:cxn>
                  <a:cxn ang="0">
                    <a:pos x="190" y="7"/>
                  </a:cxn>
                  <a:cxn ang="0">
                    <a:pos x="8" y="7"/>
                  </a:cxn>
                  <a:cxn ang="0">
                    <a:pos x="8" y="125"/>
                  </a:cxn>
                </a:cxnLst>
                <a:rect l="0" t="0" r="r" b="b"/>
                <a:pathLst>
                  <a:path w="197" h="132">
                    <a:moveTo>
                      <a:pt x="8" y="125"/>
                    </a:moveTo>
                    <a:lnTo>
                      <a:pt x="0" y="132"/>
                    </a:lnTo>
                    <a:lnTo>
                      <a:pt x="0" y="0"/>
                    </a:lnTo>
                    <a:lnTo>
                      <a:pt x="197" y="0"/>
                    </a:lnTo>
                    <a:lnTo>
                      <a:pt x="190" y="7"/>
                    </a:lnTo>
                    <a:lnTo>
                      <a:pt x="8" y="7"/>
                    </a:lnTo>
                    <a:lnTo>
                      <a:pt x="8" y="125"/>
                    </a:lnTo>
                    <a:close/>
                  </a:path>
                </a:pathLst>
              </a:custGeom>
              <a:solidFill>
                <a:srgbClr val="9A9A9A"/>
              </a:solidFill>
              <a:ln w="9525">
                <a:noFill/>
                <a:round/>
                <a:headEnd/>
                <a:tailEnd/>
              </a:ln>
            </p:spPr>
            <p:txBody>
              <a:bodyPr/>
              <a:lstStyle/>
              <a:p>
                <a:endParaRPr lang="en-US"/>
              </a:p>
            </p:txBody>
          </p:sp>
          <p:pic>
            <p:nvPicPr>
              <p:cNvPr id="60694" name="Picture 278"/>
              <p:cNvPicPr>
                <a:picLocks noChangeAspect="1" noChangeArrowheads="1"/>
              </p:cNvPicPr>
              <p:nvPr/>
            </p:nvPicPr>
            <p:blipFill>
              <a:blip r:embed="rId18"/>
              <a:srcRect/>
              <a:stretch>
                <a:fillRect/>
              </a:stretch>
            </p:blipFill>
            <p:spPr bwMode="auto">
              <a:xfrm>
                <a:off x="2816" y="2835"/>
                <a:ext cx="192" cy="131"/>
              </a:xfrm>
              <a:prstGeom prst="rect">
                <a:avLst/>
              </a:prstGeom>
              <a:noFill/>
              <a:ln w="9525">
                <a:noFill/>
                <a:miter lim="800000"/>
                <a:headEnd/>
                <a:tailEnd/>
              </a:ln>
            </p:spPr>
          </p:pic>
          <p:pic>
            <p:nvPicPr>
              <p:cNvPr id="60695" name="Picture 279"/>
              <p:cNvPicPr>
                <a:picLocks noChangeAspect="1" noChangeArrowheads="1"/>
              </p:cNvPicPr>
              <p:nvPr/>
            </p:nvPicPr>
            <p:blipFill>
              <a:blip r:embed="rId19"/>
              <a:srcRect/>
              <a:stretch>
                <a:fillRect/>
              </a:stretch>
            </p:blipFill>
            <p:spPr bwMode="auto">
              <a:xfrm>
                <a:off x="2816" y="2835"/>
                <a:ext cx="192" cy="131"/>
              </a:xfrm>
              <a:prstGeom prst="rect">
                <a:avLst/>
              </a:prstGeom>
              <a:noFill/>
              <a:ln w="9525">
                <a:noFill/>
                <a:miter lim="800000"/>
                <a:headEnd/>
                <a:tailEnd/>
              </a:ln>
            </p:spPr>
          </p:pic>
          <p:sp>
            <p:nvSpPr>
              <p:cNvPr id="60696" name="Rectangle 280"/>
              <p:cNvSpPr>
                <a:spLocks noChangeArrowheads="1"/>
              </p:cNvSpPr>
              <p:nvPr/>
            </p:nvSpPr>
            <p:spPr bwMode="auto">
              <a:xfrm>
                <a:off x="2870" y="2977"/>
                <a:ext cx="91" cy="15"/>
              </a:xfrm>
              <a:prstGeom prst="rect">
                <a:avLst/>
              </a:prstGeom>
              <a:solidFill>
                <a:srgbClr val="000000"/>
              </a:solidFill>
              <a:ln w="9525">
                <a:noFill/>
                <a:miter lim="800000"/>
                <a:headEnd/>
                <a:tailEnd/>
              </a:ln>
            </p:spPr>
            <p:txBody>
              <a:bodyPr/>
              <a:lstStyle/>
              <a:p>
                <a:endParaRPr lang="en-US"/>
              </a:p>
            </p:txBody>
          </p:sp>
          <p:sp>
            <p:nvSpPr>
              <p:cNvPr id="60697" name="Rectangle 281"/>
              <p:cNvSpPr>
                <a:spLocks noChangeArrowheads="1"/>
              </p:cNvSpPr>
              <p:nvPr/>
            </p:nvSpPr>
            <p:spPr bwMode="auto">
              <a:xfrm>
                <a:off x="2810" y="3014"/>
                <a:ext cx="15" cy="10"/>
              </a:xfrm>
              <a:prstGeom prst="rect">
                <a:avLst/>
              </a:prstGeom>
              <a:solidFill>
                <a:srgbClr val="008000"/>
              </a:solidFill>
              <a:ln w="9525">
                <a:noFill/>
                <a:miter lim="800000"/>
                <a:headEnd/>
                <a:tailEnd/>
              </a:ln>
            </p:spPr>
            <p:txBody>
              <a:bodyPr/>
              <a:lstStyle/>
              <a:p>
                <a:endParaRPr lang="en-US"/>
              </a:p>
            </p:txBody>
          </p:sp>
          <p:sp>
            <p:nvSpPr>
              <p:cNvPr id="60698" name="Rectangle 282"/>
              <p:cNvSpPr>
                <a:spLocks noChangeArrowheads="1"/>
              </p:cNvSpPr>
              <p:nvPr/>
            </p:nvSpPr>
            <p:spPr bwMode="auto">
              <a:xfrm>
                <a:off x="2810" y="3014"/>
                <a:ext cx="7" cy="5"/>
              </a:xfrm>
              <a:prstGeom prst="rect">
                <a:avLst/>
              </a:prstGeom>
              <a:solidFill>
                <a:srgbClr val="00FF00"/>
              </a:solidFill>
              <a:ln w="9525">
                <a:noFill/>
                <a:miter lim="800000"/>
                <a:headEnd/>
                <a:tailEnd/>
              </a:ln>
            </p:spPr>
            <p:txBody>
              <a:bodyPr/>
              <a:lstStyle/>
              <a:p>
                <a:endParaRPr lang="en-US"/>
              </a:p>
            </p:txBody>
          </p:sp>
          <p:sp>
            <p:nvSpPr>
              <p:cNvPr id="60699" name="Rectangle 283"/>
              <p:cNvSpPr>
                <a:spLocks noChangeArrowheads="1"/>
              </p:cNvSpPr>
              <p:nvPr/>
            </p:nvSpPr>
            <p:spPr bwMode="auto">
              <a:xfrm>
                <a:off x="2756" y="3078"/>
                <a:ext cx="374" cy="154"/>
              </a:xfrm>
              <a:prstGeom prst="rect">
                <a:avLst/>
              </a:prstGeom>
              <a:noFill/>
              <a:ln w="9525">
                <a:noFill/>
                <a:miter lim="800000"/>
                <a:headEnd/>
                <a:tailEnd/>
              </a:ln>
            </p:spPr>
            <p:txBody>
              <a:bodyPr wrap="none" lIns="0" tIns="0" rIns="0" bIns="0">
                <a:spAutoFit/>
              </a:bodyPr>
              <a:lstStyle/>
              <a:p>
                <a:r>
                  <a:rPr lang="en-US" sz="1400">
                    <a:solidFill>
                      <a:srgbClr val="000000"/>
                    </a:solidFill>
                  </a:rPr>
                  <a:t>Agent</a:t>
                </a:r>
                <a:endParaRPr lang="en-US"/>
              </a:p>
            </p:txBody>
          </p:sp>
          <p:sp>
            <p:nvSpPr>
              <p:cNvPr id="60700" name="Rectangle 284"/>
              <p:cNvSpPr>
                <a:spLocks noChangeArrowheads="1"/>
              </p:cNvSpPr>
              <p:nvPr/>
            </p:nvSpPr>
            <p:spPr bwMode="auto">
              <a:xfrm>
                <a:off x="2655" y="3214"/>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01" name="Rectangle 285"/>
              <p:cNvSpPr>
                <a:spLocks noChangeArrowheads="1"/>
              </p:cNvSpPr>
              <p:nvPr/>
            </p:nvSpPr>
            <p:spPr bwMode="auto">
              <a:xfrm>
                <a:off x="2695" y="3214"/>
                <a:ext cx="500" cy="154"/>
              </a:xfrm>
              <a:prstGeom prst="rect">
                <a:avLst/>
              </a:prstGeom>
              <a:noFill/>
              <a:ln w="9525">
                <a:noFill/>
                <a:miter lim="800000"/>
                <a:headEnd/>
                <a:tailEnd/>
              </a:ln>
            </p:spPr>
            <p:txBody>
              <a:bodyPr wrap="none" lIns="0" tIns="0" rIns="0" bIns="0">
                <a:spAutoFit/>
              </a:bodyPr>
              <a:lstStyle/>
              <a:p>
                <a:r>
                  <a:rPr lang="en-US" sz="1400">
                    <a:solidFill>
                      <a:srgbClr val="000000"/>
                    </a:solidFill>
                  </a:rPr>
                  <a:t>Attacker</a:t>
                </a:r>
                <a:endParaRPr lang="en-US"/>
              </a:p>
            </p:txBody>
          </p:sp>
          <p:sp>
            <p:nvSpPr>
              <p:cNvPr id="60702" name="Rectangle 286"/>
              <p:cNvSpPr>
                <a:spLocks noChangeArrowheads="1"/>
              </p:cNvSpPr>
              <p:nvPr/>
            </p:nvSpPr>
            <p:spPr bwMode="auto">
              <a:xfrm>
                <a:off x="3140" y="3214"/>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03" name="Rectangle 287"/>
              <p:cNvSpPr>
                <a:spLocks noChangeArrowheads="1"/>
              </p:cNvSpPr>
              <p:nvPr/>
            </p:nvSpPr>
            <p:spPr bwMode="auto">
              <a:xfrm>
                <a:off x="2688" y="3250"/>
                <a:ext cx="213" cy="148"/>
              </a:xfrm>
              <a:prstGeom prst="rect">
                <a:avLst/>
              </a:prstGeom>
              <a:noFill/>
              <a:ln w="7938" cap="rnd">
                <a:solidFill>
                  <a:srgbClr val="000000"/>
                </a:solidFill>
                <a:round/>
                <a:headEnd/>
                <a:tailEnd/>
              </a:ln>
            </p:spPr>
            <p:txBody>
              <a:bodyPr/>
              <a:lstStyle/>
              <a:p>
                <a:endParaRPr lang="en-US"/>
              </a:p>
            </p:txBody>
          </p:sp>
          <p:sp>
            <p:nvSpPr>
              <p:cNvPr id="60704" name="Rectangle 288"/>
              <p:cNvSpPr>
                <a:spLocks noChangeArrowheads="1"/>
              </p:cNvSpPr>
              <p:nvPr/>
            </p:nvSpPr>
            <p:spPr bwMode="auto">
              <a:xfrm>
                <a:off x="2673" y="3420"/>
                <a:ext cx="243" cy="66"/>
              </a:xfrm>
              <a:prstGeom prst="rect">
                <a:avLst/>
              </a:prstGeom>
              <a:noFill/>
              <a:ln w="7938" cap="rnd">
                <a:solidFill>
                  <a:srgbClr val="000000"/>
                </a:solidFill>
                <a:round/>
                <a:headEnd/>
                <a:tailEnd/>
              </a:ln>
            </p:spPr>
            <p:txBody>
              <a:bodyPr/>
              <a:lstStyle/>
              <a:p>
                <a:endParaRPr lang="en-US"/>
              </a:p>
            </p:txBody>
          </p:sp>
          <p:sp>
            <p:nvSpPr>
              <p:cNvPr id="60705" name="Rectangle 289"/>
              <p:cNvSpPr>
                <a:spLocks noChangeArrowheads="1"/>
              </p:cNvSpPr>
              <p:nvPr/>
            </p:nvSpPr>
            <p:spPr bwMode="auto">
              <a:xfrm>
                <a:off x="2681" y="3427"/>
                <a:ext cx="227" cy="52"/>
              </a:xfrm>
              <a:prstGeom prst="rect">
                <a:avLst/>
              </a:prstGeom>
              <a:solidFill>
                <a:srgbClr val="C0C0C0"/>
              </a:solidFill>
              <a:ln w="9525">
                <a:noFill/>
                <a:miter lim="800000"/>
                <a:headEnd/>
                <a:tailEnd/>
              </a:ln>
            </p:spPr>
            <p:txBody>
              <a:bodyPr/>
              <a:lstStyle/>
              <a:p>
                <a:endParaRPr lang="en-US"/>
              </a:p>
            </p:txBody>
          </p:sp>
          <p:sp>
            <p:nvSpPr>
              <p:cNvPr id="60706" name="Freeform 290"/>
              <p:cNvSpPr>
                <a:spLocks/>
              </p:cNvSpPr>
              <p:nvPr/>
            </p:nvSpPr>
            <p:spPr bwMode="auto">
              <a:xfrm>
                <a:off x="2673" y="3420"/>
                <a:ext cx="243" cy="66"/>
              </a:xfrm>
              <a:custGeom>
                <a:avLst/>
                <a:gdLst/>
                <a:ahLst/>
                <a:cxnLst>
                  <a:cxn ang="0">
                    <a:pos x="0" y="66"/>
                  </a:cxn>
                  <a:cxn ang="0">
                    <a:pos x="8" y="59"/>
                  </a:cxn>
                  <a:cxn ang="0">
                    <a:pos x="235" y="59"/>
                  </a:cxn>
                  <a:cxn ang="0">
                    <a:pos x="235" y="7"/>
                  </a:cxn>
                  <a:cxn ang="0">
                    <a:pos x="243" y="0"/>
                  </a:cxn>
                  <a:cxn ang="0">
                    <a:pos x="243" y="66"/>
                  </a:cxn>
                  <a:cxn ang="0">
                    <a:pos x="0" y="66"/>
                  </a:cxn>
                </a:cxnLst>
                <a:rect l="0" t="0" r="r" b="b"/>
                <a:pathLst>
                  <a:path w="243" h="66">
                    <a:moveTo>
                      <a:pt x="0" y="66"/>
                    </a:moveTo>
                    <a:lnTo>
                      <a:pt x="8" y="59"/>
                    </a:lnTo>
                    <a:lnTo>
                      <a:pt x="235" y="59"/>
                    </a:lnTo>
                    <a:lnTo>
                      <a:pt x="235" y="7"/>
                    </a:lnTo>
                    <a:lnTo>
                      <a:pt x="243" y="0"/>
                    </a:lnTo>
                    <a:lnTo>
                      <a:pt x="243" y="66"/>
                    </a:lnTo>
                    <a:lnTo>
                      <a:pt x="0" y="66"/>
                    </a:lnTo>
                    <a:close/>
                  </a:path>
                </a:pathLst>
              </a:custGeom>
              <a:solidFill>
                <a:srgbClr val="9A9A9A"/>
              </a:solidFill>
              <a:ln w="9525">
                <a:noFill/>
                <a:round/>
                <a:headEnd/>
                <a:tailEnd/>
              </a:ln>
            </p:spPr>
            <p:txBody>
              <a:bodyPr/>
              <a:lstStyle/>
              <a:p>
                <a:endParaRPr lang="en-US"/>
              </a:p>
            </p:txBody>
          </p:sp>
          <p:sp>
            <p:nvSpPr>
              <p:cNvPr id="60707" name="Freeform 291"/>
              <p:cNvSpPr>
                <a:spLocks/>
              </p:cNvSpPr>
              <p:nvPr/>
            </p:nvSpPr>
            <p:spPr bwMode="auto">
              <a:xfrm>
                <a:off x="2673" y="3420"/>
                <a:ext cx="243" cy="66"/>
              </a:xfrm>
              <a:custGeom>
                <a:avLst/>
                <a:gdLst/>
                <a:ahLst/>
                <a:cxnLst>
                  <a:cxn ang="0">
                    <a:pos x="0" y="66"/>
                  </a:cxn>
                  <a:cxn ang="0">
                    <a:pos x="8" y="59"/>
                  </a:cxn>
                  <a:cxn ang="0">
                    <a:pos x="8" y="7"/>
                  </a:cxn>
                  <a:cxn ang="0">
                    <a:pos x="235" y="7"/>
                  </a:cxn>
                  <a:cxn ang="0">
                    <a:pos x="243" y="0"/>
                  </a:cxn>
                  <a:cxn ang="0">
                    <a:pos x="0" y="0"/>
                  </a:cxn>
                  <a:cxn ang="0">
                    <a:pos x="0" y="66"/>
                  </a:cxn>
                </a:cxnLst>
                <a:rect l="0" t="0" r="r" b="b"/>
                <a:pathLst>
                  <a:path w="243" h="66">
                    <a:moveTo>
                      <a:pt x="0" y="66"/>
                    </a:moveTo>
                    <a:lnTo>
                      <a:pt x="8" y="59"/>
                    </a:lnTo>
                    <a:lnTo>
                      <a:pt x="8" y="7"/>
                    </a:lnTo>
                    <a:lnTo>
                      <a:pt x="235" y="7"/>
                    </a:lnTo>
                    <a:lnTo>
                      <a:pt x="243" y="0"/>
                    </a:lnTo>
                    <a:lnTo>
                      <a:pt x="0" y="0"/>
                    </a:lnTo>
                    <a:lnTo>
                      <a:pt x="0" y="66"/>
                    </a:lnTo>
                    <a:close/>
                  </a:path>
                </a:pathLst>
              </a:custGeom>
              <a:solidFill>
                <a:srgbClr val="FFFFFF"/>
              </a:solidFill>
              <a:ln w="9525">
                <a:noFill/>
                <a:round/>
                <a:headEnd/>
                <a:tailEnd/>
              </a:ln>
            </p:spPr>
            <p:txBody>
              <a:bodyPr/>
              <a:lstStyle/>
              <a:p>
                <a:endParaRPr lang="en-US"/>
              </a:p>
            </p:txBody>
          </p:sp>
          <p:sp>
            <p:nvSpPr>
              <p:cNvPr id="60708" name="Freeform 292"/>
              <p:cNvSpPr>
                <a:spLocks/>
              </p:cNvSpPr>
              <p:nvPr/>
            </p:nvSpPr>
            <p:spPr bwMode="auto">
              <a:xfrm>
                <a:off x="2825" y="3438"/>
                <a:ext cx="76" cy="15"/>
              </a:xfrm>
              <a:custGeom>
                <a:avLst/>
                <a:gdLst/>
                <a:ahLst/>
                <a:cxnLst>
                  <a:cxn ang="0">
                    <a:pos x="15" y="11"/>
                  </a:cxn>
                  <a:cxn ang="0">
                    <a:pos x="15" y="15"/>
                  </a:cxn>
                  <a:cxn ang="0">
                    <a:pos x="60" y="15"/>
                  </a:cxn>
                  <a:cxn ang="0">
                    <a:pos x="60" y="11"/>
                  </a:cxn>
                  <a:cxn ang="0">
                    <a:pos x="76" y="11"/>
                  </a:cxn>
                  <a:cxn ang="0">
                    <a:pos x="76" y="4"/>
                  </a:cxn>
                  <a:cxn ang="0">
                    <a:pos x="60" y="4"/>
                  </a:cxn>
                  <a:cxn ang="0">
                    <a:pos x="60" y="0"/>
                  </a:cxn>
                  <a:cxn ang="0">
                    <a:pos x="15" y="0"/>
                  </a:cxn>
                  <a:cxn ang="0">
                    <a:pos x="15" y="4"/>
                  </a:cxn>
                  <a:cxn ang="0">
                    <a:pos x="0" y="4"/>
                  </a:cxn>
                  <a:cxn ang="0">
                    <a:pos x="0" y="11"/>
                  </a:cxn>
                  <a:cxn ang="0">
                    <a:pos x="15" y="11"/>
                  </a:cxn>
                </a:cxnLst>
                <a:rect l="0" t="0" r="r" b="b"/>
                <a:pathLst>
                  <a:path w="76" h="15">
                    <a:moveTo>
                      <a:pt x="15" y="11"/>
                    </a:moveTo>
                    <a:lnTo>
                      <a:pt x="15" y="15"/>
                    </a:lnTo>
                    <a:lnTo>
                      <a:pt x="60" y="15"/>
                    </a:lnTo>
                    <a:lnTo>
                      <a:pt x="60" y="11"/>
                    </a:lnTo>
                    <a:lnTo>
                      <a:pt x="76" y="11"/>
                    </a:lnTo>
                    <a:lnTo>
                      <a:pt x="76" y="4"/>
                    </a:lnTo>
                    <a:lnTo>
                      <a:pt x="60" y="4"/>
                    </a:lnTo>
                    <a:lnTo>
                      <a:pt x="60" y="0"/>
                    </a:lnTo>
                    <a:lnTo>
                      <a:pt x="15" y="0"/>
                    </a:lnTo>
                    <a:lnTo>
                      <a:pt x="15" y="4"/>
                    </a:lnTo>
                    <a:lnTo>
                      <a:pt x="0" y="4"/>
                    </a:lnTo>
                    <a:lnTo>
                      <a:pt x="0" y="11"/>
                    </a:lnTo>
                    <a:lnTo>
                      <a:pt x="15" y="11"/>
                    </a:lnTo>
                    <a:close/>
                  </a:path>
                </a:pathLst>
              </a:custGeom>
              <a:solidFill>
                <a:srgbClr val="000000"/>
              </a:solidFill>
              <a:ln w="9525">
                <a:noFill/>
                <a:round/>
                <a:headEnd/>
                <a:tailEnd/>
              </a:ln>
            </p:spPr>
            <p:txBody>
              <a:bodyPr/>
              <a:lstStyle/>
              <a:p>
                <a:endParaRPr lang="en-US"/>
              </a:p>
            </p:txBody>
          </p:sp>
          <p:sp>
            <p:nvSpPr>
              <p:cNvPr id="60709" name="Freeform 293"/>
              <p:cNvSpPr>
                <a:spLocks noEditPoints="1"/>
              </p:cNvSpPr>
              <p:nvPr/>
            </p:nvSpPr>
            <p:spPr bwMode="auto">
              <a:xfrm>
                <a:off x="2688" y="3250"/>
                <a:ext cx="213" cy="148"/>
              </a:xfrm>
              <a:custGeom>
                <a:avLst/>
                <a:gdLst/>
                <a:ahLst/>
                <a:cxnLst>
                  <a:cxn ang="0">
                    <a:pos x="0" y="148"/>
                  </a:cxn>
                  <a:cxn ang="0">
                    <a:pos x="213" y="148"/>
                  </a:cxn>
                  <a:cxn ang="0">
                    <a:pos x="213" y="0"/>
                  </a:cxn>
                  <a:cxn ang="0">
                    <a:pos x="0" y="0"/>
                  </a:cxn>
                  <a:cxn ang="0">
                    <a:pos x="0" y="148"/>
                  </a:cxn>
                  <a:cxn ang="0">
                    <a:pos x="8" y="140"/>
                  </a:cxn>
                  <a:cxn ang="0">
                    <a:pos x="205" y="140"/>
                  </a:cxn>
                  <a:cxn ang="0">
                    <a:pos x="205" y="8"/>
                  </a:cxn>
                  <a:cxn ang="0">
                    <a:pos x="8" y="8"/>
                  </a:cxn>
                  <a:cxn ang="0">
                    <a:pos x="8" y="140"/>
                  </a:cxn>
                </a:cxnLst>
                <a:rect l="0" t="0" r="r" b="b"/>
                <a:pathLst>
                  <a:path w="213" h="148">
                    <a:moveTo>
                      <a:pt x="0" y="148"/>
                    </a:moveTo>
                    <a:lnTo>
                      <a:pt x="213" y="148"/>
                    </a:lnTo>
                    <a:lnTo>
                      <a:pt x="213" y="0"/>
                    </a:lnTo>
                    <a:lnTo>
                      <a:pt x="0" y="0"/>
                    </a:lnTo>
                    <a:lnTo>
                      <a:pt x="0" y="148"/>
                    </a:lnTo>
                    <a:close/>
                    <a:moveTo>
                      <a:pt x="8" y="140"/>
                    </a:moveTo>
                    <a:lnTo>
                      <a:pt x="205" y="140"/>
                    </a:lnTo>
                    <a:lnTo>
                      <a:pt x="205" y="8"/>
                    </a:lnTo>
                    <a:lnTo>
                      <a:pt x="8" y="8"/>
                    </a:lnTo>
                    <a:lnTo>
                      <a:pt x="8" y="140"/>
                    </a:lnTo>
                    <a:close/>
                  </a:path>
                </a:pathLst>
              </a:custGeom>
              <a:solidFill>
                <a:srgbClr val="C0C0C0"/>
              </a:solidFill>
              <a:ln w="9525">
                <a:noFill/>
                <a:round/>
                <a:headEnd/>
                <a:tailEnd/>
              </a:ln>
            </p:spPr>
            <p:txBody>
              <a:bodyPr/>
              <a:lstStyle/>
              <a:p>
                <a:endParaRPr lang="en-US"/>
              </a:p>
            </p:txBody>
          </p:sp>
          <p:sp>
            <p:nvSpPr>
              <p:cNvPr id="60710" name="Freeform 294"/>
              <p:cNvSpPr>
                <a:spLocks/>
              </p:cNvSpPr>
              <p:nvPr/>
            </p:nvSpPr>
            <p:spPr bwMode="auto">
              <a:xfrm>
                <a:off x="2696" y="3258"/>
                <a:ext cx="197" cy="132"/>
              </a:xfrm>
              <a:custGeom>
                <a:avLst/>
                <a:gdLst/>
                <a:ahLst/>
                <a:cxnLst>
                  <a:cxn ang="0">
                    <a:pos x="0" y="132"/>
                  </a:cxn>
                  <a:cxn ang="0">
                    <a:pos x="8" y="125"/>
                  </a:cxn>
                  <a:cxn ang="0">
                    <a:pos x="189" y="125"/>
                  </a:cxn>
                  <a:cxn ang="0">
                    <a:pos x="189" y="7"/>
                  </a:cxn>
                  <a:cxn ang="0">
                    <a:pos x="197" y="0"/>
                  </a:cxn>
                  <a:cxn ang="0">
                    <a:pos x="197" y="132"/>
                  </a:cxn>
                  <a:cxn ang="0">
                    <a:pos x="0" y="132"/>
                  </a:cxn>
                </a:cxnLst>
                <a:rect l="0" t="0" r="r" b="b"/>
                <a:pathLst>
                  <a:path w="197" h="132">
                    <a:moveTo>
                      <a:pt x="0" y="132"/>
                    </a:moveTo>
                    <a:lnTo>
                      <a:pt x="8" y="125"/>
                    </a:lnTo>
                    <a:lnTo>
                      <a:pt x="189" y="125"/>
                    </a:lnTo>
                    <a:lnTo>
                      <a:pt x="189" y="7"/>
                    </a:lnTo>
                    <a:lnTo>
                      <a:pt x="197" y="0"/>
                    </a:lnTo>
                    <a:lnTo>
                      <a:pt x="197" y="132"/>
                    </a:lnTo>
                    <a:lnTo>
                      <a:pt x="0" y="132"/>
                    </a:lnTo>
                    <a:close/>
                  </a:path>
                </a:pathLst>
              </a:custGeom>
              <a:solidFill>
                <a:srgbClr val="FFFFFF"/>
              </a:solidFill>
              <a:ln w="9525">
                <a:noFill/>
                <a:round/>
                <a:headEnd/>
                <a:tailEnd/>
              </a:ln>
            </p:spPr>
            <p:txBody>
              <a:bodyPr/>
              <a:lstStyle/>
              <a:p>
                <a:endParaRPr lang="en-US"/>
              </a:p>
            </p:txBody>
          </p:sp>
          <p:sp>
            <p:nvSpPr>
              <p:cNvPr id="60711" name="Freeform 295"/>
              <p:cNvSpPr>
                <a:spLocks/>
              </p:cNvSpPr>
              <p:nvPr/>
            </p:nvSpPr>
            <p:spPr bwMode="auto">
              <a:xfrm>
                <a:off x="2696" y="3258"/>
                <a:ext cx="197" cy="132"/>
              </a:xfrm>
              <a:custGeom>
                <a:avLst/>
                <a:gdLst/>
                <a:ahLst/>
                <a:cxnLst>
                  <a:cxn ang="0">
                    <a:pos x="8" y="125"/>
                  </a:cxn>
                  <a:cxn ang="0">
                    <a:pos x="0" y="132"/>
                  </a:cxn>
                  <a:cxn ang="0">
                    <a:pos x="0" y="0"/>
                  </a:cxn>
                  <a:cxn ang="0">
                    <a:pos x="197" y="0"/>
                  </a:cxn>
                  <a:cxn ang="0">
                    <a:pos x="189" y="7"/>
                  </a:cxn>
                  <a:cxn ang="0">
                    <a:pos x="8" y="7"/>
                  </a:cxn>
                  <a:cxn ang="0">
                    <a:pos x="8" y="125"/>
                  </a:cxn>
                </a:cxnLst>
                <a:rect l="0" t="0" r="r" b="b"/>
                <a:pathLst>
                  <a:path w="197" h="132">
                    <a:moveTo>
                      <a:pt x="8" y="125"/>
                    </a:moveTo>
                    <a:lnTo>
                      <a:pt x="0" y="132"/>
                    </a:lnTo>
                    <a:lnTo>
                      <a:pt x="0" y="0"/>
                    </a:lnTo>
                    <a:lnTo>
                      <a:pt x="197" y="0"/>
                    </a:lnTo>
                    <a:lnTo>
                      <a:pt x="189" y="7"/>
                    </a:lnTo>
                    <a:lnTo>
                      <a:pt x="8" y="7"/>
                    </a:lnTo>
                    <a:lnTo>
                      <a:pt x="8" y="125"/>
                    </a:lnTo>
                    <a:close/>
                  </a:path>
                </a:pathLst>
              </a:custGeom>
              <a:solidFill>
                <a:srgbClr val="9A9A9A"/>
              </a:solidFill>
              <a:ln w="9525">
                <a:noFill/>
                <a:round/>
                <a:headEnd/>
                <a:tailEnd/>
              </a:ln>
            </p:spPr>
            <p:txBody>
              <a:bodyPr/>
              <a:lstStyle/>
              <a:p>
                <a:endParaRPr lang="en-US"/>
              </a:p>
            </p:txBody>
          </p:sp>
          <p:pic>
            <p:nvPicPr>
              <p:cNvPr id="60712" name="Picture 296"/>
              <p:cNvPicPr>
                <a:picLocks noChangeAspect="1" noChangeArrowheads="1"/>
              </p:cNvPicPr>
              <p:nvPr/>
            </p:nvPicPr>
            <p:blipFill>
              <a:blip r:embed="rId20"/>
              <a:srcRect/>
              <a:stretch>
                <a:fillRect/>
              </a:stretch>
            </p:blipFill>
            <p:spPr bwMode="auto">
              <a:xfrm>
                <a:off x="2695" y="3256"/>
                <a:ext cx="192" cy="131"/>
              </a:xfrm>
              <a:prstGeom prst="rect">
                <a:avLst/>
              </a:prstGeom>
              <a:noFill/>
              <a:ln w="9525">
                <a:noFill/>
                <a:miter lim="800000"/>
                <a:headEnd/>
                <a:tailEnd/>
              </a:ln>
            </p:spPr>
          </p:pic>
          <p:pic>
            <p:nvPicPr>
              <p:cNvPr id="60713" name="Picture 297"/>
              <p:cNvPicPr>
                <a:picLocks noChangeAspect="1" noChangeArrowheads="1"/>
              </p:cNvPicPr>
              <p:nvPr/>
            </p:nvPicPr>
            <p:blipFill>
              <a:blip r:embed="rId21"/>
              <a:srcRect/>
              <a:stretch>
                <a:fillRect/>
              </a:stretch>
            </p:blipFill>
            <p:spPr bwMode="auto">
              <a:xfrm>
                <a:off x="2695" y="3256"/>
                <a:ext cx="192" cy="131"/>
              </a:xfrm>
              <a:prstGeom prst="rect">
                <a:avLst/>
              </a:prstGeom>
              <a:noFill/>
              <a:ln w="9525">
                <a:noFill/>
                <a:miter lim="800000"/>
                <a:headEnd/>
                <a:tailEnd/>
              </a:ln>
            </p:spPr>
          </p:pic>
          <p:sp>
            <p:nvSpPr>
              <p:cNvPr id="60714" name="Rectangle 298"/>
              <p:cNvSpPr>
                <a:spLocks noChangeArrowheads="1"/>
              </p:cNvSpPr>
              <p:nvPr/>
            </p:nvSpPr>
            <p:spPr bwMode="auto">
              <a:xfrm>
                <a:off x="2749" y="3398"/>
                <a:ext cx="91" cy="15"/>
              </a:xfrm>
              <a:prstGeom prst="rect">
                <a:avLst/>
              </a:prstGeom>
              <a:solidFill>
                <a:srgbClr val="000000"/>
              </a:solidFill>
              <a:ln w="9525">
                <a:noFill/>
                <a:miter lim="800000"/>
                <a:headEnd/>
                <a:tailEnd/>
              </a:ln>
            </p:spPr>
            <p:txBody>
              <a:bodyPr/>
              <a:lstStyle/>
              <a:p>
                <a:endParaRPr lang="en-US"/>
              </a:p>
            </p:txBody>
          </p:sp>
          <p:sp>
            <p:nvSpPr>
              <p:cNvPr id="60715" name="Rectangle 299"/>
              <p:cNvSpPr>
                <a:spLocks noChangeArrowheads="1"/>
              </p:cNvSpPr>
              <p:nvPr/>
            </p:nvSpPr>
            <p:spPr bwMode="auto">
              <a:xfrm>
                <a:off x="2688" y="3435"/>
                <a:ext cx="16" cy="11"/>
              </a:xfrm>
              <a:prstGeom prst="rect">
                <a:avLst/>
              </a:prstGeom>
              <a:solidFill>
                <a:srgbClr val="008000"/>
              </a:solidFill>
              <a:ln w="9525">
                <a:noFill/>
                <a:miter lim="800000"/>
                <a:headEnd/>
                <a:tailEnd/>
              </a:ln>
            </p:spPr>
            <p:txBody>
              <a:bodyPr/>
              <a:lstStyle/>
              <a:p>
                <a:endParaRPr lang="en-US"/>
              </a:p>
            </p:txBody>
          </p:sp>
          <p:sp>
            <p:nvSpPr>
              <p:cNvPr id="60716" name="Rectangle 300"/>
              <p:cNvSpPr>
                <a:spLocks noChangeArrowheads="1"/>
              </p:cNvSpPr>
              <p:nvPr/>
            </p:nvSpPr>
            <p:spPr bwMode="auto">
              <a:xfrm>
                <a:off x="2688" y="3435"/>
                <a:ext cx="8" cy="5"/>
              </a:xfrm>
              <a:prstGeom prst="rect">
                <a:avLst/>
              </a:prstGeom>
              <a:solidFill>
                <a:srgbClr val="00FF00"/>
              </a:solidFill>
              <a:ln w="9525">
                <a:noFill/>
                <a:miter lim="800000"/>
                <a:headEnd/>
                <a:tailEnd/>
              </a:ln>
            </p:spPr>
            <p:txBody>
              <a:bodyPr/>
              <a:lstStyle/>
              <a:p>
                <a:endParaRPr lang="en-US"/>
              </a:p>
            </p:txBody>
          </p:sp>
          <p:sp>
            <p:nvSpPr>
              <p:cNvPr id="60717" name="Rectangle 301"/>
              <p:cNvSpPr>
                <a:spLocks noChangeArrowheads="1"/>
              </p:cNvSpPr>
              <p:nvPr/>
            </p:nvSpPr>
            <p:spPr bwMode="auto">
              <a:xfrm>
                <a:off x="2634" y="3500"/>
                <a:ext cx="374" cy="154"/>
              </a:xfrm>
              <a:prstGeom prst="rect">
                <a:avLst/>
              </a:prstGeom>
              <a:noFill/>
              <a:ln w="9525">
                <a:noFill/>
                <a:miter lim="800000"/>
                <a:headEnd/>
                <a:tailEnd/>
              </a:ln>
            </p:spPr>
            <p:txBody>
              <a:bodyPr wrap="none" lIns="0" tIns="0" rIns="0" bIns="0">
                <a:spAutoFit/>
              </a:bodyPr>
              <a:lstStyle/>
              <a:p>
                <a:r>
                  <a:rPr lang="en-US" sz="1400">
                    <a:solidFill>
                      <a:srgbClr val="000000"/>
                    </a:solidFill>
                  </a:rPr>
                  <a:t>Agent</a:t>
                </a:r>
                <a:endParaRPr lang="en-US"/>
              </a:p>
            </p:txBody>
          </p:sp>
          <p:sp>
            <p:nvSpPr>
              <p:cNvPr id="60718" name="Rectangle 302"/>
              <p:cNvSpPr>
                <a:spLocks noChangeArrowheads="1"/>
              </p:cNvSpPr>
              <p:nvPr/>
            </p:nvSpPr>
            <p:spPr bwMode="auto">
              <a:xfrm>
                <a:off x="2533" y="363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19" name="Rectangle 303"/>
              <p:cNvSpPr>
                <a:spLocks noChangeArrowheads="1"/>
              </p:cNvSpPr>
              <p:nvPr/>
            </p:nvSpPr>
            <p:spPr bwMode="auto">
              <a:xfrm>
                <a:off x="2574" y="3635"/>
                <a:ext cx="500" cy="154"/>
              </a:xfrm>
              <a:prstGeom prst="rect">
                <a:avLst/>
              </a:prstGeom>
              <a:noFill/>
              <a:ln w="9525">
                <a:noFill/>
                <a:miter lim="800000"/>
                <a:headEnd/>
                <a:tailEnd/>
              </a:ln>
            </p:spPr>
            <p:txBody>
              <a:bodyPr wrap="none" lIns="0" tIns="0" rIns="0" bIns="0">
                <a:spAutoFit/>
              </a:bodyPr>
              <a:lstStyle/>
              <a:p>
                <a:r>
                  <a:rPr lang="en-US" sz="1400">
                    <a:solidFill>
                      <a:srgbClr val="000000"/>
                    </a:solidFill>
                  </a:rPr>
                  <a:t>Attacker</a:t>
                </a:r>
                <a:endParaRPr lang="en-US"/>
              </a:p>
            </p:txBody>
          </p:sp>
          <p:sp>
            <p:nvSpPr>
              <p:cNvPr id="60720" name="Rectangle 304"/>
              <p:cNvSpPr>
                <a:spLocks noChangeArrowheads="1"/>
              </p:cNvSpPr>
              <p:nvPr/>
            </p:nvSpPr>
            <p:spPr bwMode="auto">
              <a:xfrm>
                <a:off x="3018" y="3635"/>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21" name="Rectangle 305"/>
              <p:cNvSpPr>
                <a:spLocks noChangeArrowheads="1"/>
              </p:cNvSpPr>
              <p:nvPr/>
            </p:nvSpPr>
            <p:spPr bwMode="auto">
              <a:xfrm>
                <a:off x="1205" y="1642"/>
                <a:ext cx="364" cy="154"/>
              </a:xfrm>
              <a:prstGeom prst="rect">
                <a:avLst/>
              </a:prstGeom>
              <a:noFill/>
              <a:ln w="9525">
                <a:noFill/>
                <a:miter lim="800000"/>
                <a:headEnd/>
                <a:tailEnd/>
              </a:ln>
            </p:spPr>
            <p:txBody>
              <a:bodyPr wrap="none" lIns="0" tIns="0" rIns="0" bIns="0">
                <a:spAutoFit/>
              </a:bodyPr>
              <a:lstStyle/>
              <a:p>
                <a:r>
                  <a:rPr lang="en-US" sz="1400">
                    <a:solidFill>
                      <a:srgbClr val="000000"/>
                    </a:solidFill>
                  </a:rPr>
                  <a:t>Client</a:t>
                </a:r>
                <a:endParaRPr lang="en-US"/>
              </a:p>
            </p:txBody>
          </p:sp>
          <p:sp>
            <p:nvSpPr>
              <p:cNvPr id="60722" name="Rectangle 306"/>
              <p:cNvSpPr>
                <a:spLocks noChangeArrowheads="1"/>
              </p:cNvSpPr>
              <p:nvPr/>
            </p:nvSpPr>
            <p:spPr bwMode="auto">
              <a:xfrm>
                <a:off x="801" y="1773"/>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23" name="Rectangle 307"/>
              <p:cNvSpPr>
                <a:spLocks noChangeArrowheads="1"/>
              </p:cNvSpPr>
              <p:nvPr/>
            </p:nvSpPr>
            <p:spPr bwMode="auto">
              <a:xfrm>
                <a:off x="841" y="1773"/>
                <a:ext cx="1091" cy="154"/>
              </a:xfrm>
              <a:prstGeom prst="rect">
                <a:avLst/>
              </a:prstGeom>
              <a:noFill/>
              <a:ln w="9525">
                <a:noFill/>
                <a:miter lim="800000"/>
                <a:headEnd/>
                <a:tailEnd/>
              </a:ln>
            </p:spPr>
            <p:txBody>
              <a:bodyPr wrap="none" lIns="0" tIns="0" rIns="0" bIns="0">
                <a:spAutoFit/>
              </a:bodyPr>
              <a:lstStyle/>
              <a:p>
                <a:r>
                  <a:rPr lang="en-US" sz="1400">
                    <a:solidFill>
                      <a:srgbClr val="000000"/>
                    </a:solidFill>
                  </a:rPr>
                  <a:t>Attack Commander</a:t>
                </a:r>
                <a:endParaRPr lang="en-US"/>
              </a:p>
            </p:txBody>
          </p:sp>
          <p:sp>
            <p:nvSpPr>
              <p:cNvPr id="60724" name="Rectangle 308"/>
              <p:cNvSpPr>
                <a:spLocks noChangeArrowheads="1"/>
              </p:cNvSpPr>
              <p:nvPr/>
            </p:nvSpPr>
            <p:spPr bwMode="auto">
              <a:xfrm>
                <a:off x="1877" y="1773"/>
                <a:ext cx="96" cy="154"/>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a:p>
            </p:txBody>
          </p:sp>
          <p:sp>
            <p:nvSpPr>
              <p:cNvPr id="60725" name="Line 309"/>
              <p:cNvSpPr>
                <a:spLocks noChangeShapeType="1"/>
              </p:cNvSpPr>
              <p:nvPr/>
            </p:nvSpPr>
            <p:spPr bwMode="auto">
              <a:xfrm flipV="1">
                <a:off x="1461" y="1393"/>
                <a:ext cx="356" cy="517"/>
              </a:xfrm>
              <a:prstGeom prst="line">
                <a:avLst/>
              </a:prstGeom>
              <a:noFill/>
              <a:ln w="7938" cap="rnd">
                <a:solidFill>
                  <a:srgbClr val="000000"/>
                </a:solidFill>
                <a:round/>
                <a:headEnd/>
                <a:tailEnd/>
              </a:ln>
            </p:spPr>
            <p:txBody>
              <a:bodyPr/>
              <a:lstStyle/>
              <a:p>
                <a:endParaRPr lang="en-US"/>
              </a:p>
            </p:txBody>
          </p:sp>
          <p:sp>
            <p:nvSpPr>
              <p:cNvPr id="60726" name="Freeform 310"/>
              <p:cNvSpPr>
                <a:spLocks/>
              </p:cNvSpPr>
              <p:nvPr/>
            </p:nvSpPr>
            <p:spPr bwMode="auto">
              <a:xfrm>
                <a:off x="1795" y="1346"/>
                <a:ext cx="54" cy="62"/>
              </a:xfrm>
              <a:custGeom>
                <a:avLst/>
                <a:gdLst/>
                <a:ahLst/>
                <a:cxnLst>
                  <a:cxn ang="0">
                    <a:pos x="0" y="40"/>
                  </a:cxn>
                  <a:cxn ang="0">
                    <a:pos x="54" y="0"/>
                  </a:cxn>
                  <a:cxn ang="0">
                    <a:pos x="37" y="62"/>
                  </a:cxn>
                  <a:cxn ang="0">
                    <a:pos x="0" y="40"/>
                  </a:cxn>
                </a:cxnLst>
                <a:rect l="0" t="0" r="r" b="b"/>
                <a:pathLst>
                  <a:path w="54" h="62">
                    <a:moveTo>
                      <a:pt x="0" y="40"/>
                    </a:moveTo>
                    <a:lnTo>
                      <a:pt x="54" y="0"/>
                    </a:lnTo>
                    <a:lnTo>
                      <a:pt x="37" y="62"/>
                    </a:lnTo>
                    <a:lnTo>
                      <a:pt x="0" y="40"/>
                    </a:lnTo>
                    <a:close/>
                  </a:path>
                </a:pathLst>
              </a:custGeom>
              <a:solidFill>
                <a:srgbClr val="000000"/>
              </a:solidFill>
              <a:ln w="9525">
                <a:noFill/>
                <a:round/>
                <a:headEnd/>
                <a:tailEnd/>
              </a:ln>
            </p:spPr>
            <p:txBody>
              <a:bodyPr/>
              <a:lstStyle/>
              <a:p>
                <a:endParaRPr lang="en-US"/>
              </a:p>
            </p:txBody>
          </p:sp>
          <p:sp>
            <p:nvSpPr>
              <p:cNvPr id="60727" name="Line 311"/>
              <p:cNvSpPr>
                <a:spLocks noChangeShapeType="1"/>
              </p:cNvSpPr>
              <p:nvPr/>
            </p:nvSpPr>
            <p:spPr bwMode="auto">
              <a:xfrm>
                <a:off x="1558" y="2318"/>
                <a:ext cx="353" cy="468"/>
              </a:xfrm>
              <a:prstGeom prst="line">
                <a:avLst/>
              </a:prstGeom>
              <a:noFill/>
              <a:ln w="7938" cap="rnd">
                <a:solidFill>
                  <a:srgbClr val="000000"/>
                </a:solidFill>
                <a:round/>
                <a:headEnd/>
                <a:tailEnd/>
              </a:ln>
            </p:spPr>
            <p:txBody>
              <a:bodyPr/>
              <a:lstStyle/>
              <a:p>
                <a:endParaRPr lang="en-US"/>
              </a:p>
            </p:txBody>
          </p:sp>
        </p:grpSp>
        <p:sp>
          <p:nvSpPr>
            <p:cNvPr id="60729" name="Freeform 313"/>
            <p:cNvSpPr>
              <a:spLocks/>
            </p:cNvSpPr>
            <p:nvPr/>
          </p:nvSpPr>
          <p:spPr bwMode="auto">
            <a:xfrm>
              <a:off x="1890" y="2770"/>
              <a:ext cx="56" cy="62"/>
            </a:xfrm>
            <a:custGeom>
              <a:avLst/>
              <a:gdLst/>
              <a:ahLst/>
              <a:cxnLst>
                <a:cxn ang="0">
                  <a:pos x="36" y="0"/>
                </a:cxn>
                <a:cxn ang="0">
                  <a:pos x="56" y="62"/>
                </a:cxn>
                <a:cxn ang="0">
                  <a:pos x="0" y="24"/>
                </a:cxn>
                <a:cxn ang="0">
                  <a:pos x="36" y="0"/>
                </a:cxn>
              </a:cxnLst>
              <a:rect l="0" t="0" r="r" b="b"/>
              <a:pathLst>
                <a:path w="56" h="62">
                  <a:moveTo>
                    <a:pt x="36" y="0"/>
                  </a:moveTo>
                  <a:lnTo>
                    <a:pt x="56" y="62"/>
                  </a:lnTo>
                  <a:lnTo>
                    <a:pt x="0" y="24"/>
                  </a:lnTo>
                  <a:lnTo>
                    <a:pt x="36" y="0"/>
                  </a:lnTo>
                  <a:close/>
                </a:path>
              </a:pathLst>
            </a:custGeom>
            <a:solidFill>
              <a:srgbClr val="000000"/>
            </a:solidFill>
            <a:ln w="9525">
              <a:noFill/>
              <a:round/>
              <a:headEnd/>
              <a:tailEnd/>
            </a:ln>
          </p:spPr>
          <p:txBody>
            <a:bodyPr/>
            <a:lstStyle/>
            <a:p>
              <a:endParaRPr lang="en-US"/>
            </a:p>
          </p:txBody>
        </p:sp>
        <p:sp>
          <p:nvSpPr>
            <p:cNvPr id="60730" name="Line 314"/>
            <p:cNvSpPr>
              <a:spLocks noChangeShapeType="1"/>
            </p:cNvSpPr>
            <p:nvPr/>
          </p:nvSpPr>
          <p:spPr bwMode="auto">
            <a:xfrm flipV="1">
              <a:off x="2237" y="824"/>
              <a:ext cx="340" cy="237"/>
            </a:xfrm>
            <a:prstGeom prst="line">
              <a:avLst/>
            </a:prstGeom>
            <a:noFill/>
            <a:ln w="7938" cap="rnd">
              <a:solidFill>
                <a:srgbClr val="000000"/>
              </a:solidFill>
              <a:round/>
              <a:headEnd/>
              <a:tailEnd/>
            </a:ln>
          </p:spPr>
          <p:txBody>
            <a:bodyPr/>
            <a:lstStyle/>
            <a:p>
              <a:endParaRPr lang="en-US"/>
            </a:p>
          </p:txBody>
        </p:sp>
        <p:sp>
          <p:nvSpPr>
            <p:cNvPr id="60731" name="Freeform 315"/>
            <p:cNvSpPr>
              <a:spLocks/>
            </p:cNvSpPr>
            <p:nvPr/>
          </p:nvSpPr>
          <p:spPr bwMode="auto">
            <a:xfrm>
              <a:off x="2559" y="791"/>
              <a:ext cx="66" cy="53"/>
            </a:xfrm>
            <a:custGeom>
              <a:avLst/>
              <a:gdLst/>
              <a:ahLst/>
              <a:cxnLst>
                <a:cxn ang="0">
                  <a:pos x="0" y="20"/>
                </a:cxn>
                <a:cxn ang="0">
                  <a:pos x="66" y="0"/>
                </a:cxn>
                <a:cxn ang="0">
                  <a:pos x="27" y="53"/>
                </a:cxn>
                <a:cxn ang="0">
                  <a:pos x="0" y="20"/>
                </a:cxn>
              </a:cxnLst>
              <a:rect l="0" t="0" r="r" b="b"/>
              <a:pathLst>
                <a:path w="66" h="53">
                  <a:moveTo>
                    <a:pt x="0" y="20"/>
                  </a:moveTo>
                  <a:lnTo>
                    <a:pt x="66" y="0"/>
                  </a:lnTo>
                  <a:lnTo>
                    <a:pt x="27" y="53"/>
                  </a:lnTo>
                  <a:lnTo>
                    <a:pt x="0" y="20"/>
                  </a:lnTo>
                  <a:close/>
                </a:path>
              </a:pathLst>
            </a:custGeom>
            <a:solidFill>
              <a:srgbClr val="000000"/>
            </a:solidFill>
            <a:ln w="9525">
              <a:noFill/>
              <a:round/>
              <a:headEnd/>
              <a:tailEnd/>
            </a:ln>
          </p:spPr>
          <p:txBody>
            <a:bodyPr/>
            <a:lstStyle/>
            <a:p>
              <a:endParaRPr lang="en-US"/>
            </a:p>
          </p:txBody>
        </p:sp>
        <p:sp>
          <p:nvSpPr>
            <p:cNvPr id="60732" name="Line 316"/>
            <p:cNvSpPr>
              <a:spLocks noChangeShapeType="1"/>
            </p:cNvSpPr>
            <p:nvPr/>
          </p:nvSpPr>
          <p:spPr bwMode="auto">
            <a:xfrm>
              <a:off x="2237" y="1150"/>
              <a:ext cx="425" cy="1"/>
            </a:xfrm>
            <a:prstGeom prst="line">
              <a:avLst/>
            </a:prstGeom>
            <a:noFill/>
            <a:ln w="7938" cap="rnd">
              <a:solidFill>
                <a:srgbClr val="000000"/>
              </a:solidFill>
              <a:round/>
              <a:headEnd/>
              <a:tailEnd/>
            </a:ln>
          </p:spPr>
          <p:txBody>
            <a:bodyPr/>
            <a:lstStyle/>
            <a:p>
              <a:endParaRPr lang="en-US"/>
            </a:p>
          </p:txBody>
        </p:sp>
        <p:sp>
          <p:nvSpPr>
            <p:cNvPr id="60733" name="Freeform 317"/>
            <p:cNvSpPr>
              <a:spLocks/>
            </p:cNvSpPr>
            <p:nvPr/>
          </p:nvSpPr>
          <p:spPr bwMode="auto">
            <a:xfrm>
              <a:off x="2656" y="1130"/>
              <a:ext cx="66" cy="41"/>
            </a:xfrm>
            <a:custGeom>
              <a:avLst/>
              <a:gdLst/>
              <a:ahLst/>
              <a:cxnLst>
                <a:cxn ang="0">
                  <a:pos x="0" y="0"/>
                </a:cxn>
                <a:cxn ang="0">
                  <a:pos x="66" y="20"/>
                </a:cxn>
                <a:cxn ang="0">
                  <a:pos x="0" y="41"/>
                </a:cxn>
                <a:cxn ang="0">
                  <a:pos x="0" y="0"/>
                </a:cxn>
              </a:cxnLst>
              <a:rect l="0" t="0" r="r" b="b"/>
              <a:pathLst>
                <a:path w="66" h="41">
                  <a:moveTo>
                    <a:pt x="0" y="0"/>
                  </a:moveTo>
                  <a:lnTo>
                    <a:pt x="66" y="20"/>
                  </a:lnTo>
                  <a:lnTo>
                    <a:pt x="0" y="41"/>
                  </a:lnTo>
                  <a:lnTo>
                    <a:pt x="0" y="0"/>
                  </a:lnTo>
                  <a:close/>
                </a:path>
              </a:pathLst>
            </a:custGeom>
            <a:solidFill>
              <a:srgbClr val="000000"/>
            </a:solidFill>
            <a:ln w="9525">
              <a:noFill/>
              <a:round/>
              <a:headEnd/>
              <a:tailEnd/>
            </a:ln>
          </p:spPr>
          <p:txBody>
            <a:bodyPr/>
            <a:lstStyle/>
            <a:p>
              <a:endParaRPr lang="en-US"/>
            </a:p>
          </p:txBody>
        </p:sp>
        <p:sp>
          <p:nvSpPr>
            <p:cNvPr id="60734" name="Line 318"/>
            <p:cNvSpPr>
              <a:spLocks noChangeShapeType="1"/>
            </p:cNvSpPr>
            <p:nvPr/>
          </p:nvSpPr>
          <p:spPr bwMode="auto">
            <a:xfrm>
              <a:off x="2237" y="1240"/>
              <a:ext cx="433" cy="241"/>
            </a:xfrm>
            <a:prstGeom prst="line">
              <a:avLst/>
            </a:prstGeom>
            <a:noFill/>
            <a:ln w="7938" cap="rnd">
              <a:solidFill>
                <a:srgbClr val="000000"/>
              </a:solidFill>
              <a:round/>
              <a:headEnd/>
              <a:tailEnd/>
            </a:ln>
          </p:spPr>
          <p:txBody>
            <a:bodyPr/>
            <a:lstStyle/>
            <a:p>
              <a:endParaRPr lang="en-US"/>
            </a:p>
          </p:txBody>
        </p:sp>
        <p:sp>
          <p:nvSpPr>
            <p:cNvPr id="60735" name="Freeform 319"/>
            <p:cNvSpPr>
              <a:spLocks/>
            </p:cNvSpPr>
            <p:nvPr/>
          </p:nvSpPr>
          <p:spPr bwMode="auto">
            <a:xfrm>
              <a:off x="2654" y="1461"/>
              <a:ext cx="68" cy="49"/>
            </a:xfrm>
            <a:custGeom>
              <a:avLst/>
              <a:gdLst/>
              <a:ahLst/>
              <a:cxnLst>
                <a:cxn ang="0">
                  <a:pos x="23" y="0"/>
                </a:cxn>
                <a:cxn ang="0">
                  <a:pos x="68" y="49"/>
                </a:cxn>
                <a:cxn ang="0">
                  <a:pos x="0" y="35"/>
                </a:cxn>
                <a:cxn ang="0">
                  <a:pos x="23" y="0"/>
                </a:cxn>
              </a:cxnLst>
              <a:rect l="0" t="0" r="r" b="b"/>
              <a:pathLst>
                <a:path w="68" h="49">
                  <a:moveTo>
                    <a:pt x="23" y="0"/>
                  </a:moveTo>
                  <a:lnTo>
                    <a:pt x="68" y="49"/>
                  </a:lnTo>
                  <a:lnTo>
                    <a:pt x="0" y="35"/>
                  </a:lnTo>
                  <a:lnTo>
                    <a:pt x="23" y="0"/>
                  </a:lnTo>
                  <a:close/>
                </a:path>
              </a:pathLst>
            </a:custGeom>
            <a:solidFill>
              <a:srgbClr val="000000"/>
            </a:solidFill>
            <a:ln w="9525">
              <a:noFill/>
              <a:round/>
              <a:headEnd/>
              <a:tailEnd/>
            </a:ln>
          </p:spPr>
          <p:txBody>
            <a:bodyPr/>
            <a:lstStyle/>
            <a:p>
              <a:endParaRPr lang="en-US"/>
            </a:p>
          </p:txBody>
        </p:sp>
        <p:sp>
          <p:nvSpPr>
            <p:cNvPr id="60736" name="Line 320"/>
            <p:cNvSpPr>
              <a:spLocks noChangeShapeType="1"/>
            </p:cNvSpPr>
            <p:nvPr/>
          </p:nvSpPr>
          <p:spPr bwMode="auto">
            <a:xfrm>
              <a:off x="2237" y="1330"/>
              <a:ext cx="167" cy="310"/>
            </a:xfrm>
            <a:prstGeom prst="line">
              <a:avLst/>
            </a:prstGeom>
            <a:noFill/>
            <a:ln w="7938" cap="rnd">
              <a:solidFill>
                <a:srgbClr val="000000"/>
              </a:solidFill>
              <a:round/>
              <a:headEnd/>
              <a:tailEnd/>
            </a:ln>
          </p:spPr>
          <p:txBody>
            <a:bodyPr/>
            <a:lstStyle/>
            <a:p>
              <a:endParaRPr lang="en-US"/>
            </a:p>
          </p:txBody>
        </p:sp>
        <p:sp>
          <p:nvSpPr>
            <p:cNvPr id="60737" name="Freeform 321"/>
            <p:cNvSpPr>
              <a:spLocks/>
            </p:cNvSpPr>
            <p:nvPr/>
          </p:nvSpPr>
          <p:spPr bwMode="auto">
            <a:xfrm>
              <a:off x="2382" y="1626"/>
              <a:ext cx="49" cy="63"/>
            </a:xfrm>
            <a:custGeom>
              <a:avLst/>
              <a:gdLst/>
              <a:ahLst/>
              <a:cxnLst>
                <a:cxn ang="0">
                  <a:pos x="39" y="0"/>
                </a:cxn>
                <a:cxn ang="0">
                  <a:pos x="49" y="63"/>
                </a:cxn>
                <a:cxn ang="0">
                  <a:pos x="0" y="18"/>
                </a:cxn>
                <a:cxn ang="0">
                  <a:pos x="39" y="0"/>
                </a:cxn>
              </a:cxnLst>
              <a:rect l="0" t="0" r="r" b="b"/>
              <a:pathLst>
                <a:path w="49" h="63">
                  <a:moveTo>
                    <a:pt x="39" y="0"/>
                  </a:moveTo>
                  <a:lnTo>
                    <a:pt x="49" y="63"/>
                  </a:lnTo>
                  <a:lnTo>
                    <a:pt x="0" y="18"/>
                  </a:lnTo>
                  <a:lnTo>
                    <a:pt x="39" y="0"/>
                  </a:lnTo>
                  <a:close/>
                </a:path>
              </a:pathLst>
            </a:custGeom>
            <a:solidFill>
              <a:srgbClr val="000000"/>
            </a:solidFill>
            <a:ln w="9525">
              <a:noFill/>
              <a:round/>
              <a:headEnd/>
              <a:tailEnd/>
            </a:ln>
          </p:spPr>
          <p:txBody>
            <a:bodyPr/>
            <a:lstStyle/>
            <a:p>
              <a:endParaRPr lang="en-US"/>
            </a:p>
          </p:txBody>
        </p:sp>
        <p:sp>
          <p:nvSpPr>
            <p:cNvPr id="60738" name="Line 322"/>
            <p:cNvSpPr>
              <a:spLocks noChangeShapeType="1"/>
            </p:cNvSpPr>
            <p:nvPr/>
          </p:nvSpPr>
          <p:spPr bwMode="auto">
            <a:xfrm flipV="1">
              <a:off x="2237" y="2627"/>
              <a:ext cx="152" cy="140"/>
            </a:xfrm>
            <a:prstGeom prst="line">
              <a:avLst/>
            </a:prstGeom>
            <a:noFill/>
            <a:ln w="7938" cap="rnd">
              <a:solidFill>
                <a:srgbClr val="000000"/>
              </a:solidFill>
              <a:round/>
              <a:headEnd/>
              <a:tailEnd/>
            </a:ln>
          </p:spPr>
          <p:txBody>
            <a:bodyPr/>
            <a:lstStyle/>
            <a:p>
              <a:endParaRPr lang="en-US"/>
            </a:p>
          </p:txBody>
        </p:sp>
        <p:sp>
          <p:nvSpPr>
            <p:cNvPr id="60739" name="Freeform 323"/>
            <p:cNvSpPr>
              <a:spLocks/>
            </p:cNvSpPr>
            <p:nvPr/>
          </p:nvSpPr>
          <p:spPr bwMode="auto">
            <a:xfrm>
              <a:off x="2369" y="2588"/>
              <a:ext cx="62" cy="57"/>
            </a:xfrm>
            <a:custGeom>
              <a:avLst/>
              <a:gdLst/>
              <a:ahLst/>
              <a:cxnLst>
                <a:cxn ang="0">
                  <a:pos x="0" y="28"/>
                </a:cxn>
                <a:cxn ang="0">
                  <a:pos x="62" y="0"/>
                </a:cxn>
                <a:cxn ang="0">
                  <a:pos x="31" y="57"/>
                </a:cxn>
                <a:cxn ang="0">
                  <a:pos x="0" y="28"/>
                </a:cxn>
              </a:cxnLst>
              <a:rect l="0" t="0" r="r" b="b"/>
              <a:pathLst>
                <a:path w="62" h="57">
                  <a:moveTo>
                    <a:pt x="0" y="28"/>
                  </a:moveTo>
                  <a:lnTo>
                    <a:pt x="62" y="0"/>
                  </a:lnTo>
                  <a:lnTo>
                    <a:pt x="31" y="57"/>
                  </a:lnTo>
                  <a:lnTo>
                    <a:pt x="0" y="28"/>
                  </a:lnTo>
                  <a:close/>
                </a:path>
              </a:pathLst>
            </a:custGeom>
            <a:solidFill>
              <a:srgbClr val="000000"/>
            </a:solidFill>
            <a:ln w="9525">
              <a:noFill/>
              <a:round/>
              <a:headEnd/>
              <a:tailEnd/>
            </a:ln>
          </p:spPr>
          <p:txBody>
            <a:bodyPr/>
            <a:lstStyle/>
            <a:p>
              <a:endParaRPr lang="en-US"/>
            </a:p>
          </p:txBody>
        </p:sp>
        <p:sp>
          <p:nvSpPr>
            <p:cNvPr id="60740" name="Line 324"/>
            <p:cNvSpPr>
              <a:spLocks noChangeShapeType="1"/>
            </p:cNvSpPr>
            <p:nvPr/>
          </p:nvSpPr>
          <p:spPr bwMode="auto">
            <a:xfrm>
              <a:off x="2237" y="2925"/>
              <a:ext cx="522" cy="1"/>
            </a:xfrm>
            <a:prstGeom prst="line">
              <a:avLst/>
            </a:prstGeom>
            <a:noFill/>
            <a:ln w="7938" cap="rnd">
              <a:solidFill>
                <a:srgbClr val="000000"/>
              </a:solidFill>
              <a:round/>
              <a:headEnd/>
              <a:tailEnd/>
            </a:ln>
          </p:spPr>
          <p:txBody>
            <a:bodyPr/>
            <a:lstStyle/>
            <a:p>
              <a:endParaRPr lang="en-US"/>
            </a:p>
          </p:txBody>
        </p:sp>
        <p:sp>
          <p:nvSpPr>
            <p:cNvPr id="60741" name="Freeform 325"/>
            <p:cNvSpPr>
              <a:spLocks/>
            </p:cNvSpPr>
            <p:nvPr/>
          </p:nvSpPr>
          <p:spPr bwMode="auto">
            <a:xfrm>
              <a:off x="2753" y="2905"/>
              <a:ext cx="66" cy="40"/>
            </a:xfrm>
            <a:custGeom>
              <a:avLst/>
              <a:gdLst/>
              <a:ahLst/>
              <a:cxnLst>
                <a:cxn ang="0">
                  <a:pos x="0" y="0"/>
                </a:cxn>
                <a:cxn ang="0">
                  <a:pos x="66" y="20"/>
                </a:cxn>
                <a:cxn ang="0">
                  <a:pos x="0" y="40"/>
                </a:cxn>
                <a:cxn ang="0">
                  <a:pos x="0" y="0"/>
                </a:cxn>
              </a:cxnLst>
              <a:rect l="0" t="0" r="r" b="b"/>
              <a:pathLst>
                <a:path w="66" h="40">
                  <a:moveTo>
                    <a:pt x="0" y="0"/>
                  </a:moveTo>
                  <a:lnTo>
                    <a:pt x="66" y="20"/>
                  </a:lnTo>
                  <a:lnTo>
                    <a:pt x="0" y="40"/>
                  </a:lnTo>
                  <a:lnTo>
                    <a:pt x="0" y="0"/>
                  </a:lnTo>
                  <a:close/>
                </a:path>
              </a:pathLst>
            </a:custGeom>
            <a:solidFill>
              <a:srgbClr val="000000"/>
            </a:solidFill>
            <a:ln w="9525">
              <a:noFill/>
              <a:round/>
              <a:headEnd/>
              <a:tailEnd/>
            </a:ln>
          </p:spPr>
          <p:txBody>
            <a:bodyPr/>
            <a:lstStyle/>
            <a:p>
              <a:endParaRPr lang="en-US"/>
            </a:p>
          </p:txBody>
        </p:sp>
        <p:sp>
          <p:nvSpPr>
            <p:cNvPr id="60742" name="Line 326"/>
            <p:cNvSpPr>
              <a:spLocks noChangeShapeType="1"/>
            </p:cNvSpPr>
            <p:nvPr/>
          </p:nvSpPr>
          <p:spPr bwMode="auto">
            <a:xfrm>
              <a:off x="2285" y="3104"/>
              <a:ext cx="311" cy="154"/>
            </a:xfrm>
            <a:prstGeom prst="line">
              <a:avLst/>
            </a:prstGeom>
            <a:noFill/>
            <a:ln w="7938" cap="rnd">
              <a:solidFill>
                <a:srgbClr val="000000"/>
              </a:solidFill>
              <a:round/>
              <a:headEnd/>
              <a:tailEnd/>
            </a:ln>
          </p:spPr>
          <p:txBody>
            <a:bodyPr/>
            <a:lstStyle/>
            <a:p>
              <a:endParaRPr lang="en-US"/>
            </a:p>
          </p:txBody>
        </p:sp>
        <p:sp>
          <p:nvSpPr>
            <p:cNvPr id="60743" name="Freeform 327"/>
            <p:cNvSpPr>
              <a:spLocks/>
            </p:cNvSpPr>
            <p:nvPr/>
          </p:nvSpPr>
          <p:spPr bwMode="auto">
            <a:xfrm>
              <a:off x="2581" y="3238"/>
              <a:ext cx="68" cy="46"/>
            </a:xfrm>
            <a:custGeom>
              <a:avLst/>
              <a:gdLst/>
              <a:ahLst/>
              <a:cxnLst>
                <a:cxn ang="0">
                  <a:pos x="21" y="0"/>
                </a:cxn>
                <a:cxn ang="0">
                  <a:pos x="68" y="46"/>
                </a:cxn>
                <a:cxn ang="0">
                  <a:pos x="0" y="35"/>
                </a:cxn>
                <a:cxn ang="0">
                  <a:pos x="21" y="0"/>
                </a:cxn>
              </a:cxnLst>
              <a:rect l="0" t="0" r="r" b="b"/>
              <a:pathLst>
                <a:path w="68" h="46">
                  <a:moveTo>
                    <a:pt x="21" y="0"/>
                  </a:moveTo>
                  <a:lnTo>
                    <a:pt x="68" y="46"/>
                  </a:lnTo>
                  <a:lnTo>
                    <a:pt x="0" y="35"/>
                  </a:lnTo>
                  <a:lnTo>
                    <a:pt x="21" y="0"/>
                  </a:lnTo>
                  <a:close/>
                </a:path>
              </a:pathLst>
            </a:custGeom>
            <a:solidFill>
              <a:srgbClr val="000000"/>
            </a:solidFill>
            <a:ln w="9525">
              <a:noFill/>
              <a:round/>
              <a:headEnd/>
              <a:tailEnd/>
            </a:ln>
          </p:spPr>
          <p:txBody>
            <a:bodyPr/>
            <a:lstStyle/>
            <a:p>
              <a:endParaRPr lang="en-US"/>
            </a:p>
          </p:txBody>
        </p:sp>
        <p:sp>
          <p:nvSpPr>
            <p:cNvPr id="60744" name="Line 328"/>
            <p:cNvSpPr>
              <a:spLocks noChangeShapeType="1"/>
            </p:cNvSpPr>
            <p:nvPr/>
          </p:nvSpPr>
          <p:spPr bwMode="auto">
            <a:xfrm flipV="1">
              <a:off x="2285" y="2637"/>
              <a:ext cx="433" cy="220"/>
            </a:xfrm>
            <a:prstGeom prst="line">
              <a:avLst/>
            </a:prstGeom>
            <a:noFill/>
            <a:ln w="7938" cap="rnd">
              <a:solidFill>
                <a:srgbClr val="000000"/>
              </a:solidFill>
              <a:round/>
              <a:headEnd/>
              <a:tailEnd/>
            </a:ln>
          </p:spPr>
          <p:txBody>
            <a:bodyPr/>
            <a:lstStyle/>
            <a:p>
              <a:endParaRPr lang="en-US"/>
            </a:p>
          </p:txBody>
        </p:sp>
        <p:sp>
          <p:nvSpPr>
            <p:cNvPr id="60745" name="Freeform 329"/>
            <p:cNvSpPr>
              <a:spLocks/>
            </p:cNvSpPr>
            <p:nvPr/>
          </p:nvSpPr>
          <p:spPr bwMode="auto">
            <a:xfrm>
              <a:off x="2702" y="2610"/>
              <a:ext cx="68" cy="47"/>
            </a:xfrm>
            <a:custGeom>
              <a:avLst/>
              <a:gdLst/>
              <a:ahLst/>
              <a:cxnLst>
                <a:cxn ang="0">
                  <a:pos x="0" y="12"/>
                </a:cxn>
                <a:cxn ang="0">
                  <a:pos x="68" y="0"/>
                </a:cxn>
                <a:cxn ang="0">
                  <a:pos x="21" y="47"/>
                </a:cxn>
                <a:cxn ang="0">
                  <a:pos x="0" y="12"/>
                </a:cxn>
              </a:cxnLst>
              <a:rect l="0" t="0" r="r" b="b"/>
              <a:pathLst>
                <a:path w="68" h="47">
                  <a:moveTo>
                    <a:pt x="0" y="12"/>
                  </a:moveTo>
                  <a:lnTo>
                    <a:pt x="68" y="0"/>
                  </a:lnTo>
                  <a:lnTo>
                    <a:pt x="21" y="47"/>
                  </a:lnTo>
                  <a:lnTo>
                    <a:pt x="0" y="12"/>
                  </a:lnTo>
                  <a:close/>
                </a:path>
              </a:pathLst>
            </a:custGeom>
            <a:solidFill>
              <a:srgbClr val="000000"/>
            </a:solidFill>
            <a:ln w="9525">
              <a:noFill/>
              <a:round/>
              <a:headEnd/>
              <a:tailEnd/>
            </a:ln>
          </p:spPr>
          <p:txBody>
            <a:bodyPr/>
            <a:lstStyle/>
            <a:p>
              <a:endParaRPr lang="en-US"/>
            </a:p>
          </p:txBody>
        </p:sp>
        <p:sp>
          <p:nvSpPr>
            <p:cNvPr id="60746" name="Line 330"/>
            <p:cNvSpPr>
              <a:spLocks noChangeShapeType="1"/>
            </p:cNvSpPr>
            <p:nvPr/>
          </p:nvSpPr>
          <p:spPr bwMode="auto">
            <a:xfrm>
              <a:off x="2673" y="1869"/>
              <a:ext cx="955" cy="169"/>
            </a:xfrm>
            <a:prstGeom prst="line">
              <a:avLst/>
            </a:prstGeom>
            <a:noFill/>
            <a:ln w="7938" cap="rnd">
              <a:solidFill>
                <a:srgbClr val="000000"/>
              </a:solidFill>
              <a:round/>
              <a:headEnd/>
              <a:tailEnd/>
            </a:ln>
          </p:spPr>
          <p:txBody>
            <a:bodyPr/>
            <a:lstStyle/>
            <a:p>
              <a:endParaRPr lang="en-US"/>
            </a:p>
          </p:txBody>
        </p:sp>
        <p:sp>
          <p:nvSpPr>
            <p:cNvPr id="60747" name="Freeform 331"/>
            <p:cNvSpPr>
              <a:spLocks/>
            </p:cNvSpPr>
            <p:nvPr/>
          </p:nvSpPr>
          <p:spPr bwMode="auto">
            <a:xfrm>
              <a:off x="3619" y="2018"/>
              <a:ext cx="68" cy="39"/>
            </a:xfrm>
            <a:custGeom>
              <a:avLst/>
              <a:gdLst/>
              <a:ahLst/>
              <a:cxnLst>
                <a:cxn ang="0">
                  <a:pos x="8" y="0"/>
                </a:cxn>
                <a:cxn ang="0">
                  <a:pos x="68" y="31"/>
                </a:cxn>
                <a:cxn ang="0">
                  <a:pos x="0" y="39"/>
                </a:cxn>
                <a:cxn ang="0">
                  <a:pos x="8" y="0"/>
                </a:cxn>
              </a:cxnLst>
              <a:rect l="0" t="0" r="r" b="b"/>
              <a:pathLst>
                <a:path w="68" h="39">
                  <a:moveTo>
                    <a:pt x="8" y="0"/>
                  </a:moveTo>
                  <a:lnTo>
                    <a:pt x="68" y="31"/>
                  </a:lnTo>
                  <a:lnTo>
                    <a:pt x="0" y="39"/>
                  </a:lnTo>
                  <a:lnTo>
                    <a:pt x="8" y="0"/>
                  </a:lnTo>
                  <a:close/>
                </a:path>
              </a:pathLst>
            </a:custGeom>
            <a:solidFill>
              <a:srgbClr val="000000"/>
            </a:solidFill>
            <a:ln w="9525">
              <a:noFill/>
              <a:round/>
              <a:headEnd/>
              <a:tailEnd/>
            </a:ln>
          </p:spPr>
          <p:txBody>
            <a:bodyPr/>
            <a:lstStyle/>
            <a:p>
              <a:endParaRPr lang="en-US"/>
            </a:p>
          </p:txBody>
        </p:sp>
        <p:sp>
          <p:nvSpPr>
            <p:cNvPr id="60748" name="Line 332"/>
            <p:cNvSpPr>
              <a:spLocks noChangeShapeType="1"/>
            </p:cNvSpPr>
            <p:nvPr/>
          </p:nvSpPr>
          <p:spPr bwMode="auto">
            <a:xfrm flipV="1">
              <a:off x="2649" y="2149"/>
              <a:ext cx="979" cy="169"/>
            </a:xfrm>
            <a:prstGeom prst="line">
              <a:avLst/>
            </a:prstGeom>
            <a:noFill/>
            <a:ln w="7938" cap="rnd">
              <a:solidFill>
                <a:srgbClr val="000000"/>
              </a:solidFill>
              <a:round/>
              <a:headEnd/>
              <a:tailEnd/>
            </a:ln>
          </p:spPr>
          <p:txBody>
            <a:bodyPr/>
            <a:lstStyle/>
            <a:p>
              <a:endParaRPr lang="en-US"/>
            </a:p>
          </p:txBody>
        </p:sp>
        <p:sp>
          <p:nvSpPr>
            <p:cNvPr id="60749" name="Freeform 333"/>
            <p:cNvSpPr>
              <a:spLocks/>
            </p:cNvSpPr>
            <p:nvPr/>
          </p:nvSpPr>
          <p:spPr bwMode="auto">
            <a:xfrm>
              <a:off x="3619" y="2130"/>
              <a:ext cx="68" cy="40"/>
            </a:xfrm>
            <a:custGeom>
              <a:avLst/>
              <a:gdLst/>
              <a:ahLst/>
              <a:cxnLst>
                <a:cxn ang="0">
                  <a:pos x="0" y="0"/>
                </a:cxn>
                <a:cxn ang="0">
                  <a:pos x="68" y="9"/>
                </a:cxn>
                <a:cxn ang="0">
                  <a:pos x="7" y="40"/>
                </a:cxn>
                <a:cxn ang="0">
                  <a:pos x="0" y="0"/>
                </a:cxn>
              </a:cxnLst>
              <a:rect l="0" t="0" r="r" b="b"/>
              <a:pathLst>
                <a:path w="68" h="40">
                  <a:moveTo>
                    <a:pt x="0" y="0"/>
                  </a:moveTo>
                  <a:lnTo>
                    <a:pt x="68" y="9"/>
                  </a:lnTo>
                  <a:lnTo>
                    <a:pt x="7" y="40"/>
                  </a:lnTo>
                  <a:lnTo>
                    <a:pt x="0" y="0"/>
                  </a:lnTo>
                  <a:close/>
                </a:path>
              </a:pathLst>
            </a:custGeom>
            <a:solidFill>
              <a:srgbClr val="000000"/>
            </a:solidFill>
            <a:ln w="9525">
              <a:noFill/>
              <a:round/>
              <a:headEnd/>
              <a:tailEnd/>
            </a:ln>
          </p:spPr>
          <p:txBody>
            <a:bodyPr/>
            <a:lstStyle/>
            <a:p>
              <a:endParaRPr lang="en-US"/>
            </a:p>
          </p:txBody>
        </p:sp>
        <p:sp>
          <p:nvSpPr>
            <p:cNvPr id="60750" name="Line 334"/>
            <p:cNvSpPr>
              <a:spLocks noChangeShapeType="1"/>
            </p:cNvSpPr>
            <p:nvPr/>
          </p:nvSpPr>
          <p:spPr bwMode="auto">
            <a:xfrm flipV="1">
              <a:off x="3037" y="2229"/>
              <a:ext cx="595" cy="247"/>
            </a:xfrm>
            <a:prstGeom prst="line">
              <a:avLst/>
            </a:prstGeom>
            <a:noFill/>
            <a:ln w="7938" cap="rnd">
              <a:solidFill>
                <a:srgbClr val="000000"/>
              </a:solidFill>
              <a:round/>
              <a:headEnd/>
              <a:tailEnd/>
            </a:ln>
          </p:spPr>
          <p:txBody>
            <a:bodyPr/>
            <a:lstStyle/>
            <a:p>
              <a:endParaRPr lang="en-US"/>
            </a:p>
          </p:txBody>
        </p:sp>
        <p:sp>
          <p:nvSpPr>
            <p:cNvPr id="60751" name="Freeform 335"/>
            <p:cNvSpPr>
              <a:spLocks/>
            </p:cNvSpPr>
            <p:nvPr/>
          </p:nvSpPr>
          <p:spPr bwMode="auto">
            <a:xfrm>
              <a:off x="3618" y="2206"/>
              <a:ext cx="69" cy="43"/>
            </a:xfrm>
            <a:custGeom>
              <a:avLst/>
              <a:gdLst/>
              <a:ahLst/>
              <a:cxnLst>
                <a:cxn ang="0">
                  <a:pos x="0" y="6"/>
                </a:cxn>
                <a:cxn ang="0">
                  <a:pos x="69" y="0"/>
                </a:cxn>
                <a:cxn ang="0">
                  <a:pos x="18" y="43"/>
                </a:cxn>
                <a:cxn ang="0">
                  <a:pos x="0" y="6"/>
                </a:cxn>
              </a:cxnLst>
              <a:rect l="0" t="0" r="r" b="b"/>
              <a:pathLst>
                <a:path w="69" h="43">
                  <a:moveTo>
                    <a:pt x="0" y="6"/>
                  </a:moveTo>
                  <a:lnTo>
                    <a:pt x="69" y="0"/>
                  </a:lnTo>
                  <a:lnTo>
                    <a:pt x="18" y="43"/>
                  </a:lnTo>
                  <a:lnTo>
                    <a:pt x="0" y="6"/>
                  </a:lnTo>
                  <a:close/>
                </a:path>
              </a:pathLst>
            </a:custGeom>
            <a:solidFill>
              <a:srgbClr val="000000"/>
            </a:solidFill>
            <a:ln w="9525">
              <a:noFill/>
              <a:round/>
              <a:headEnd/>
              <a:tailEnd/>
            </a:ln>
          </p:spPr>
          <p:txBody>
            <a:bodyPr/>
            <a:lstStyle/>
            <a:p>
              <a:endParaRPr lang="en-US"/>
            </a:p>
          </p:txBody>
        </p:sp>
        <p:sp>
          <p:nvSpPr>
            <p:cNvPr id="60752" name="Line 336"/>
            <p:cNvSpPr>
              <a:spLocks noChangeShapeType="1"/>
            </p:cNvSpPr>
            <p:nvPr/>
          </p:nvSpPr>
          <p:spPr bwMode="auto">
            <a:xfrm flipV="1">
              <a:off x="3037" y="2335"/>
              <a:ext cx="608" cy="567"/>
            </a:xfrm>
            <a:prstGeom prst="line">
              <a:avLst/>
            </a:prstGeom>
            <a:noFill/>
            <a:ln w="7938" cap="rnd">
              <a:solidFill>
                <a:srgbClr val="000000"/>
              </a:solidFill>
              <a:round/>
              <a:headEnd/>
              <a:tailEnd/>
            </a:ln>
          </p:spPr>
          <p:txBody>
            <a:bodyPr/>
            <a:lstStyle/>
            <a:p>
              <a:endParaRPr lang="en-US"/>
            </a:p>
          </p:txBody>
        </p:sp>
        <p:sp>
          <p:nvSpPr>
            <p:cNvPr id="60753" name="Freeform 337"/>
            <p:cNvSpPr>
              <a:spLocks/>
            </p:cNvSpPr>
            <p:nvPr/>
          </p:nvSpPr>
          <p:spPr bwMode="auto">
            <a:xfrm>
              <a:off x="3625" y="2296"/>
              <a:ext cx="62" cy="57"/>
            </a:xfrm>
            <a:custGeom>
              <a:avLst/>
              <a:gdLst/>
              <a:ahLst/>
              <a:cxnLst>
                <a:cxn ang="0">
                  <a:pos x="0" y="29"/>
                </a:cxn>
                <a:cxn ang="0">
                  <a:pos x="62" y="0"/>
                </a:cxn>
                <a:cxn ang="0">
                  <a:pos x="31" y="57"/>
                </a:cxn>
                <a:cxn ang="0">
                  <a:pos x="0" y="29"/>
                </a:cxn>
              </a:cxnLst>
              <a:rect l="0" t="0" r="r" b="b"/>
              <a:pathLst>
                <a:path w="62" h="57">
                  <a:moveTo>
                    <a:pt x="0" y="29"/>
                  </a:moveTo>
                  <a:lnTo>
                    <a:pt x="62" y="0"/>
                  </a:lnTo>
                  <a:lnTo>
                    <a:pt x="31" y="57"/>
                  </a:lnTo>
                  <a:lnTo>
                    <a:pt x="0" y="29"/>
                  </a:lnTo>
                  <a:close/>
                </a:path>
              </a:pathLst>
            </a:custGeom>
            <a:solidFill>
              <a:srgbClr val="000000"/>
            </a:solidFill>
            <a:ln w="9525">
              <a:noFill/>
              <a:round/>
              <a:headEnd/>
              <a:tailEnd/>
            </a:ln>
          </p:spPr>
          <p:txBody>
            <a:bodyPr/>
            <a:lstStyle/>
            <a:p>
              <a:endParaRPr lang="en-US"/>
            </a:p>
          </p:txBody>
        </p:sp>
        <p:sp>
          <p:nvSpPr>
            <p:cNvPr id="60754" name="Line 338"/>
            <p:cNvSpPr>
              <a:spLocks noChangeShapeType="1"/>
            </p:cNvSpPr>
            <p:nvPr/>
          </p:nvSpPr>
          <p:spPr bwMode="auto">
            <a:xfrm flipV="1">
              <a:off x="2920" y="2452"/>
              <a:ext cx="735" cy="877"/>
            </a:xfrm>
            <a:prstGeom prst="line">
              <a:avLst/>
            </a:prstGeom>
            <a:noFill/>
            <a:ln w="7938" cap="rnd">
              <a:solidFill>
                <a:srgbClr val="000000"/>
              </a:solidFill>
              <a:round/>
              <a:headEnd/>
              <a:tailEnd/>
            </a:ln>
          </p:spPr>
          <p:txBody>
            <a:bodyPr/>
            <a:lstStyle/>
            <a:p>
              <a:endParaRPr lang="en-US"/>
            </a:p>
          </p:txBody>
        </p:sp>
        <p:sp>
          <p:nvSpPr>
            <p:cNvPr id="60755" name="Freeform 339"/>
            <p:cNvSpPr>
              <a:spLocks/>
            </p:cNvSpPr>
            <p:nvPr/>
          </p:nvSpPr>
          <p:spPr bwMode="auto">
            <a:xfrm>
              <a:off x="3634" y="2408"/>
              <a:ext cx="58" cy="60"/>
            </a:xfrm>
            <a:custGeom>
              <a:avLst/>
              <a:gdLst/>
              <a:ahLst/>
              <a:cxnLst>
                <a:cxn ang="0">
                  <a:pos x="0" y="36"/>
                </a:cxn>
                <a:cxn ang="0">
                  <a:pos x="58" y="0"/>
                </a:cxn>
                <a:cxn ang="0">
                  <a:pos x="35" y="60"/>
                </a:cxn>
                <a:cxn ang="0">
                  <a:pos x="0" y="36"/>
                </a:cxn>
              </a:cxnLst>
              <a:rect l="0" t="0" r="r" b="b"/>
              <a:pathLst>
                <a:path w="58" h="60">
                  <a:moveTo>
                    <a:pt x="0" y="36"/>
                  </a:moveTo>
                  <a:lnTo>
                    <a:pt x="58" y="0"/>
                  </a:lnTo>
                  <a:lnTo>
                    <a:pt x="35" y="60"/>
                  </a:lnTo>
                  <a:lnTo>
                    <a:pt x="0" y="36"/>
                  </a:lnTo>
                  <a:close/>
                </a:path>
              </a:pathLst>
            </a:custGeom>
            <a:solidFill>
              <a:srgbClr val="000000"/>
            </a:solidFill>
            <a:ln w="9525">
              <a:noFill/>
              <a:round/>
              <a:headEnd/>
              <a:tailEnd/>
            </a:ln>
          </p:spPr>
          <p:txBody>
            <a:bodyPr/>
            <a:lstStyle/>
            <a:p>
              <a:endParaRPr lang="en-US"/>
            </a:p>
          </p:txBody>
        </p:sp>
        <p:sp>
          <p:nvSpPr>
            <p:cNvPr id="60756" name="Freeform 340"/>
            <p:cNvSpPr>
              <a:spLocks noEditPoints="1"/>
            </p:cNvSpPr>
            <p:nvPr/>
          </p:nvSpPr>
          <p:spPr bwMode="auto">
            <a:xfrm>
              <a:off x="1010" y="2554"/>
              <a:ext cx="170" cy="575"/>
            </a:xfrm>
            <a:custGeom>
              <a:avLst/>
              <a:gdLst/>
              <a:ahLst/>
              <a:cxnLst>
                <a:cxn ang="0">
                  <a:pos x="30" y="1849"/>
                </a:cxn>
                <a:cxn ang="0">
                  <a:pos x="45" y="1853"/>
                </a:cxn>
                <a:cxn ang="0">
                  <a:pos x="7" y="1967"/>
                </a:cxn>
                <a:cxn ang="0">
                  <a:pos x="51" y="1772"/>
                </a:cxn>
                <a:cxn ang="0">
                  <a:pos x="89" y="1658"/>
                </a:cxn>
                <a:cxn ang="0">
                  <a:pos x="66" y="1776"/>
                </a:cxn>
                <a:cxn ang="0">
                  <a:pos x="51" y="1772"/>
                </a:cxn>
                <a:cxn ang="0">
                  <a:pos x="129" y="1478"/>
                </a:cxn>
                <a:cxn ang="0">
                  <a:pos x="144" y="1482"/>
                </a:cxn>
                <a:cxn ang="0">
                  <a:pos x="106" y="1596"/>
                </a:cxn>
                <a:cxn ang="0">
                  <a:pos x="150" y="1401"/>
                </a:cxn>
                <a:cxn ang="0">
                  <a:pos x="188" y="1287"/>
                </a:cxn>
                <a:cxn ang="0">
                  <a:pos x="165" y="1405"/>
                </a:cxn>
                <a:cxn ang="0">
                  <a:pos x="150" y="1401"/>
                </a:cxn>
                <a:cxn ang="0">
                  <a:pos x="228" y="1107"/>
                </a:cxn>
                <a:cxn ang="0">
                  <a:pos x="244" y="1111"/>
                </a:cxn>
                <a:cxn ang="0">
                  <a:pos x="205" y="1225"/>
                </a:cxn>
                <a:cxn ang="0">
                  <a:pos x="249" y="1030"/>
                </a:cxn>
                <a:cxn ang="0">
                  <a:pos x="287" y="916"/>
                </a:cxn>
                <a:cxn ang="0">
                  <a:pos x="264" y="1034"/>
                </a:cxn>
                <a:cxn ang="0">
                  <a:pos x="249" y="1030"/>
                </a:cxn>
                <a:cxn ang="0">
                  <a:pos x="327" y="736"/>
                </a:cxn>
                <a:cxn ang="0">
                  <a:pos x="343" y="740"/>
                </a:cxn>
                <a:cxn ang="0">
                  <a:pos x="304" y="854"/>
                </a:cxn>
                <a:cxn ang="0">
                  <a:pos x="348" y="659"/>
                </a:cxn>
                <a:cxn ang="0">
                  <a:pos x="387" y="545"/>
                </a:cxn>
                <a:cxn ang="0">
                  <a:pos x="363" y="663"/>
                </a:cxn>
                <a:cxn ang="0">
                  <a:pos x="348" y="659"/>
                </a:cxn>
                <a:cxn ang="0">
                  <a:pos x="426" y="365"/>
                </a:cxn>
                <a:cxn ang="0">
                  <a:pos x="442" y="369"/>
                </a:cxn>
                <a:cxn ang="0">
                  <a:pos x="403" y="483"/>
                </a:cxn>
                <a:cxn ang="0">
                  <a:pos x="447" y="288"/>
                </a:cxn>
                <a:cxn ang="0">
                  <a:pos x="486" y="174"/>
                </a:cxn>
                <a:cxn ang="0">
                  <a:pos x="462" y="292"/>
                </a:cxn>
                <a:cxn ang="0">
                  <a:pos x="447" y="288"/>
                </a:cxn>
                <a:cxn ang="0">
                  <a:pos x="522" y="7"/>
                </a:cxn>
                <a:cxn ang="0">
                  <a:pos x="537" y="11"/>
                </a:cxn>
                <a:cxn ang="0">
                  <a:pos x="502" y="112"/>
                </a:cxn>
              </a:cxnLst>
              <a:rect l="0" t="0" r="r" b="b"/>
              <a:pathLst>
                <a:path w="539" h="1968">
                  <a:moveTo>
                    <a:pt x="1" y="1957"/>
                  </a:moveTo>
                  <a:lnTo>
                    <a:pt x="30" y="1849"/>
                  </a:lnTo>
                  <a:cubicBezTo>
                    <a:pt x="31" y="1845"/>
                    <a:pt x="35" y="1842"/>
                    <a:pt x="40" y="1843"/>
                  </a:cubicBezTo>
                  <a:cubicBezTo>
                    <a:pt x="44" y="1844"/>
                    <a:pt x="46" y="1849"/>
                    <a:pt x="45" y="1853"/>
                  </a:cubicBezTo>
                  <a:lnTo>
                    <a:pt x="16" y="1961"/>
                  </a:lnTo>
                  <a:cubicBezTo>
                    <a:pt x="15" y="1966"/>
                    <a:pt x="11" y="1968"/>
                    <a:pt x="7" y="1967"/>
                  </a:cubicBezTo>
                  <a:cubicBezTo>
                    <a:pt x="2" y="1966"/>
                    <a:pt x="0" y="1961"/>
                    <a:pt x="1" y="1957"/>
                  </a:cubicBezTo>
                  <a:close/>
                  <a:moveTo>
                    <a:pt x="51" y="1772"/>
                  </a:moveTo>
                  <a:lnTo>
                    <a:pt x="79" y="1663"/>
                  </a:lnTo>
                  <a:cubicBezTo>
                    <a:pt x="81" y="1659"/>
                    <a:pt x="85" y="1657"/>
                    <a:pt x="89" y="1658"/>
                  </a:cubicBezTo>
                  <a:cubicBezTo>
                    <a:pt x="93" y="1659"/>
                    <a:pt x="96" y="1663"/>
                    <a:pt x="95" y="1668"/>
                  </a:cubicBezTo>
                  <a:lnTo>
                    <a:pt x="66" y="1776"/>
                  </a:lnTo>
                  <a:cubicBezTo>
                    <a:pt x="65" y="1780"/>
                    <a:pt x="60" y="1783"/>
                    <a:pt x="56" y="1781"/>
                  </a:cubicBezTo>
                  <a:cubicBezTo>
                    <a:pt x="52" y="1780"/>
                    <a:pt x="49" y="1776"/>
                    <a:pt x="51" y="1772"/>
                  </a:cubicBezTo>
                  <a:close/>
                  <a:moveTo>
                    <a:pt x="100" y="1586"/>
                  </a:moveTo>
                  <a:lnTo>
                    <a:pt x="129" y="1478"/>
                  </a:lnTo>
                  <a:cubicBezTo>
                    <a:pt x="130" y="1474"/>
                    <a:pt x="135" y="1471"/>
                    <a:pt x="139" y="1472"/>
                  </a:cubicBezTo>
                  <a:cubicBezTo>
                    <a:pt x="143" y="1473"/>
                    <a:pt x="146" y="1478"/>
                    <a:pt x="144" y="1482"/>
                  </a:cubicBezTo>
                  <a:lnTo>
                    <a:pt x="116" y="1590"/>
                  </a:lnTo>
                  <a:cubicBezTo>
                    <a:pt x="114" y="1595"/>
                    <a:pt x="110" y="1597"/>
                    <a:pt x="106" y="1596"/>
                  </a:cubicBezTo>
                  <a:cubicBezTo>
                    <a:pt x="101" y="1595"/>
                    <a:pt x="99" y="1590"/>
                    <a:pt x="100" y="1586"/>
                  </a:cubicBezTo>
                  <a:close/>
                  <a:moveTo>
                    <a:pt x="150" y="1401"/>
                  </a:moveTo>
                  <a:lnTo>
                    <a:pt x="179" y="1292"/>
                  </a:lnTo>
                  <a:cubicBezTo>
                    <a:pt x="180" y="1288"/>
                    <a:pt x="184" y="1286"/>
                    <a:pt x="188" y="1287"/>
                  </a:cubicBezTo>
                  <a:cubicBezTo>
                    <a:pt x="193" y="1288"/>
                    <a:pt x="195" y="1292"/>
                    <a:pt x="194" y="1297"/>
                  </a:cubicBezTo>
                  <a:lnTo>
                    <a:pt x="165" y="1405"/>
                  </a:lnTo>
                  <a:cubicBezTo>
                    <a:pt x="164" y="1409"/>
                    <a:pt x="160" y="1412"/>
                    <a:pt x="155" y="1410"/>
                  </a:cubicBezTo>
                  <a:cubicBezTo>
                    <a:pt x="151" y="1409"/>
                    <a:pt x="148" y="1405"/>
                    <a:pt x="150" y="1401"/>
                  </a:cubicBezTo>
                  <a:close/>
                  <a:moveTo>
                    <a:pt x="199" y="1215"/>
                  </a:moveTo>
                  <a:lnTo>
                    <a:pt x="228" y="1107"/>
                  </a:lnTo>
                  <a:cubicBezTo>
                    <a:pt x="229" y="1103"/>
                    <a:pt x="234" y="1100"/>
                    <a:pt x="238" y="1101"/>
                  </a:cubicBezTo>
                  <a:cubicBezTo>
                    <a:pt x="242" y="1102"/>
                    <a:pt x="245" y="1107"/>
                    <a:pt x="244" y="1111"/>
                  </a:cubicBezTo>
                  <a:lnTo>
                    <a:pt x="215" y="1219"/>
                  </a:lnTo>
                  <a:cubicBezTo>
                    <a:pt x="214" y="1224"/>
                    <a:pt x="209" y="1226"/>
                    <a:pt x="205" y="1225"/>
                  </a:cubicBezTo>
                  <a:cubicBezTo>
                    <a:pt x="201" y="1224"/>
                    <a:pt x="198" y="1219"/>
                    <a:pt x="199" y="1215"/>
                  </a:cubicBezTo>
                  <a:close/>
                  <a:moveTo>
                    <a:pt x="249" y="1030"/>
                  </a:moveTo>
                  <a:lnTo>
                    <a:pt x="278" y="922"/>
                  </a:lnTo>
                  <a:cubicBezTo>
                    <a:pt x="279" y="917"/>
                    <a:pt x="283" y="915"/>
                    <a:pt x="287" y="916"/>
                  </a:cubicBezTo>
                  <a:cubicBezTo>
                    <a:pt x="292" y="917"/>
                    <a:pt x="294" y="921"/>
                    <a:pt x="293" y="926"/>
                  </a:cubicBezTo>
                  <a:lnTo>
                    <a:pt x="264" y="1034"/>
                  </a:lnTo>
                  <a:cubicBezTo>
                    <a:pt x="263" y="1038"/>
                    <a:pt x="259" y="1041"/>
                    <a:pt x="254" y="1040"/>
                  </a:cubicBezTo>
                  <a:cubicBezTo>
                    <a:pt x="250" y="1038"/>
                    <a:pt x="248" y="1034"/>
                    <a:pt x="249" y="1030"/>
                  </a:cubicBezTo>
                  <a:close/>
                  <a:moveTo>
                    <a:pt x="298" y="844"/>
                  </a:moveTo>
                  <a:lnTo>
                    <a:pt x="327" y="736"/>
                  </a:lnTo>
                  <a:cubicBezTo>
                    <a:pt x="328" y="732"/>
                    <a:pt x="333" y="729"/>
                    <a:pt x="337" y="730"/>
                  </a:cubicBezTo>
                  <a:cubicBezTo>
                    <a:pt x="341" y="731"/>
                    <a:pt x="344" y="736"/>
                    <a:pt x="343" y="740"/>
                  </a:cubicBezTo>
                  <a:lnTo>
                    <a:pt x="314" y="848"/>
                  </a:lnTo>
                  <a:cubicBezTo>
                    <a:pt x="313" y="853"/>
                    <a:pt x="308" y="855"/>
                    <a:pt x="304" y="854"/>
                  </a:cubicBezTo>
                  <a:cubicBezTo>
                    <a:pt x="300" y="853"/>
                    <a:pt x="297" y="848"/>
                    <a:pt x="298" y="844"/>
                  </a:cubicBezTo>
                  <a:close/>
                  <a:moveTo>
                    <a:pt x="348" y="659"/>
                  </a:moveTo>
                  <a:lnTo>
                    <a:pt x="377" y="551"/>
                  </a:lnTo>
                  <a:cubicBezTo>
                    <a:pt x="378" y="546"/>
                    <a:pt x="382" y="544"/>
                    <a:pt x="387" y="545"/>
                  </a:cubicBezTo>
                  <a:cubicBezTo>
                    <a:pt x="391" y="546"/>
                    <a:pt x="393" y="550"/>
                    <a:pt x="392" y="555"/>
                  </a:cubicBezTo>
                  <a:lnTo>
                    <a:pt x="363" y="663"/>
                  </a:lnTo>
                  <a:cubicBezTo>
                    <a:pt x="362" y="667"/>
                    <a:pt x="358" y="670"/>
                    <a:pt x="354" y="669"/>
                  </a:cubicBezTo>
                  <a:cubicBezTo>
                    <a:pt x="349" y="667"/>
                    <a:pt x="347" y="663"/>
                    <a:pt x="348" y="659"/>
                  </a:cubicBezTo>
                  <a:close/>
                  <a:moveTo>
                    <a:pt x="397" y="473"/>
                  </a:moveTo>
                  <a:lnTo>
                    <a:pt x="426" y="365"/>
                  </a:lnTo>
                  <a:cubicBezTo>
                    <a:pt x="427" y="361"/>
                    <a:pt x="432" y="358"/>
                    <a:pt x="436" y="359"/>
                  </a:cubicBezTo>
                  <a:cubicBezTo>
                    <a:pt x="440" y="361"/>
                    <a:pt x="443" y="365"/>
                    <a:pt x="442" y="369"/>
                  </a:cubicBezTo>
                  <a:lnTo>
                    <a:pt x="413" y="477"/>
                  </a:lnTo>
                  <a:cubicBezTo>
                    <a:pt x="412" y="482"/>
                    <a:pt x="407" y="484"/>
                    <a:pt x="403" y="483"/>
                  </a:cubicBezTo>
                  <a:cubicBezTo>
                    <a:pt x="399" y="482"/>
                    <a:pt x="396" y="477"/>
                    <a:pt x="397" y="473"/>
                  </a:cubicBezTo>
                  <a:close/>
                  <a:moveTo>
                    <a:pt x="447" y="288"/>
                  </a:moveTo>
                  <a:lnTo>
                    <a:pt x="476" y="180"/>
                  </a:lnTo>
                  <a:cubicBezTo>
                    <a:pt x="477" y="175"/>
                    <a:pt x="481" y="173"/>
                    <a:pt x="486" y="174"/>
                  </a:cubicBezTo>
                  <a:cubicBezTo>
                    <a:pt x="490" y="175"/>
                    <a:pt x="493" y="179"/>
                    <a:pt x="491" y="184"/>
                  </a:cubicBezTo>
                  <a:lnTo>
                    <a:pt x="462" y="292"/>
                  </a:lnTo>
                  <a:cubicBezTo>
                    <a:pt x="461" y="296"/>
                    <a:pt x="457" y="299"/>
                    <a:pt x="453" y="298"/>
                  </a:cubicBezTo>
                  <a:cubicBezTo>
                    <a:pt x="448" y="296"/>
                    <a:pt x="446" y="292"/>
                    <a:pt x="447" y="288"/>
                  </a:cubicBezTo>
                  <a:close/>
                  <a:moveTo>
                    <a:pt x="497" y="102"/>
                  </a:moveTo>
                  <a:lnTo>
                    <a:pt x="522" y="7"/>
                  </a:lnTo>
                  <a:cubicBezTo>
                    <a:pt x="523" y="3"/>
                    <a:pt x="528" y="0"/>
                    <a:pt x="532" y="1"/>
                  </a:cubicBezTo>
                  <a:cubicBezTo>
                    <a:pt x="536" y="3"/>
                    <a:pt x="539" y="7"/>
                    <a:pt x="537" y="11"/>
                  </a:cubicBezTo>
                  <a:lnTo>
                    <a:pt x="512" y="106"/>
                  </a:lnTo>
                  <a:cubicBezTo>
                    <a:pt x="511" y="111"/>
                    <a:pt x="506" y="113"/>
                    <a:pt x="502" y="112"/>
                  </a:cubicBezTo>
                  <a:cubicBezTo>
                    <a:pt x="498" y="111"/>
                    <a:pt x="495" y="107"/>
                    <a:pt x="497" y="102"/>
                  </a:cubicBezTo>
                  <a:close/>
                </a:path>
              </a:pathLst>
            </a:custGeom>
            <a:solidFill>
              <a:srgbClr val="000000"/>
            </a:solidFill>
            <a:ln w="7938" cap="flat">
              <a:solidFill>
                <a:srgbClr val="000000"/>
              </a:solidFill>
              <a:prstDash val="solid"/>
              <a:bevel/>
              <a:headEnd/>
              <a:tailEnd/>
            </a:ln>
          </p:spPr>
          <p:txBody>
            <a:bodyPr/>
            <a:lstStyle/>
            <a:p>
              <a:endParaRPr lang="en-US"/>
            </a:p>
          </p:txBody>
        </p:sp>
        <p:sp>
          <p:nvSpPr>
            <p:cNvPr id="60757" name="Freeform 341"/>
            <p:cNvSpPr>
              <a:spLocks/>
            </p:cNvSpPr>
            <p:nvPr/>
          </p:nvSpPr>
          <p:spPr bwMode="auto">
            <a:xfrm>
              <a:off x="1156" y="2498"/>
              <a:ext cx="42" cy="64"/>
            </a:xfrm>
            <a:custGeom>
              <a:avLst/>
              <a:gdLst/>
              <a:ahLst/>
              <a:cxnLst>
                <a:cxn ang="0">
                  <a:pos x="42" y="64"/>
                </a:cxn>
                <a:cxn ang="0">
                  <a:pos x="38" y="0"/>
                </a:cxn>
                <a:cxn ang="0">
                  <a:pos x="0" y="53"/>
                </a:cxn>
                <a:cxn ang="0">
                  <a:pos x="42" y="64"/>
                </a:cxn>
              </a:cxnLst>
              <a:rect l="0" t="0" r="r" b="b"/>
              <a:pathLst>
                <a:path w="42" h="64">
                  <a:moveTo>
                    <a:pt x="42" y="64"/>
                  </a:moveTo>
                  <a:lnTo>
                    <a:pt x="38" y="0"/>
                  </a:lnTo>
                  <a:lnTo>
                    <a:pt x="0" y="53"/>
                  </a:lnTo>
                  <a:lnTo>
                    <a:pt x="42" y="64"/>
                  </a:lnTo>
                  <a:close/>
                </a:path>
              </a:pathLst>
            </a:custGeom>
            <a:noFill/>
            <a:ln w="7938" cap="rnd">
              <a:solidFill>
                <a:srgbClr val="000000"/>
              </a:solidFill>
              <a:prstDash val="solid"/>
              <a:round/>
              <a:headEnd/>
              <a:tailEnd/>
            </a:ln>
          </p:spPr>
          <p:txBody>
            <a:bodyPr/>
            <a:lstStyle/>
            <a:p>
              <a:endParaRPr lang="en-US"/>
            </a:p>
          </p:txBody>
        </p:sp>
        <p:sp>
          <p:nvSpPr>
            <p:cNvPr id="60758" name="Rectangle 342"/>
            <p:cNvSpPr>
              <a:spLocks noChangeArrowheads="1"/>
            </p:cNvSpPr>
            <p:nvPr/>
          </p:nvSpPr>
          <p:spPr bwMode="auto">
            <a:xfrm>
              <a:off x="841" y="3490"/>
              <a:ext cx="722" cy="154"/>
            </a:xfrm>
            <a:prstGeom prst="rect">
              <a:avLst/>
            </a:prstGeom>
            <a:noFill/>
            <a:ln w="9525">
              <a:noFill/>
              <a:miter lim="800000"/>
              <a:headEnd/>
              <a:tailEnd/>
            </a:ln>
          </p:spPr>
          <p:txBody>
            <a:bodyPr wrap="none" lIns="0" tIns="0" rIns="0" bIns="0">
              <a:spAutoFit/>
            </a:bodyPr>
            <a:lstStyle/>
            <a:p>
              <a:r>
                <a:rPr lang="en-US" sz="1400">
                  <a:solidFill>
                    <a:srgbClr val="000000"/>
                  </a:solidFill>
                </a:rPr>
                <a:t>Mastermind </a:t>
              </a:r>
              <a:endParaRPr lang="en-US"/>
            </a:p>
          </p:txBody>
        </p:sp>
        <p:sp>
          <p:nvSpPr>
            <p:cNvPr id="60759" name="Rectangle 343"/>
            <p:cNvSpPr>
              <a:spLocks noChangeArrowheads="1"/>
            </p:cNvSpPr>
            <p:nvPr/>
          </p:nvSpPr>
          <p:spPr bwMode="auto">
            <a:xfrm>
              <a:off x="947" y="3626"/>
              <a:ext cx="505" cy="154"/>
            </a:xfrm>
            <a:prstGeom prst="rect">
              <a:avLst/>
            </a:prstGeom>
            <a:noFill/>
            <a:ln w="9525">
              <a:noFill/>
              <a:miter lim="800000"/>
              <a:headEnd/>
              <a:tailEnd/>
            </a:ln>
          </p:spPr>
          <p:txBody>
            <a:bodyPr wrap="none" lIns="0" tIns="0" rIns="0" bIns="0">
              <a:spAutoFit/>
            </a:bodyPr>
            <a:lstStyle/>
            <a:p>
              <a:r>
                <a:rPr lang="en-US" sz="1400">
                  <a:solidFill>
                    <a:srgbClr val="000000"/>
                  </a:solidFill>
                </a:rPr>
                <a:t>Intruder </a:t>
              </a:r>
              <a:endParaRPr lang="en-US"/>
            </a:p>
          </p:txBody>
        </p:sp>
        <p:grpSp>
          <p:nvGrpSpPr>
            <p:cNvPr id="5" name="Group 428"/>
            <p:cNvGrpSpPr>
              <a:grpSpLocks/>
            </p:cNvGrpSpPr>
            <p:nvPr/>
          </p:nvGrpSpPr>
          <p:grpSpPr bwMode="auto">
            <a:xfrm>
              <a:off x="639" y="2834"/>
              <a:ext cx="959" cy="717"/>
              <a:chOff x="639" y="2834"/>
              <a:chExt cx="959" cy="717"/>
            </a:xfrm>
          </p:grpSpPr>
          <p:sp>
            <p:nvSpPr>
              <p:cNvPr id="60760" name="Freeform 344"/>
              <p:cNvSpPr>
                <a:spLocks/>
              </p:cNvSpPr>
              <p:nvPr/>
            </p:nvSpPr>
            <p:spPr bwMode="auto">
              <a:xfrm>
                <a:off x="845" y="2834"/>
                <a:ext cx="700" cy="585"/>
              </a:xfrm>
              <a:custGeom>
                <a:avLst/>
                <a:gdLst/>
                <a:ahLst/>
                <a:cxnLst>
                  <a:cxn ang="0">
                    <a:pos x="32" y="415"/>
                  </a:cxn>
                  <a:cxn ang="0">
                    <a:pos x="56" y="452"/>
                  </a:cxn>
                  <a:cxn ang="0">
                    <a:pos x="87" y="486"/>
                  </a:cxn>
                  <a:cxn ang="0">
                    <a:pos x="126" y="518"/>
                  </a:cxn>
                  <a:cxn ang="0">
                    <a:pos x="170" y="544"/>
                  </a:cxn>
                  <a:cxn ang="0">
                    <a:pos x="220" y="565"/>
                  </a:cxn>
                  <a:cxn ang="0">
                    <a:pos x="273" y="579"/>
                  </a:cxn>
                  <a:cxn ang="0">
                    <a:pos x="330" y="585"/>
                  </a:cxn>
                  <a:cxn ang="0">
                    <a:pos x="385" y="584"/>
                  </a:cxn>
                  <a:cxn ang="0">
                    <a:pos x="437" y="576"/>
                  </a:cxn>
                  <a:cxn ang="0">
                    <a:pos x="486" y="562"/>
                  </a:cxn>
                  <a:cxn ang="0">
                    <a:pos x="531" y="543"/>
                  </a:cxn>
                  <a:cxn ang="0">
                    <a:pos x="572" y="519"/>
                  </a:cxn>
                  <a:cxn ang="0">
                    <a:pos x="609" y="490"/>
                  </a:cxn>
                  <a:cxn ang="0">
                    <a:pos x="640" y="456"/>
                  </a:cxn>
                  <a:cxn ang="0">
                    <a:pos x="665" y="420"/>
                  </a:cxn>
                  <a:cxn ang="0">
                    <a:pos x="684" y="380"/>
                  </a:cxn>
                  <a:cxn ang="0">
                    <a:pos x="696" y="337"/>
                  </a:cxn>
                  <a:cxn ang="0">
                    <a:pos x="700" y="293"/>
                  </a:cxn>
                  <a:cxn ang="0">
                    <a:pos x="691" y="228"/>
                  </a:cxn>
                  <a:cxn ang="0">
                    <a:pos x="666" y="168"/>
                  </a:cxn>
                  <a:cxn ang="0">
                    <a:pos x="634" y="122"/>
                  </a:cxn>
                  <a:cxn ang="0">
                    <a:pos x="607" y="94"/>
                  </a:cxn>
                  <a:cxn ang="0">
                    <a:pos x="576" y="69"/>
                  </a:cxn>
                  <a:cxn ang="0">
                    <a:pos x="542" y="48"/>
                  </a:cxn>
                  <a:cxn ang="0">
                    <a:pos x="505" y="30"/>
                  </a:cxn>
                  <a:cxn ang="0">
                    <a:pos x="466" y="16"/>
                  </a:cxn>
                  <a:cxn ang="0">
                    <a:pos x="424" y="6"/>
                  </a:cxn>
                  <a:cxn ang="0">
                    <a:pos x="380" y="1"/>
                  </a:cxn>
                  <a:cxn ang="0">
                    <a:pos x="340" y="0"/>
                  </a:cxn>
                  <a:cxn ang="0">
                    <a:pos x="311" y="2"/>
                  </a:cxn>
                  <a:cxn ang="0">
                    <a:pos x="283" y="5"/>
                  </a:cxn>
                  <a:cxn ang="0">
                    <a:pos x="256" y="11"/>
                  </a:cxn>
                  <a:cxn ang="0">
                    <a:pos x="229" y="18"/>
                  </a:cxn>
                  <a:cxn ang="0">
                    <a:pos x="203" y="27"/>
                  </a:cxn>
                  <a:cxn ang="0">
                    <a:pos x="140" y="58"/>
                  </a:cxn>
                  <a:cxn ang="0">
                    <a:pos x="86" y="100"/>
                  </a:cxn>
                  <a:cxn ang="0">
                    <a:pos x="44" y="150"/>
                  </a:cxn>
                  <a:cxn ang="0">
                    <a:pos x="15" y="208"/>
                  </a:cxn>
                  <a:cxn ang="0">
                    <a:pos x="1" y="271"/>
                  </a:cxn>
                  <a:cxn ang="0">
                    <a:pos x="1" y="318"/>
                  </a:cxn>
                  <a:cxn ang="0">
                    <a:pos x="8" y="354"/>
                  </a:cxn>
                  <a:cxn ang="0">
                    <a:pos x="19" y="389"/>
                  </a:cxn>
                </a:cxnLst>
                <a:rect l="0" t="0" r="r" b="b"/>
                <a:pathLst>
                  <a:path w="700" h="585">
                    <a:moveTo>
                      <a:pt x="19" y="389"/>
                    </a:moveTo>
                    <a:lnTo>
                      <a:pt x="25" y="402"/>
                    </a:lnTo>
                    <a:lnTo>
                      <a:pt x="32" y="415"/>
                    </a:lnTo>
                    <a:lnTo>
                      <a:pt x="39" y="428"/>
                    </a:lnTo>
                    <a:lnTo>
                      <a:pt x="48" y="440"/>
                    </a:lnTo>
                    <a:lnTo>
                      <a:pt x="56" y="452"/>
                    </a:lnTo>
                    <a:lnTo>
                      <a:pt x="66" y="464"/>
                    </a:lnTo>
                    <a:lnTo>
                      <a:pt x="76" y="475"/>
                    </a:lnTo>
                    <a:lnTo>
                      <a:pt x="87" y="486"/>
                    </a:lnTo>
                    <a:lnTo>
                      <a:pt x="99" y="497"/>
                    </a:lnTo>
                    <a:lnTo>
                      <a:pt x="112" y="508"/>
                    </a:lnTo>
                    <a:lnTo>
                      <a:pt x="126" y="518"/>
                    </a:lnTo>
                    <a:lnTo>
                      <a:pt x="140" y="527"/>
                    </a:lnTo>
                    <a:lnTo>
                      <a:pt x="155" y="536"/>
                    </a:lnTo>
                    <a:lnTo>
                      <a:pt x="170" y="544"/>
                    </a:lnTo>
                    <a:lnTo>
                      <a:pt x="186" y="551"/>
                    </a:lnTo>
                    <a:lnTo>
                      <a:pt x="203" y="558"/>
                    </a:lnTo>
                    <a:lnTo>
                      <a:pt x="220" y="565"/>
                    </a:lnTo>
                    <a:lnTo>
                      <a:pt x="237" y="570"/>
                    </a:lnTo>
                    <a:lnTo>
                      <a:pt x="255" y="574"/>
                    </a:lnTo>
                    <a:lnTo>
                      <a:pt x="273" y="579"/>
                    </a:lnTo>
                    <a:lnTo>
                      <a:pt x="292" y="581"/>
                    </a:lnTo>
                    <a:lnTo>
                      <a:pt x="311" y="583"/>
                    </a:lnTo>
                    <a:lnTo>
                      <a:pt x="330" y="585"/>
                    </a:lnTo>
                    <a:lnTo>
                      <a:pt x="350" y="585"/>
                    </a:lnTo>
                    <a:lnTo>
                      <a:pt x="368" y="585"/>
                    </a:lnTo>
                    <a:lnTo>
                      <a:pt x="385" y="584"/>
                    </a:lnTo>
                    <a:lnTo>
                      <a:pt x="403" y="582"/>
                    </a:lnTo>
                    <a:lnTo>
                      <a:pt x="420" y="579"/>
                    </a:lnTo>
                    <a:lnTo>
                      <a:pt x="437" y="576"/>
                    </a:lnTo>
                    <a:lnTo>
                      <a:pt x="454" y="572"/>
                    </a:lnTo>
                    <a:lnTo>
                      <a:pt x="470" y="568"/>
                    </a:lnTo>
                    <a:lnTo>
                      <a:pt x="486" y="562"/>
                    </a:lnTo>
                    <a:lnTo>
                      <a:pt x="502" y="556"/>
                    </a:lnTo>
                    <a:lnTo>
                      <a:pt x="517" y="550"/>
                    </a:lnTo>
                    <a:lnTo>
                      <a:pt x="531" y="543"/>
                    </a:lnTo>
                    <a:lnTo>
                      <a:pt x="546" y="535"/>
                    </a:lnTo>
                    <a:lnTo>
                      <a:pt x="559" y="527"/>
                    </a:lnTo>
                    <a:lnTo>
                      <a:pt x="572" y="519"/>
                    </a:lnTo>
                    <a:lnTo>
                      <a:pt x="585" y="510"/>
                    </a:lnTo>
                    <a:lnTo>
                      <a:pt x="597" y="500"/>
                    </a:lnTo>
                    <a:lnTo>
                      <a:pt x="609" y="490"/>
                    </a:lnTo>
                    <a:lnTo>
                      <a:pt x="620" y="479"/>
                    </a:lnTo>
                    <a:lnTo>
                      <a:pt x="630" y="468"/>
                    </a:lnTo>
                    <a:lnTo>
                      <a:pt x="640" y="456"/>
                    </a:lnTo>
                    <a:lnTo>
                      <a:pt x="649" y="445"/>
                    </a:lnTo>
                    <a:lnTo>
                      <a:pt x="658" y="432"/>
                    </a:lnTo>
                    <a:lnTo>
                      <a:pt x="665" y="420"/>
                    </a:lnTo>
                    <a:lnTo>
                      <a:pt x="672" y="407"/>
                    </a:lnTo>
                    <a:lnTo>
                      <a:pt x="679" y="393"/>
                    </a:lnTo>
                    <a:lnTo>
                      <a:pt x="684" y="380"/>
                    </a:lnTo>
                    <a:lnTo>
                      <a:pt x="689" y="366"/>
                    </a:lnTo>
                    <a:lnTo>
                      <a:pt x="693" y="352"/>
                    </a:lnTo>
                    <a:lnTo>
                      <a:pt x="696" y="337"/>
                    </a:lnTo>
                    <a:lnTo>
                      <a:pt x="698" y="322"/>
                    </a:lnTo>
                    <a:lnTo>
                      <a:pt x="700" y="307"/>
                    </a:lnTo>
                    <a:lnTo>
                      <a:pt x="700" y="293"/>
                    </a:lnTo>
                    <a:lnTo>
                      <a:pt x="699" y="270"/>
                    </a:lnTo>
                    <a:lnTo>
                      <a:pt x="696" y="249"/>
                    </a:lnTo>
                    <a:lnTo>
                      <a:pt x="691" y="228"/>
                    </a:lnTo>
                    <a:lnTo>
                      <a:pt x="685" y="207"/>
                    </a:lnTo>
                    <a:lnTo>
                      <a:pt x="677" y="187"/>
                    </a:lnTo>
                    <a:lnTo>
                      <a:pt x="666" y="168"/>
                    </a:lnTo>
                    <a:lnTo>
                      <a:pt x="655" y="149"/>
                    </a:lnTo>
                    <a:lnTo>
                      <a:pt x="642" y="131"/>
                    </a:lnTo>
                    <a:lnTo>
                      <a:pt x="634" y="122"/>
                    </a:lnTo>
                    <a:lnTo>
                      <a:pt x="625" y="112"/>
                    </a:lnTo>
                    <a:lnTo>
                      <a:pt x="616" y="103"/>
                    </a:lnTo>
                    <a:lnTo>
                      <a:pt x="607" y="94"/>
                    </a:lnTo>
                    <a:lnTo>
                      <a:pt x="597" y="85"/>
                    </a:lnTo>
                    <a:lnTo>
                      <a:pt x="587" y="77"/>
                    </a:lnTo>
                    <a:lnTo>
                      <a:pt x="576" y="69"/>
                    </a:lnTo>
                    <a:lnTo>
                      <a:pt x="565" y="62"/>
                    </a:lnTo>
                    <a:lnTo>
                      <a:pt x="553" y="54"/>
                    </a:lnTo>
                    <a:lnTo>
                      <a:pt x="542" y="48"/>
                    </a:lnTo>
                    <a:lnTo>
                      <a:pt x="530" y="41"/>
                    </a:lnTo>
                    <a:lnTo>
                      <a:pt x="518" y="35"/>
                    </a:lnTo>
                    <a:lnTo>
                      <a:pt x="505" y="30"/>
                    </a:lnTo>
                    <a:lnTo>
                      <a:pt x="492" y="25"/>
                    </a:lnTo>
                    <a:lnTo>
                      <a:pt x="479" y="20"/>
                    </a:lnTo>
                    <a:lnTo>
                      <a:pt x="466" y="16"/>
                    </a:lnTo>
                    <a:lnTo>
                      <a:pt x="452" y="12"/>
                    </a:lnTo>
                    <a:lnTo>
                      <a:pt x="438" y="9"/>
                    </a:lnTo>
                    <a:lnTo>
                      <a:pt x="424" y="6"/>
                    </a:lnTo>
                    <a:lnTo>
                      <a:pt x="409" y="4"/>
                    </a:lnTo>
                    <a:lnTo>
                      <a:pt x="395" y="2"/>
                    </a:lnTo>
                    <a:lnTo>
                      <a:pt x="380" y="1"/>
                    </a:lnTo>
                    <a:lnTo>
                      <a:pt x="365" y="0"/>
                    </a:lnTo>
                    <a:lnTo>
                      <a:pt x="350" y="0"/>
                    </a:lnTo>
                    <a:lnTo>
                      <a:pt x="340" y="0"/>
                    </a:lnTo>
                    <a:lnTo>
                      <a:pt x="330" y="0"/>
                    </a:lnTo>
                    <a:lnTo>
                      <a:pt x="320" y="1"/>
                    </a:lnTo>
                    <a:lnTo>
                      <a:pt x="311" y="2"/>
                    </a:lnTo>
                    <a:lnTo>
                      <a:pt x="301" y="2"/>
                    </a:lnTo>
                    <a:lnTo>
                      <a:pt x="292" y="4"/>
                    </a:lnTo>
                    <a:lnTo>
                      <a:pt x="283" y="5"/>
                    </a:lnTo>
                    <a:lnTo>
                      <a:pt x="274" y="7"/>
                    </a:lnTo>
                    <a:lnTo>
                      <a:pt x="264" y="9"/>
                    </a:lnTo>
                    <a:lnTo>
                      <a:pt x="256" y="11"/>
                    </a:lnTo>
                    <a:lnTo>
                      <a:pt x="246" y="13"/>
                    </a:lnTo>
                    <a:lnTo>
                      <a:pt x="238" y="15"/>
                    </a:lnTo>
                    <a:lnTo>
                      <a:pt x="229" y="18"/>
                    </a:lnTo>
                    <a:lnTo>
                      <a:pt x="221" y="21"/>
                    </a:lnTo>
                    <a:lnTo>
                      <a:pt x="212" y="24"/>
                    </a:lnTo>
                    <a:lnTo>
                      <a:pt x="203" y="27"/>
                    </a:lnTo>
                    <a:lnTo>
                      <a:pt x="182" y="36"/>
                    </a:lnTo>
                    <a:lnTo>
                      <a:pt x="160" y="47"/>
                    </a:lnTo>
                    <a:lnTo>
                      <a:pt x="140" y="58"/>
                    </a:lnTo>
                    <a:lnTo>
                      <a:pt x="121" y="71"/>
                    </a:lnTo>
                    <a:lnTo>
                      <a:pt x="103" y="85"/>
                    </a:lnTo>
                    <a:lnTo>
                      <a:pt x="86" y="100"/>
                    </a:lnTo>
                    <a:lnTo>
                      <a:pt x="70" y="116"/>
                    </a:lnTo>
                    <a:lnTo>
                      <a:pt x="56" y="133"/>
                    </a:lnTo>
                    <a:lnTo>
                      <a:pt x="44" y="150"/>
                    </a:lnTo>
                    <a:lnTo>
                      <a:pt x="32" y="169"/>
                    </a:lnTo>
                    <a:lnTo>
                      <a:pt x="23" y="188"/>
                    </a:lnTo>
                    <a:lnTo>
                      <a:pt x="15" y="208"/>
                    </a:lnTo>
                    <a:lnTo>
                      <a:pt x="8" y="228"/>
                    </a:lnTo>
                    <a:lnTo>
                      <a:pt x="4" y="249"/>
                    </a:lnTo>
                    <a:lnTo>
                      <a:pt x="1" y="271"/>
                    </a:lnTo>
                    <a:lnTo>
                      <a:pt x="0" y="293"/>
                    </a:lnTo>
                    <a:lnTo>
                      <a:pt x="0" y="305"/>
                    </a:lnTo>
                    <a:lnTo>
                      <a:pt x="1" y="318"/>
                    </a:lnTo>
                    <a:lnTo>
                      <a:pt x="3" y="330"/>
                    </a:lnTo>
                    <a:lnTo>
                      <a:pt x="5" y="342"/>
                    </a:lnTo>
                    <a:lnTo>
                      <a:pt x="8" y="354"/>
                    </a:lnTo>
                    <a:lnTo>
                      <a:pt x="11" y="366"/>
                    </a:lnTo>
                    <a:lnTo>
                      <a:pt x="15" y="378"/>
                    </a:lnTo>
                    <a:lnTo>
                      <a:pt x="19" y="389"/>
                    </a:lnTo>
                    <a:close/>
                  </a:path>
                </a:pathLst>
              </a:custGeom>
              <a:solidFill>
                <a:srgbClr val="FFFF00"/>
              </a:solidFill>
              <a:ln w="9525">
                <a:noFill/>
                <a:round/>
                <a:headEnd/>
                <a:tailEnd/>
              </a:ln>
            </p:spPr>
            <p:txBody>
              <a:bodyPr/>
              <a:lstStyle/>
              <a:p>
                <a:endParaRPr lang="en-US"/>
              </a:p>
            </p:txBody>
          </p:sp>
          <p:sp>
            <p:nvSpPr>
              <p:cNvPr id="60761" name="Freeform 345"/>
              <p:cNvSpPr>
                <a:spLocks/>
              </p:cNvSpPr>
              <p:nvPr/>
            </p:nvSpPr>
            <p:spPr bwMode="auto">
              <a:xfrm>
                <a:off x="829" y="3020"/>
                <a:ext cx="434" cy="348"/>
              </a:xfrm>
              <a:custGeom>
                <a:avLst/>
                <a:gdLst/>
                <a:ahLst/>
                <a:cxnLst>
                  <a:cxn ang="0">
                    <a:pos x="259" y="10"/>
                  </a:cxn>
                  <a:cxn ang="0">
                    <a:pos x="132" y="142"/>
                  </a:cxn>
                  <a:cxn ang="0">
                    <a:pos x="130" y="146"/>
                  </a:cxn>
                  <a:cxn ang="0">
                    <a:pos x="93" y="236"/>
                  </a:cxn>
                  <a:cxn ang="0">
                    <a:pos x="0" y="232"/>
                  </a:cxn>
                  <a:cxn ang="0">
                    <a:pos x="2" y="256"/>
                  </a:cxn>
                  <a:cxn ang="0">
                    <a:pos x="115" y="277"/>
                  </a:cxn>
                  <a:cxn ang="0">
                    <a:pos x="177" y="233"/>
                  </a:cxn>
                  <a:cxn ang="0">
                    <a:pos x="256" y="335"/>
                  </a:cxn>
                  <a:cxn ang="0">
                    <a:pos x="404" y="348"/>
                  </a:cxn>
                  <a:cxn ang="0">
                    <a:pos x="434" y="48"/>
                  </a:cxn>
                  <a:cxn ang="0">
                    <a:pos x="420" y="35"/>
                  </a:cxn>
                  <a:cxn ang="0">
                    <a:pos x="405" y="24"/>
                  </a:cxn>
                  <a:cxn ang="0">
                    <a:pos x="390" y="15"/>
                  </a:cxn>
                  <a:cxn ang="0">
                    <a:pos x="375" y="9"/>
                  </a:cxn>
                  <a:cxn ang="0">
                    <a:pos x="360" y="5"/>
                  </a:cxn>
                  <a:cxn ang="0">
                    <a:pos x="346" y="2"/>
                  </a:cxn>
                  <a:cxn ang="0">
                    <a:pos x="332" y="0"/>
                  </a:cxn>
                  <a:cxn ang="0">
                    <a:pos x="318" y="0"/>
                  </a:cxn>
                  <a:cxn ang="0">
                    <a:pos x="306" y="0"/>
                  </a:cxn>
                  <a:cxn ang="0">
                    <a:pos x="295" y="1"/>
                  </a:cxn>
                  <a:cxn ang="0">
                    <a:pos x="285" y="3"/>
                  </a:cxn>
                  <a:cxn ang="0">
                    <a:pos x="276" y="5"/>
                  </a:cxn>
                  <a:cxn ang="0">
                    <a:pos x="269" y="7"/>
                  </a:cxn>
                  <a:cxn ang="0">
                    <a:pos x="264" y="9"/>
                  </a:cxn>
                  <a:cxn ang="0">
                    <a:pos x="260" y="10"/>
                  </a:cxn>
                  <a:cxn ang="0">
                    <a:pos x="259" y="10"/>
                  </a:cxn>
                </a:cxnLst>
                <a:rect l="0" t="0" r="r" b="b"/>
                <a:pathLst>
                  <a:path w="434" h="348">
                    <a:moveTo>
                      <a:pt x="259" y="10"/>
                    </a:moveTo>
                    <a:lnTo>
                      <a:pt x="132" y="142"/>
                    </a:lnTo>
                    <a:lnTo>
                      <a:pt x="130" y="146"/>
                    </a:lnTo>
                    <a:lnTo>
                      <a:pt x="93" y="236"/>
                    </a:lnTo>
                    <a:lnTo>
                      <a:pt x="0" y="232"/>
                    </a:lnTo>
                    <a:lnTo>
                      <a:pt x="2" y="256"/>
                    </a:lnTo>
                    <a:lnTo>
                      <a:pt x="115" y="277"/>
                    </a:lnTo>
                    <a:lnTo>
                      <a:pt x="177" y="233"/>
                    </a:lnTo>
                    <a:lnTo>
                      <a:pt x="256" y="335"/>
                    </a:lnTo>
                    <a:lnTo>
                      <a:pt x="404" y="348"/>
                    </a:lnTo>
                    <a:lnTo>
                      <a:pt x="434" y="48"/>
                    </a:lnTo>
                    <a:lnTo>
                      <a:pt x="420" y="35"/>
                    </a:lnTo>
                    <a:lnTo>
                      <a:pt x="405" y="24"/>
                    </a:lnTo>
                    <a:lnTo>
                      <a:pt x="390" y="15"/>
                    </a:lnTo>
                    <a:lnTo>
                      <a:pt x="375" y="9"/>
                    </a:lnTo>
                    <a:lnTo>
                      <a:pt x="360" y="5"/>
                    </a:lnTo>
                    <a:lnTo>
                      <a:pt x="346" y="2"/>
                    </a:lnTo>
                    <a:lnTo>
                      <a:pt x="332" y="0"/>
                    </a:lnTo>
                    <a:lnTo>
                      <a:pt x="318" y="0"/>
                    </a:lnTo>
                    <a:lnTo>
                      <a:pt x="306" y="0"/>
                    </a:lnTo>
                    <a:lnTo>
                      <a:pt x="295" y="1"/>
                    </a:lnTo>
                    <a:lnTo>
                      <a:pt x="285" y="3"/>
                    </a:lnTo>
                    <a:lnTo>
                      <a:pt x="276" y="5"/>
                    </a:lnTo>
                    <a:lnTo>
                      <a:pt x="269" y="7"/>
                    </a:lnTo>
                    <a:lnTo>
                      <a:pt x="264" y="9"/>
                    </a:lnTo>
                    <a:lnTo>
                      <a:pt x="260" y="10"/>
                    </a:lnTo>
                    <a:lnTo>
                      <a:pt x="259" y="10"/>
                    </a:lnTo>
                    <a:close/>
                  </a:path>
                </a:pathLst>
              </a:custGeom>
              <a:solidFill>
                <a:srgbClr val="FF0000"/>
              </a:solidFill>
              <a:ln w="9525">
                <a:noFill/>
                <a:round/>
                <a:headEnd/>
                <a:tailEnd/>
              </a:ln>
            </p:spPr>
            <p:txBody>
              <a:bodyPr/>
              <a:lstStyle/>
              <a:p>
                <a:endParaRPr lang="en-US"/>
              </a:p>
            </p:txBody>
          </p:sp>
          <p:sp>
            <p:nvSpPr>
              <p:cNvPr id="60762" name="Freeform 346"/>
              <p:cNvSpPr>
                <a:spLocks/>
              </p:cNvSpPr>
              <p:nvPr/>
            </p:nvSpPr>
            <p:spPr bwMode="auto">
              <a:xfrm>
                <a:off x="784" y="2884"/>
                <a:ext cx="72" cy="81"/>
              </a:xfrm>
              <a:custGeom>
                <a:avLst/>
                <a:gdLst/>
                <a:ahLst/>
                <a:cxnLst>
                  <a:cxn ang="0">
                    <a:pos x="72" y="50"/>
                  </a:cxn>
                  <a:cxn ang="0">
                    <a:pos x="70" y="49"/>
                  </a:cxn>
                  <a:cxn ang="0">
                    <a:pos x="63" y="48"/>
                  </a:cxn>
                  <a:cxn ang="0">
                    <a:pos x="53" y="46"/>
                  </a:cxn>
                  <a:cxn ang="0">
                    <a:pos x="42" y="41"/>
                  </a:cxn>
                  <a:cxn ang="0">
                    <a:pos x="30" y="35"/>
                  </a:cxn>
                  <a:cxn ang="0">
                    <a:pos x="18" y="26"/>
                  </a:cxn>
                  <a:cxn ang="0">
                    <a:pos x="10" y="15"/>
                  </a:cxn>
                  <a:cxn ang="0">
                    <a:pos x="4" y="0"/>
                  </a:cxn>
                  <a:cxn ang="0">
                    <a:pos x="3" y="2"/>
                  </a:cxn>
                  <a:cxn ang="0">
                    <a:pos x="2" y="8"/>
                  </a:cxn>
                  <a:cxn ang="0">
                    <a:pos x="0" y="16"/>
                  </a:cxn>
                  <a:cxn ang="0">
                    <a:pos x="1" y="27"/>
                  </a:cxn>
                  <a:cxn ang="0">
                    <a:pos x="4" y="39"/>
                  </a:cxn>
                  <a:cxn ang="0">
                    <a:pos x="11" y="53"/>
                  </a:cxn>
                  <a:cxn ang="0">
                    <a:pos x="23" y="67"/>
                  </a:cxn>
                  <a:cxn ang="0">
                    <a:pos x="40" y="81"/>
                  </a:cxn>
                  <a:cxn ang="0">
                    <a:pos x="72" y="50"/>
                  </a:cxn>
                </a:cxnLst>
                <a:rect l="0" t="0" r="r" b="b"/>
                <a:pathLst>
                  <a:path w="72" h="81">
                    <a:moveTo>
                      <a:pt x="72" y="50"/>
                    </a:moveTo>
                    <a:lnTo>
                      <a:pt x="70" y="49"/>
                    </a:lnTo>
                    <a:lnTo>
                      <a:pt x="63" y="48"/>
                    </a:lnTo>
                    <a:lnTo>
                      <a:pt x="53" y="46"/>
                    </a:lnTo>
                    <a:lnTo>
                      <a:pt x="42" y="41"/>
                    </a:lnTo>
                    <a:lnTo>
                      <a:pt x="30" y="35"/>
                    </a:lnTo>
                    <a:lnTo>
                      <a:pt x="18" y="26"/>
                    </a:lnTo>
                    <a:lnTo>
                      <a:pt x="10" y="15"/>
                    </a:lnTo>
                    <a:lnTo>
                      <a:pt x="4" y="0"/>
                    </a:lnTo>
                    <a:lnTo>
                      <a:pt x="3" y="2"/>
                    </a:lnTo>
                    <a:lnTo>
                      <a:pt x="2" y="8"/>
                    </a:lnTo>
                    <a:lnTo>
                      <a:pt x="0" y="16"/>
                    </a:lnTo>
                    <a:lnTo>
                      <a:pt x="1" y="27"/>
                    </a:lnTo>
                    <a:lnTo>
                      <a:pt x="4" y="39"/>
                    </a:lnTo>
                    <a:lnTo>
                      <a:pt x="11" y="53"/>
                    </a:lnTo>
                    <a:lnTo>
                      <a:pt x="23" y="67"/>
                    </a:lnTo>
                    <a:lnTo>
                      <a:pt x="40" y="81"/>
                    </a:lnTo>
                    <a:lnTo>
                      <a:pt x="72" y="50"/>
                    </a:lnTo>
                    <a:close/>
                  </a:path>
                </a:pathLst>
              </a:custGeom>
              <a:solidFill>
                <a:srgbClr val="FF0000"/>
              </a:solidFill>
              <a:ln w="9525">
                <a:noFill/>
                <a:round/>
                <a:headEnd/>
                <a:tailEnd/>
              </a:ln>
            </p:spPr>
            <p:txBody>
              <a:bodyPr/>
              <a:lstStyle/>
              <a:p>
                <a:endParaRPr lang="en-US"/>
              </a:p>
            </p:txBody>
          </p:sp>
          <p:sp>
            <p:nvSpPr>
              <p:cNvPr id="60763" name="Freeform 347"/>
              <p:cNvSpPr>
                <a:spLocks/>
              </p:cNvSpPr>
              <p:nvPr/>
            </p:nvSpPr>
            <p:spPr bwMode="auto">
              <a:xfrm>
                <a:off x="1060" y="2875"/>
                <a:ext cx="72" cy="81"/>
              </a:xfrm>
              <a:custGeom>
                <a:avLst/>
                <a:gdLst/>
                <a:ahLst/>
                <a:cxnLst>
                  <a:cxn ang="0">
                    <a:pos x="0" y="49"/>
                  </a:cxn>
                  <a:cxn ang="0">
                    <a:pos x="3" y="49"/>
                  </a:cxn>
                  <a:cxn ang="0">
                    <a:pos x="9" y="48"/>
                  </a:cxn>
                  <a:cxn ang="0">
                    <a:pos x="19" y="45"/>
                  </a:cxn>
                  <a:cxn ang="0">
                    <a:pos x="31" y="41"/>
                  </a:cxn>
                  <a:cxn ang="0">
                    <a:pos x="43" y="34"/>
                  </a:cxn>
                  <a:cxn ang="0">
                    <a:pos x="54" y="26"/>
                  </a:cxn>
                  <a:cxn ang="0">
                    <a:pos x="63" y="15"/>
                  </a:cxn>
                  <a:cxn ang="0">
                    <a:pos x="69" y="0"/>
                  </a:cxn>
                  <a:cxn ang="0">
                    <a:pos x="69" y="2"/>
                  </a:cxn>
                  <a:cxn ang="0">
                    <a:pos x="71" y="7"/>
                  </a:cxn>
                  <a:cxn ang="0">
                    <a:pos x="72" y="16"/>
                  </a:cxn>
                  <a:cxn ang="0">
                    <a:pos x="71" y="27"/>
                  </a:cxn>
                  <a:cxn ang="0">
                    <a:pos x="68" y="39"/>
                  </a:cxn>
                  <a:cxn ang="0">
                    <a:pos x="62" y="53"/>
                  </a:cxn>
                  <a:cxn ang="0">
                    <a:pos x="50" y="67"/>
                  </a:cxn>
                  <a:cxn ang="0">
                    <a:pos x="32" y="81"/>
                  </a:cxn>
                  <a:cxn ang="0">
                    <a:pos x="0" y="49"/>
                  </a:cxn>
                </a:cxnLst>
                <a:rect l="0" t="0" r="r" b="b"/>
                <a:pathLst>
                  <a:path w="72" h="81">
                    <a:moveTo>
                      <a:pt x="0" y="49"/>
                    </a:moveTo>
                    <a:lnTo>
                      <a:pt x="3" y="49"/>
                    </a:lnTo>
                    <a:lnTo>
                      <a:pt x="9" y="48"/>
                    </a:lnTo>
                    <a:lnTo>
                      <a:pt x="19" y="45"/>
                    </a:lnTo>
                    <a:lnTo>
                      <a:pt x="31" y="41"/>
                    </a:lnTo>
                    <a:lnTo>
                      <a:pt x="43" y="34"/>
                    </a:lnTo>
                    <a:lnTo>
                      <a:pt x="54" y="26"/>
                    </a:lnTo>
                    <a:lnTo>
                      <a:pt x="63" y="15"/>
                    </a:lnTo>
                    <a:lnTo>
                      <a:pt x="69" y="0"/>
                    </a:lnTo>
                    <a:lnTo>
                      <a:pt x="69" y="2"/>
                    </a:lnTo>
                    <a:lnTo>
                      <a:pt x="71" y="7"/>
                    </a:lnTo>
                    <a:lnTo>
                      <a:pt x="72" y="16"/>
                    </a:lnTo>
                    <a:lnTo>
                      <a:pt x="71" y="27"/>
                    </a:lnTo>
                    <a:lnTo>
                      <a:pt x="68" y="39"/>
                    </a:lnTo>
                    <a:lnTo>
                      <a:pt x="62" y="53"/>
                    </a:lnTo>
                    <a:lnTo>
                      <a:pt x="50" y="67"/>
                    </a:lnTo>
                    <a:lnTo>
                      <a:pt x="32" y="81"/>
                    </a:lnTo>
                    <a:lnTo>
                      <a:pt x="0" y="49"/>
                    </a:lnTo>
                    <a:close/>
                  </a:path>
                </a:pathLst>
              </a:custGeom>
              <a:solidFill>
                <a:srgbClr val="FF0000"/>
              </a:solidFill>
              <a:ln w="9525">
                <a:noFill/>
                <a:round/>
                <a:headEnd/>
                <a:tailEnd/>
              </a:ln>
            </p:spPr>
            <p:txBody>
              <a:bodyPr/>
              <a:lstStyle/>
              <a:p>
                <a:endParaRPr lang="en-US"/>
              </a:p>
            </p:txBody>
          </p:sp>
          <p:sp>
            <p:nvSpPr>
              <p:cNvPr id="60764" name="Freeform 348"/>
              <p:cNvSpPr>
                <a:spLocks/>
              </p:cNvSpPr>
              <p:nvPr/>
            </p:nvSpPr>
            <p:spPr bwMode="auto">
              <a:xfrm>
                <a:off x="963" y="3099"/>
                <a:ext cx="100" cy="76"/>
              </a:xfrm>
              <a:custGeom>
                <a:avLst/>
                <a:gdLst/>
                <a:ahLst/>
                <a:cxnLst>
                  <a:cxn ang="0">
                    <a:pos x="0" y="71"/>
                  </a:cxn>
                  <a:cxn ang="0">
                    <a:pos x="1" y="71"/>
                  </a:cxn>
                  <a:cxn ang="0">
                    <a:pos x="4" y="72"/>
                  </a:cxn>
                  <a:cxn ang="0">
                    <a:pos x="9" y="74"/>
                  </a:cxn>
                  <a:cxn ang="0">
                    <a:pos x="15" y="74"/>
                  </a:cxn>
                  <a:cxn ang="0">
                    <a:pos x="23" y="76"/>
                  </a:cxn>
                  <a:cxn ang="0">
                    <a:pos x="32" y="76"/>
                  </a:cxn>
                  <a:cxn ang="0">
                    <a:pos x="41" y="76"/>
                  </a:cxn>
                  <a:cxn ang="0">
                    <a:pos x="50" y="75"/>
                  </a:cxn>
                  <a:cxn ang="0">
                    <a:pos x="60" y="73"/>
                  </a:cxn>
                  <a:cxn ang="0">
                    <a:pos x="69" y="69"/>
                  </a:cxn>
                  <a:cxn ang="0">
                    <a:pos x="77" y="64"/>
                  </a:cxn>
                  <a:cxn ang="0">
                    <a:pos x="85" y="56"/>
                  </a:cxn>
                  <a:cxn ang="0">
                    <a:pos x="91" y="47"/>
                  </a:cxn>
                  <a:cxn ang="0">
                    <a:pos x="96" y="35"/>
                  </a:cxn>
                  <a:cxn ang="0">
                    <a:pos x="99" y="20"/>
                  </a:cxn>
                  <a:cxn ang="0">
                    <a:pos x="100" y="3"/>
                  </a:cxn>
                  <a:cxn ang="0">
                    <a:pos x="70" y="0"/>
                  </a:cxn>
                  <a:cxn ang="0">
                    <a:pos x="0" y="71"/>
                  </a:cxn>
                </a:cxnLst>
                <a:rect l="0" t="0" r="r" b="b"/>
                <a:pathLst>
                  <a:path w="100" h="76">
                    <a:moveTo>
                      <a:pt x="0" y="71"/>
                    </a:moveTo>
                    <a:lnTo>
                      <a:pt x="1" y="71"/>
                    </a:lnTo>
                    <a:lnTo>
                      <a:pt x="4" y="72"/>
                    </a:lnTo>
                    <a:lnTo>
                      <a:pt x="9" y="74"/>
                    </a:lnTo>
                    <a:lnTo>
                      <a:pt x="15" y="74"/>
                    </a:lnTo>
                    <a:lnTo>
                      <a:pt x="23" y="76"/>
                    </a:lnTo>
                    <a:lnTo>
                      <a:pt x="32" y="76"/>
                    </a:lnTo>
                    <a:lnTo>
                      <a:pt x="41" y="76"/>
                    </a:lnTo>
                    <a:lnTo>
                      <a:pt x="50" y="75"/>
                    </a:lnTo>
                    <a:lnTo>
                      <a:pt x="60" y="73"/>
                    </a:lnTo>
                    <a:lnTo>
                      <a:pt x="69" y="69"/>
                    </a:lnTo>
                    <a:lnTo>
                      <a:pt x="77" y="64"/>
                    </a:lnTo>
                    <a:lnTo>
                      <a:pt x="85" y="56"/>
                    </a:lnTo>
                    <a:lnTo>
                      <a:pt x="91" y="47"/>
                    </a:lnTo>
                    <a:lnTo>
                      <a:pt x="96" y="35"/>
                    </a:lnTo>
                    <a:lnTo>
                      <a:pt x="99" y="20"/>
                    </a:lnTo>
                    <a:lnTo>
                      <a:pt x="100" y="3"/>
                    </a:lnTo>
                    <a:lnTo>
                      <a:pt x="70" y="0"/>
                    </a:lnTo>
                    <a:lnTo>
                      <a:pt x="0" y="71"/>
                    </a:lnTo>
                    <a:close/>
                  </a:path>
                </a:pathLst>
              </a:custGeom>
              <a:solidFill>
                <a:srgbClr val="E08C87"/>
              </a:solidFill>
              <a:ln w="9525">
                <a:noFill/>
                <a:round/>
                <a:headEnd/>
                <a:tailEnd/>
              </a:ln>
            </p:spPr>
            <p:txBody>
              <a:bodyPr/>
              <a:lstStyle/>
              <a:p>
                <a:endParaRPr lang="en-US"/>
              </a:p>
            </p:txBody>
          </p:sp>
          <p:sp>
            <p:nvSpPr>
              <p:cNvPr id="60765" name="Freeform 349"/>
              <p:cNvSpPr>
                <a:spLocks/>
              </p:cNvSpPr>
              <p:nvPr/>
            </p:nvSpPr>
            <p:spPr bwMode="auto">
              <a:xfrm>
                <a:off x="787" y="2908"/>
                <a:ext cx="306" cy="284"/>
              </a:xfrm>
              <a:custGeom>
                <a:avLst/>
                <a:gdLst/>
                <a:ahLst/>
                <a:cxnLst>
                  <a:cxn ang="0">
                    <a:pos x="304" y="132"/>
                  </a:cxn>
                  <a:cxn ang="0">
                    <a:pos x="297" y="124"/>
                  </a:cxn>
                  <a:cxn ang="0">
                    <a:pos x="291" y="115"/>
                  </a:cxn>
                  <a:cxn ang="0">
                    <a:pos x="288" y="86"/>
                  </a:cxn>
                  <a:cxn ang="0">
                    <a:pos x="274" y="57"/>
                  </a:cxn>
                  <a:cxn ang="0">
                    <a:pos x="255" y="28"/>
                  </a:cxn>
                  <a:cxn ang="0">
                    <a:pos x="226" y="6"/>
                  </a:cxn>
                  <a:cxn ang="0">
                    <a:pos x="202" y="0"/>
                  </a:cxn>
                  <a:cxn ang="0">
                    <a:pos x="176" y="1"/>
                  </a:cxn>
                  <a:cxn ang="0">
                    <a:pos x="150" y="2"/>
                  </a:cxn>
                  <a:cxn ang="0">
                    <a:pos x="123" y="6"/>
                  </a:cxn>
                  <a:cxn ang="0">
                    <a:pos x="96" y="13"/>
                  </a:cxn>
                  <a:cxn ang="0">
                    <a:pos x="82" y="17"/>
                  </a:cxn>
                  <a:cxn ang="0">
                    <a:pos x="74" y="20"/>
                  </a:cxn>
                  <a:cxn ang="0">
                    <a:pos x="66" y="25"/>
                  </a:cxn>
                  <a:cxn ang="0">
                    <a:pos x="59" y="30"/>
                  </a:cxn>
                  <a:cxn ang="0">
                    <a:pos x="53" y="42"/>
                  </a:cxn>
                  <a:cxn ang="0">
                    <a:pos x="41" y="56"/>
                  </a:cxn>
                  <a:cxn ang="0">
                    <a:pos x="31" y="68"/>
                  </a:cxn>
                  <a:cxn ang="0">
                    <a:pos x="18" y="85"/>
                  </a:cxn>
                  <a:cxn ang="0">
                    <a:pos x="12" y="106"/>
                  </a:cxn>
                  <a:cxn ang="0">
                    <a:pos x="14" y="125"/>
                  </a:cxn>
                  <a:cxn ang="0">
                    <a:pos x="5" y="148"/>
                  </a:cxn>
                  <a:cxn ang="0">
                    <a:pos x="1" y="170"/>
                  </a:cxn>
                  <a:cxn ang="0">
                    <a:pos x="10" y="189"/>
                  </a:cxn>
                  <a:cxn ang="0">
                    <a:pos x="25" y="200"/>
                  </a:cxn>
                  <a:cxn ang="0">
                    <a:pos x="46" y="212"/>
                  </a:cxn>
                  <a:cxn ang="0">
                    <a:pos x="67" y="224"/>
                  </a:cxn>
                  <a:cxn ang="0">
                    <a:pos x="85" y="237"/>
                  </a:cxn>
                  <a:cxn ang="0">
                    <a:pos x="95" y="250"/>
                  </a:cxn>
                  <a:cxn ang="0">
                    <a:pos x="102" y="259"/>
                  </a:cxn>
                  <a:cxn ang="0">
                    <a:pos x="107" y="267"/>
                  </a:cxn>
                  <a:cxn ang="0">
                    <a:pos x="114" y="274"/>
                  </a:cxn>
                  <a:cxn ang="0">
                    <a:pos x="122" y="279"/>
                  </a:cxn>
                  <a:cxn ang="0">
                    <a:pos x="130" y="283"/>
                  </a:cxn>
                  <a:cxn ang="0">
                    <a:pos x="144" y="284"/>
                  </a:cxn>
                  <a:cxn ang="0">
                    <a:pos x="156" y="282"/>
                  </a:cxn>
                  <a:cxn ang="0">
                    <a:pos x="166" y="274"/>
                  </a:cxn>
                  <a:cxn ang="0">
                    <a:pos x="173" y="267"/>
                  </a:cxn>
                  <a:cxn ang="0">
                    <a:pos x="182" y="260"/>
                  </a:cxn>
                  <a:cxn ang="0">
                    <a:pos x="224" y="246"/>
                  </a:cxn>
                  <a:cxn ang="0">
                    <a:pos x="253" y="219"/>
                  </a:cxn>
                  <a:cxn ang="0">
                    <a:pos x="261" y="202"/>
                  </a:cxn>
                  <a:cxn ang="0">
                    <a:pos x="280" y="199"/>
                  </a:cxn>
                  <a:cxn ang="0">
                    <a:pos x="297" y="195"/>
                  </a:cxn>
                  <a:cxn ang="0">
                    <a:pos x="304" y="172"/>
                  </a:cxn>
                  <a:cxn ang="0">
                    <a:pos x="306" y="138"/>
                  </a:cxn>
                </a:cxnLst>
                <a:rect l="0" t="0" r="r" b="b"/>
                <a:pathLst>
                  <a:path w="306" h="284">
                    <a:moveTo>
                      <a:pt x="306" y="138"/>
                    </a:moveTo>
                    <a:lnTo>
                      <a:pt x="305" y="135"/>
                    </a:lnTo>
                    <a:lnTo>
                      <a:pt x="304" y="132"/>
                    </a:lnTo>
                    <a:lnTo>
                      <a:pt x="301" y="129"/>
                    </a:lnTo>
                    <a:lnTo>
                      <a:pt x="299" y="126"/>
                    </a:lnTo>
                    <a:lnTo>
                      <a:pt x="297" y="124"/>
                    </a:lnTo>
                    <a:lnTo>
                      <a:pt x="295" y="121"/>
                    </a:lnTo>
                    <a:lnTo>
                      <a:pt x="293" y="118"/>
                    </a:lnTo>
                    <a:lnTo>
                      <a:pt x="291" y="115"/>
                    </a:lnTo>
                    <a:lnTo>
                      <a:pt x="289" y="105"/>
                    </a:lnTo>
                    <a:lnTo>
                      <a:pt x="289" y="95"/>
                    </a:lnTo>
                    <a:lnTo>
                      <a:pt x="288" y="86"/>
                    </a:lnTo>
                    <a:lnTo>
                      <a:pt x="284" y="77"/>
                    </a:lnTo>
                    <a:lnTo>
                      <a:pt x="279" y="67"/>
                    </a:lnTo>
                    <a:lnTo>
                      <a:pt x="274" y="57"/>
                    </a:lnTo>
                    <a:lnTo>
                      <a:pt x="268" y="47"/>
                    </a:lnTo>
                    <a:lnTo>
                      <a:pt x="261" y="37"/>
                    </a:lnTo>
                    <a:lnTo>
                      <a:pt x="255" y="28"/>
                    </a:lnTo>
                    <a:lnTo>
                      <a:pt x="246" y="20"/>
                    </a:lnTo>
                    <a:lnTo>
                      <a:pt x="237" y="12"/>
                    </a:lnTo>
                    <a:lnTo>
                      <a:pt x="226" y="6"/>
                    </a:lnTo>
                    <a:lnTo>
                      <a:pt x="219" y="3"/>
                    </a:lnTo>
                    <a:lnTo>
                      <a:pt x="210" y="1"/>
                    </a:lnTo>
                    <a:lnTo>
                      <a:pt x="202" y="0"/>
                    </a:lnTo>
                    <a:lnTo>
                      <a:pt x="194" y="0"/>
                    </a:lnTo>
                    <a:lnTo>
                      <a:pt x="185" y="0"/>
                    </a:lnTo>
                    <a:lnTo>
                      <a:pt x="176" y="1"/>
                    </a:lnTo>
                    <a:lnTo>
                      <a:pt x="168" y="1"/>
                    </a:lnTo>
                    <a:lnTo>
                      <a:pt x="159" y="1"/>
                    </a:lnTo>
                    <a:lnTo>
                      <a:pt x="150" y="2"/>
                    </a:lnTo>
                    <a:lnTo>
                      <a:pt x="141" y="3"/>
                    </a:lnTo>
                    <a:lnTo>
                      <a:pt x="132" y="4"/>
                    </a:lnTo>
                    <a:lnTo>
                      <a:pt x="123" y="6"/>
                    </a:lnTo>
                    <a:lnTo>
                      <a:pt x="114" y="8"/>
                    </a:lnTo>
                    <a:lnTo>
                      <a:pt x="105" y="11"/>
                    </a:lnTo>
                    <a:lnTo>
                      <a:pt x="96" y="13"/>
                    </a:lnTo>
                    <a:lnTo>
                      <a:pt x="87" y="16"/>
                    </a:lnTo>
                    <a:lnTo>
                      <a:pt x="85" y="17"/>
                    </a:lnTo>
                    <a:lnTo>
                      <a:pt x="82" y="17"/>
                    </a:lnTo>
                    <a:lnTo>
                      <a:pt x="80" y="18"/>
                    </a:lnTo>
                    <a:lnTo>
                      <a:pt x="77" y="19"/>
                    </a:lnTo>
                    <a:lnTo>
                      <a:pt x="74" y="20"/>
                    </a:lnTo>
                    <a:lnTo>
                      <a:pt x="71" y="22"/>
                    </a:lnTo>
                    <a:lnTo>
                      <a:pt x="69" y="23"/>
                    </a:lnTo>
                    <a:lnTo>
                      <a:pt x="66" y="25"/>
                    </a:lnTo>
                    <a:lnTo>
                      <a:pt x="63" y="26"/>
                    </a:lnTo>
                    <a:lnTo>
                      <a:pt x="61" y="28"/>
                    </a:lnTo>
                    <a:lnTo>
                      <a:pt x="59" y="30"/>
                    </a:lnTo>
                    <a:lnTo>
                      <a:pt x="58" y="32"/>
                    </a:lnTo>
                    <a:lnTo>
                      <a:pt x="56" y="38"/>
                    </a:lnTo>
                    <a:lnTo>
                      <a:pt x="53" y="42"/>
                    </a:lnTo>
                    <a:lnTo>
                      <a:pt x="50" y="47"/>
                    </a:lnTo>
                    <a:lnTo>
                      <a:pt x="45" y="52"/>
                    </a:lnTo>
                    <a:lnTo>
                      <a:pt x="41" y="56"/>
                    </a:lnTo>
                    <a:lnTo>
                      <a:pt x="37" y="60"/>
                    </a:lnTo>
                    <a:lnTo>
                      <a:pt x="34" y="64"/>
                    </a:lnTo>
                    <a:lnTo>
                      <a:pt x="31" y="68"/>
                    </a:lnTo>
                    <a:lnTo>
                      <a:pt x="28" y="73"/>
                    </a:lnTo>
                    <a:lnTo>
                      <a:pt x="24" y="78"/>
                    </a:lnTo>
                    <a:lnTo>
                      <a:pt x="18" y="85"/>
                    </a:lnTo>
                    <a:lnTo>
                      <a:pt x="12" y="94"/>
                    </a:lnTo>
                    <a:lnTo>
                      <a:pt x="11" y="100"/>
                    </a:lnTo>
                    <a:lnTo>
                      <a:pt x="12" y="106"/>
                    </a:lnTo>
                    <a:lnTo>
                      <a:pt x="15" y="112"/>
                    </a:lnTo>
                    <a:lnTo>
                      <a:pt x="16" y="119"/>
                    </a:lnTo>
                    <a:lnTo>
                      <a:pt x="14" y="125"/>
                    </a:lnTo>
                    <a:lnTo>
                      <a:pt x="11" y="133"/>
                    </a:lnTo>
                    <a:lnTo>
                      <a:pt x="8" y="141"/>
                    </a:lnTo>
                    <a:lnTo>
                      <a:pt x="5" y="148"/>
                    </a:lnTo>
                    <a:lnTo>
                      <a:pt x="1" y="156"/>
                    </a:lnTo>
                    <a:lnTo>
                      <a:pt x="0" y="163"/>
                    </a:lnTo>
                    <a:lnTo>
                      <a:pt x="1" y="170"/>
                    </a:lnTo>
                    <a:lnTo>
                      <a:pt x="5" y="181"/>
                    </a:lnTo>
                    <a:lnTo>
                      <a:pt x="7" y="185"/>
                    </a:lnTo>
                    <a:lnTo>
                      <a:pt x="10" y="189"/>
                    </a:lnTo>
                    <a:lnTo>
                      <a:pt x="14" y="193"/>
                    </a:lnTo>
                    <a:lnTo>
                      <a:pt x="19" y="197"/>
                    </a:lnTo>
                    <a:lnTo>
                      <a:pt x="25" y="200"/>
                    </a:lnTo>
                    <a:lnTo>
                      <a:pt x="31" y="205"/>
                    </a:lnTo>
                    <a:lnTo>
                      <a:pt x="38" y="209"/>
                    </a:lnTo>
                    <a:lnTo>
                      <a:pt x="46" y="212"/>
                    </a:lnTo>
                    <a:lnTo>
                      <a:pt x="53" y="216"/>
                    </a:lnTo>
                    <a:lnTo>
                      <a:pt x="60" y="220"/>
                    </a:lnTo>
                    <a:lnTo>
                      <a:pt x="67" y="224"/>
                    </a:lnTo>
                    <a:lnTo>
                      <a:pt x="73" y="228"/>
                    </a:lnTo>
                    <a:lnTo>
                      <a:pt x="80" y="233"/>
                    </a:lnTo>
                    <a:lnTo>
                      <a:pt x="85" y="237"/>
                    </a:lnTo>
                    <a:lnTo>
                      <a:pt x="89" y="242"/>
                    </a:lnTo>
                    <a:lnTo>
                      <a:pt x="93" y="246"/>
                    </a:lnTo>
                    <a:lnTo>
                      <a:pt x="95" y="250"/>
                    </a:lnTo>
                    <a:lnTo>
                      <a:pt x="97" y="253"/>
                    </a:lnTo>
                    <a:lnTo>
                      <a:pt x="100" y="256"/>
                    </a:lnTo>
                    <a:lnTo>
                      <a:pt x="102" y="259"/>
                    </a:lnTo>
                    <a:lnTo>
                      <a:pt x="104" y="262"/>
                    </a:lnTo>
                    <a:lnTo>
                      <a:pt x="105" y="265"/>
                    </a:lnTo>
                    <a:lnTo>
                      <a:pt x="107" y="267"/>
                    </a:lnTo>
                    <a:lnTo>
                      <a:pt x="109" y="270"/>
                    </a:lnTo>
                    <a:lnTo>
                      <a:pt x="112" y="272"/>
                    </a:lnTo>
                    <a:lnTo>
                      <a:pt x="114" y="274"/>
                    </a:lnTo>
                    <a:lnTo>
                      <a:pt x="117" y="275"/>
                    </a:lnTo>
                    <a:lnTo>
                      <a:pt x="120" y="277"/>
                    </a:lnTo>
                    <a:lnTo>
                      <a:pt x="122" y="279"/>
                    </a:lnTo>
                    <a:lnTo>
                      <a:pt x="125" y="280"/>
                    </a:lnTo>
                    <a:lnTo>
                      <a:pt x="127" y="282"/>
                    </a:lnTo>
                    <a:lnTo>
                      <a:pt x="130" y="283"/>
                    </a:lnTo>
                    <a:lnTo>
                      <a:pt x="135" y="284"/>
                    </a:lnTo>
                    <a:lnTo>
                      <a:pt x="139" y="284"/>
                    </a:lnTo>
                    <a:lnTo>
                      <a:pt x="144" y="284"/>
                    </a:lnTo>
                    <a:lnTo>
                      <a:pt x="148" y="284"/>
                    </a:lnTo>
                    <a:lnTo>
                      <a:pt x="152" y="283"/>
                    </a:lnTo>
                    <a:lnTo>
                      <a:pt x="156" y="282"/>
                    </a:lnTo>
                    <a:lnTo>
                      <a:pt x="160" y="280"/>
                    </a:lnTo>
                    <a:lnTo>
                      <a:pt x="164" y="277"/>
                    </a:lnTo>
                    <a:lnTo>
                      <a:pt x="166" y="274"/>
                    </a:lnTo>
                    <a:lnTo>
                      <a:pt x="168" y="272"/>
                    </a:lnTo>
                    <a:lnTo>
                      <a:pt x="170" y="269"/>
                    </a:lnTo>
                    <a:lnTo>
                      <a:pt x="173" y="267"/>
                    </a:lnTo>
                    <a:lnTo>
                      <a:pt x="176" y="264"/>
                    </a:lnTo>
                    <a:lnTo>
                      <a:pt x="179" y="262"/>
                    </a:lnTo>
                    <a:lnTo>
                      <a:pt x="182" y="260"/>
                    </a:lnTo>
                    <a:lnTo>
                      <a:pt x="185" y="260"/>
                    </a:lnTo>
                    <a:lnTo>
                      <a:pt x="207" y="254"/>
                    </a:lnTo>
                    <a:lnTo>
                      <a:pt x="224" y="246"/>
                    </a:lnTo>
                    <a:lnTo>
                      <a:pt x="237" y="237"/>
                    </a:lnTo>
                    <a:lnTo>
                      <a:pt x="247" y="228"/>
                    </a:lnTo>
                    <a:lnTo>
                      <a:pt x="253" y="219"/>
                    </a:lnTo>
                    <a:lnTo>
                      <a:pt x="258" y="210"/>
                    </a:lnTo>
                    <a:lnTo>
                      <a:pt x="260" y="205"/>
                    </a:lnTo>
                    <a:lnTo>
                      <a:pt x="261" y="202"/>
                    </a:lnTo>
                    <a:lnTo>
                      <a:pt x="267" y="200"/>
                    </a:lnTo>
                    <a:lnTo>
                      <a:pt x="274" y="199"/>
                    </a:lnTo>
                    <a:lnTo>
                      <a:pt x="280" y="199"/>
                    </a:lnTo>
                    <a:lnTo>
                      <a:pt x="286" y="199"/>
                    </a:lnTo>
                    <a:lnTo>
                      <a:pt x="292" y="198"/>
                    </a:lnTo>
                    <a:lnTo>
                      <a:pt x="297" y="195"/>
                    </a:lnTo>
                    <a:lnTo>
                      <a:pt x="300" y="191"/>
                    </a:lnTo>
                    <a:lnTo>
                      <a:pt x="302" y="185"/>
                    </a:lnTo>
                    <a:lnTo>
                      <a:pt x="304" y="172"/>
                    </a:lnTo>
                    <a:lnTo>
                      <a:pt x="306" y="161"/>
                    </a:lnTo>
                    <a:lnTo>
                      <a:pt x="306" y="149"/>
                    </a:lnTo>
                    <a:lnTo>
                      <a:pt x="306" y="138"/>
                    </a:lnTo>
                    <a:close/>
                  </a:path>
                </a:pathLst>
              </a:custGeom>
              <a:solidFill>
                <a:srgbClr val="F2BFB2"/>
              </a:solidFill>
              <a:ln w="9525">
                <a:noFill/>
                <a:round/>
                <a:headEnd/>
                <a:tailEnd/>
              </a:ln>
            </p:spPr>
            <p:txBody>
              <a:bodyPr/>
              <a:lstStyle/>
              <a:p>
                <a:endParaRPr lang="en-US"/>
              </a:p>
            </p:txBody>
          </p:sp>
          <p:sp>
            <p:nvSpPr>
              <p:cNvPr id="60766" name="Freeform 350"/>
              <p:cNvSpPr>
                <a:spLocks/>
              </p:cNvSpPr>
              <p:nvPr/>
            </p:nvSpPr>
            <p:spPr bwMode="auto">
              <a:xfrm>
                <a:off x="800" y="3021"/>
                <a:ext cx="59" cy="28"/>
              </a:xfrm>
              <a:custGeom>
                <a:avLst/>
                <a:gdLst/>
                <a:ahLst/>
                <a:cxnLst>
                  <a:cxn ang="0">
                    <a:pos x="59" y="28"/>
                  </a:cxn>
                  <a:cxn ang="0">
                    <a:pos x="56" y="28"/>
                  </a:cxn>
                  <a:cxn ang="0">
                    <a:pos x="51" y="27"/>
                  </a:cxn>
                  <a:cxn ang="0">
                    <a:pos x="42" y="27"/>
                  </a:cxn>
                  <a:cxn ang="0">
                    <a:pos x="32" y="26"/>
                  </a:cxn>
                  <a:cxn ang="0">
                    <a:pos x="21" y="24"/>
                  </a:cxn>
                  <a:cxn ang="0">
                    <a:pos x="12" y="22"/>
                  </a:cxn>
                  <a:cxn ang="0">
                    <a:pos x="4" y="18"/>
                  </a:cxn>
                  <a:cxn ang="0">
                    <a:pos x="0" y="14"/>
                  </a:cxn>
                  <a:cxn ang="0">
                    <a:pos x="1" y="13"/>
                  </a:cxn>
                  <a:cxn ang="0">
                    <a:pos x="5" y="9"/>
                  </a:cxn>
                  <a:cxn ang="0">
                    <a:pos x="11" y="5"/>
                  </a:cxn>
                  <a:cxn ang="0">
                    <a:pos x="18" y="1"/>
                  </a:cxn>
                  <a:cxn ang="0">
                    <a:pos x="27" y="0"/>
                  </a:cxn>
                  <a:cxn ang="0">
                    <a:pos x="37" y="4"/>
                  </a:cxn>
                  <a:cxn ang="0">
                    <a:pos x="48" y="12"/>
                  </a:cxn>
                  <a:cxn ang="0">
                    <a:pos x="59" y="28"/>
                  </a:cxn>
                </a:cxnLst>
                <a:rect l="0" t="0" r="r" b="b"/>
                <a:pathLst>
                  <a:path w="59" h="28">
                    <a:moveTo>
                      <a:pt x="59" y="28"/>
                    </a:moveTo>
                    <a:lnTo>
                      <a:pt x="56" y="28"/>
                    </a:lnTo>
                    <a:lnTo>
                      <a:pt x="51" y="27"/>
                    </a:lnTo>
                    <a:lnTo>
                      <a:pt x="42" y="27"/>
                    </a:lnTo>
                    <a:lnTo>
                      <a:pt x="32" y="26"/>
                    </a:lnTo>
                    <a:lnTo>
                      <a:pt x="21" y="24"/>
                    </a:lnTo>
                    <a:lnTo>
                      <a:pt x="12" y="22"/>
                    </a:lnTo>
                    <a:lnTo>
                      <a:pt x="4" y="18"/>
                    </a:lnTo>
                    <a:lnTo>
                      <a:pt x="0" y="14"/>
                    </a:lnTo>
                    <a:lnTo>
                      <a:pt x="1" y="13"/>
                    </a:lnTo>
                    <a:lnTo>
                      <a:pt x="5" y="9"/>
                    </a:lnTo>
                    <a:lnTo>
                      <a:pt x="11" y="5"/>
                    </a:lnTo>
                    <a:lnTo>
                      <a:pt x="18" y="1"/>
                    </a:lnTo>
                    <a:lnTo>
                      <a:pt x="27" y="0"/>
                    </a:lnTo>
                    <a:lnTo>
                      <a:pt x="37" y="4"/>
                    </a:lnTo>
                    <a:lnTo>
                      <a:pt x="48" y="12"/>
                    </a:lnTo>
                    <a:lnTo>
                      <a:pt x="59" y="28"/>
                    </a:lnTo>
                    <a:close/>
                  </a:path>
                </a:pathLst>
              </a:custGeom>
              <a:solidFill>
                <a:srgbClr val="E08C87"/>
              </a:solidFill>
              <a:ln w="9525">
                <a:noFill/>
                <a:round/>
                <a:headEnd/>
                <a:tailEnd/>
              </a:ln>
            </p:spPr>
            <p:txBody>
              <a:bodyPr/>
              <a:lstStyle/>
              <a:p>
                <a:endParaRPr lang="en-US"/>
              </a:p>
            </p:txBody>
          </p:sp>
          <p:sp>
            <p:nvSpPr>
              <p:cNvPr id="60767" name="Freeform 351"/>
              <p:cNvSpPr>
                <a:spLocks/>
              </p:cNvSpPr>
              <p:nvPr/>
            </p:nvSpPr>
            <p:spPr bwMode="auto">
              <a:xfrm>
                <a:off x="800" y="3030"/>
                <a:ext cx="47" cy="23"/>
              </a:xfrm>
              <a:custGeom>
                <a:avLst/>
                <a:gdLst/>
                <a:ahLst/>
                <a:cxnLst>
                  <a:cxn ang="0">
                    <a:pos x="41" y="15"/>
                  </a:cxn>
                  <a:cxn ang="0">
                    <a:pos x="42" y="13"/>
                  </a:cxn>
                  <a:cxn ang="0">
                    <a:pos x="43" y="12"/>
                  </a:cxn>
                  <a:cxn ang="0">
                    <a:pos x="45" y="10"/>
                  </a:cxn>
                  <a:cxn ang="0">
                    <a:pos x="47" y="10"/>
                  </a:cxn>
                  <a:cxn ang="0">
                    <a:pos x="37" y="4"/>
                  </a:cxn>
                  <a:cxn ang="0">
                    <a:pos x="28" y="1"/>
                  </a:cxn>
                  <a:cxn ang="0">
                    <a:pos x="20" y="0"/>
                  </a:cxn>
                  <a:cxn ang="0">
                    <a:pos x="14" y="1"/>
                  </a:cxn>
                  <a:cxn ang="0">
                    <a:pos x="8" y="2"/>
                  </a:cxn>
                  <a:cxn ang="0">
                    <a:pos x="3" y="4"/>
                  </a:cxn>
                  <a:cxn ang="0">
                    <a:pos x="1" y="5"/>
                  </a:cxn>
                  <a:cxn ang="0">
                    <a:pos x="0" y="5"/>
                  </a:cxn>
                  <a:cxn ang="0">
                    <a:pos x="5" y="11"/>
                  </a:cxn>
                  <a:cxn ang="0">
                    <a:pos x="10" y="15"/>
                  </a:cxn>
                  <a:cxn ang="0">
                    <a:pos x="16" y="18"/>
                  </a:cxn>
                  <a:cxn ang="0">
                    <a:pos x="21" y="21"/>
                  </a:cxn>
                  <a:cxn ang="0">
                    <a:pos x="27" y="22"/>
                  </a:cxn>
                  <a:cxn ang="0">
                    <a:pos x="33" y="23"/>
                  </a:cxn>
                  <a:cxn ang="0">
                    <a:pos x="37" y="23"/>
                  </a:cxn>
                  <a:cxn ang="0">
                    <a:pos x="42" y="23"/>
                  </a:cxn>
                  <a:cxn ang="0">
                    <a:pos x="41" y="21"/>
                  </a:cxn>
                  <a:cxn ang="0">
                    <a:pos x="40" y="19"/>
                  </a:cxn>
                  <a:cxn ang="0">
                    <a:pos x="40" y="17"/>
                  </a:cxn>
                  <a:cxn ang="0">
                    <a:pos x="41" y="15"/>
                  </a:cxn>
                </a:cxnLst>
                <a:rect l="0" t="0" r="r" b="b"/>
                <a:pathLst>
                  <a:path w="47" h="23">
                    <a:moveTo>
                      <a:pt x="41" y="15"/>
                    </a:moveTo>
                    <a:lnTo>
                      <a:pt x="42" y="13"/>
                    </a:lnTo>
                    <a:lnTo>
                      <a:pt x="43" y="12"/>
                    </a:lnTo>
                    <a:lnTo>
                      <a:pt x="45" y="10"/>
                    </a:lnTo>
                    <a:lnTo>
                      <a:pt x="47" y="10"/>
                    </a:lnTo>
                    <a:lnTo>
                      <a:pt x="37" y="4"/>
                    </a:lnTo>
                    <a:lnTo>
                      <a:pt x="28" y="1"/>
                    </a:lnTo>
                    <a:lnTo>
                      <a:pt x="20" y="0"/>
                    </a:lnTo>
                    <a:lnTo>
                      <a:pt x="14" y="1"/>
                    </a:lnTo>
                    <a:lnTo>
                      <a:pt x="8" y="2"/>
                    </a:lnTo>
                    <a:lnTo>
                      <a:pt x="3" y="4"/>
                    </a:lnTo>
                    <a:lnTo>
                      <a:pt x="1" y="5"/>
                    </a:lnTo>
                    <a:lnTo>
                      <a:pt x="0" y="5"/>
                    </a:lnTo>
                    <a:lnTo>
                      <a:pt x="5" y="11"/>
                    </a:lnTo>
                    <a:lnTo>
                      <a:pt x="10" y="15"/>
                    </a:lnTo>
                    <a:lnTo>
                      <a:pt x="16" y="18"/>
                    </a:lnTo>
                    <a:lnTo>
                      <a:pt x="21" y="21"/>
                    </a:lnTo>
                    <a:lnTo>
                      <a:pt x="27" y="22"/>
                    </a:lnTo>
                    <a:lnTo>
                      <a:pt x="33" y="23"/>
                    </a:lnTo>
                    <a:lnTo>
                      <a:pt x="37" y="23"/>
                    </a:lnTo>
                    <a:lnTo>
                      <a:pt x="42" y="23"/>
                    </a:lnTo>
                    <a:lnTo>
                      <a:pt x="41" y="21"/>
                    </a:lnTo>
                    <a:lnTo>
                      <a:pt x="40" y="19"/>
                    </a:lnTo>
                    <a:lnTo>
                      <a:pt x="40" y="17"/>
                    </a:lnTo>
                    <a:lnTo>
                      <a:pt x="41" y="15"/>
                    </a:lnTo>
                    <a:close/>
                  </a:path>
                </a:pathLst>
              </a:custGeom>
              <a:solidFill>
                <a:srgbClr val="FFFFFF"/>
              </a:solidFill>
              <a:ln w="9525">
                <a:noFill/>
                <a:round/>
                <a:headEnd/>
                <a:tailEnd/>
              </a:ln>
            </p:spPr>
            <p:txBody>
              <a:bodyPr/>
              <a:lstStyle/>
              <a:p>
                <a:endParaRPr lang="en-US"/>
              </a:p>
            </p:txBody>
          </p:sp>
          <p:sp>
            <p:nvSpPr>
              <p:cNvPr id="60768" name="Freeform 352"/>
              <p:cNvSpPr>
                <a:spLocks/>
              </p:cNvSpPr>
              <p:nvPr/>
            </p:nvSpPr>
            <p:spPr bwMode="auto">
              <a:xfrm>
                <a:off x="840" y="3040"/>
                <a:ext cx="18" cy="13"/>
              </a:xfrm>
              <a:custGeom>
                <a:avLst/>
                <a:gdLst/>
                <a:ahLst/>
                <a:cxnLst>
                  <a:cxn ang="0">
                    <a:pos x="17" y="8"/>
                  </a:cxn>
                  <a:cxn ang="0">
                    <a:pos x="16" y="7"/>
                  </a:cxn>
                  <a:cxn ang="0">
                    <a:pos x="16" y="6"/>
                  </a:cxn>
                  <a:cxn ang="0">
                    <a:pos x="15" y="6"/>
                  </a:cxn>
                  <a:cxn ang="0">
                    <a:pos x="14" y="5"/>
                  </a:cxn>
                  <a:cxn ang="0">
                    <a:pos x="14" y="5"/>
                  </a:cxn>
                  <a:cxn ang="0">
                    <a:pos x="14" y="5"/>
                  </a:cxn>
                  <a:cxn ang="0">
                    <a:pos x="14" y="5"/>
                  </a:cxn>
                  <a:cxn ang="0">
                    <a:pos x="14" y="5"/>
                  </a:cxn>
                  <a:cxn ang="0">
                    <a:pos x="14" y="6"/>
                  </a:cxn>
                  <a:cxn ang="0">
                    <a:pos x="14" y="7"/>
                  </a:cxn>
                  <a:cxn ang="0">
                    <a:pos x="14" y="7"/>
                  </a:cxn>
                  <a:cxn ang="0">
                    <a:pos x="14" y="8"/>
                  </a:cxn>
                  <a:cxn ang="0">
                    <a:pos x="13" y="9"/>
                  </a:cxn>
                  <a:cxn ang="0">
                    <a:pos x="12" y="10"/>
                  </a:cxn>
                  <a:cxn ang="0">
                    <a:pos x="10" y="11"/>
                  </a:cxn>
                  <a:cxn ang="0">
                    <a:pos x="8" y="11"/>
                  </a:cxn>
                  <a:cxn ang="0">
                    <a:pos x="7" y="10"/>
                  </a:cxn>
                  <a:cxn ang="0">
                    <a:pos x="6" y="9"/>
                  </a:cxn>
                  <a:cxn ang="0">
                    <a:pos x="5" y="8"/>
                  </a:cxn>
                  <a:cxn ang="0">
                    <a:pos x="5" y="6"/>
                  </a:cxn>
                  <a:cxn ang="0">
                    <a:pos x="6" y="4"/>
                  </a:cxn>
                  <a:cxn ang="0">
                    <a:pos x="8" y="3"/>
                  </a:cxn>
                  <a:cxn ang="0">
                    <a:pos x="9" y="3"/>
                  </a:cxn>
                  <a:cxn ang="0">
                    <a:pos x="11" y="3"/>
                  </a:cxn>
                  <a:cxn ang="0">
                    <a:pos x="11" y="3"/>
                  </a:cxn>
                  <a:cxn ang="0">
                    <a:pos x="12" y="3"/>
                  </a:cxn>
                  <a:cxn ang="0">
                    <a:pos x="12" y="3"/>
                  </a:cxn>
                  <a:cxn ang="0">
                    <a:pos x="12" y="3"/>
                  </a:cxn>
                  <a:cxn ang="0">
                    <a:pos x="12" y="3"/>
                  </a:cxn>
                  <a:cxn ang="0">
                    <a:pos x="12" y="3"/>
                  </a:cxn>
                  <a:cxn ang="0">
                    <a:pos x="12" y="3"/>
                  </a:cxn>
                  <a:cxn ang="0">
                    <a:pos x="12" y="3"/>
                  </a:cxn>
                  <a:cxn ang="0">
                    <a:pos x="11" y="3"/>
                  </a:cxn>
                  <a:cxn ang="0">
                    <a:pos x="10" y="2"/>
                  </a:cxn>
                  <a:cxn ang="0">
                    <a:pos x="8" y="1"/>
                  </a:cxn>
                  <a:cxn ang="0">
                    <a:pos x="7" y="0"/>
                  </a:cxn>
                  <a:cxn ang="0">
                    <a:pos x="5" y="0"/>
                  </a:cxn>
                  <a:cxn ang="0">
                    <a:pos x="3" y="2"/>
                  </a:cxn>
                  <a:cxn ang="0">
                    <a:pos x="2" y="3"/>
                  </a:cxn>
                  <a:cxn ang="0">
                    <a:pos x="1" y="5"/>
                  </a:cxn>
                  <a:cxn ang="0">
                    <a:pos x="0" y="7"/>
                  </a:cxn>
                  <a:cxn ang="0">
                    <a:pos x="0" y="9"/>
                  </a:cxn>
                  <a:cxn ang="0">
                    <a:pos x="1" y="11"/>
                  </a:cxn>
                  <a:cxn ang="0">
                    <a:pos x="2" y="13"/>
                  </a:cxn>
                  <a:cxn ang="0">
                    <a:pos x="6" y="12"/>
                  </a:cxn>
                  <a:cxn ang="0">
                    <a:pos x="9" y="12"/>
                  </a:cxn>
                  <a:cxn ang="0">
                    <a:pos x="12" y="11"/>
                  </a:cxn>
                  <a:cxn ang="0">
                    <a:pos x="14" y="10"/>
                  </a:cxn>
                  <a:cxn ang="0">
                    <a:pos x="16" y="10"/>
                  </a:cxn>
                  <a:cxn ang="0">
                    <a:pos x="17" y="9"/>
                  </a:cxn>
                  <a:cxn ang="0">
                    <a:pos x="18" y="9"/>
                  </a:cxn>
                  <a:cxn ang="0">
                    <a:pos x="18" y="9"/>
                  </a:cxn>
                  <a:cxn ang="0">
                    <a:pos x="18" y="8"/>
                  </a:cxn>
                  <a:cxn ang="0">
                    <a:pos x="18" y="8"/>
                  </a:cxn>
                  <a:cxn ang="0">
                    <a:pos x="17" y="8"/>
                  </a:cxn>
                  <a:cxn ang="0">
                    <a:pos x="17" y="8"/>
                  </a:cxn>
                </a:cxnLst>
                <a:rect l="0" t="0" r="r" b="b"/>
                <a:pathLst>
                  <a:path w="18" h="13">
                    <a:moveTo>
                      <a:pt x="17" y="8"/>
                    </a:moveTo>
                    <a:lnTo>
                      <a:pt x="16" y="7"/>
                    </a:lnTo>
                    <a:lnTo>
                      <a:pt x="16" y="6"/>
                    </a:lnTo>
                    <a:lnTo>
                      <a:pt x="15" y="6"/>
                    </a:lnTo>
                    <a:lnTo>
                      <a:pt x="14" y="5"/>
                    </a:lnTo>
                    <a:lnTo>
                      <a:pt x="14" y="5"/>
                    </a:lnTo>
                    <a:lnTo>
                      <a:pt x="14" y="5"/>
                    </a:lnTo>
                    <a:lnTo>
                      <a:pt x="14" y="5"/>
                    </a:lnTo>
                    <a:lnTo>
                      <a:pt x="14" y="5"/>
                    </a:lnTo>
                    <a:lnTo>
                      <a:pt x="14" y="6"/>
                    </a:lnTo>
                    <a:lnTo>
                      <a:pt x="14" y="7"/>
                    </a:lnTo>
                    <a:lnTo>
                      <a:pt x="14" y="7"/>
                    </a:lnTo>
                    <a:lnTo>
                      <a:pt x="14" y="8"/>
                    </a:lnTo>
                    <a:lnTo>
                      <a:pt x="13" y="9"/>
                    </a:lnTo>
                    <a:lnTo>
                      <a:pt x="12" y="10"/>
                    </a:lnTo>
                    <a:lnTo>
                      <a:pt x="10" y="11"/>
                    </a:lnTo>
                    <a:lnTo>
                      <a:pt x="8" y="11"/>
                    </a:lnTo>
                    <a:lnTo>
                      <a:pt x="7" y="10"/>
                    </a:lnTo>
                    <a:lnTo>
                      <a:pt x="6" y="9"/>
                    </a:lnTo>
                    <a:lnTo>
                      <a:pt x="5" y="8"/>
                    </a:lnTo>
                    <a:lnTo>
                      <a:pt x="5" y="6"/>
                    </a:lnTo>
                    <a:lnTo>
                      <a:pt x="6" y="4"/>
                    </a:lnTo>
                    <a:lnTo>
                      <a:pt x="8" y="3"/>
                    </a:lnTo>
                    <a:lnTo>
                      <a:pt x="9" y="3"/>
                    </a:lnTo>
                    <a:lnTo>
                      <a:pt x="11" y="3"/>
                    </a:lnTo>
                    <a:lnTo>
                      <a:pt x="11" y="3"/>
                    </a:lnTo>
                    <a:lnTo>
                      <a:pt x="12" y="3"/>
                    </a:lnTo>
                    <a:lnTo>
                      <a:pt x="12" y="3"/>
                    </a:lnTo>
                    <a:lnTo>
                      <a:pt x="12" y="3"/>
                    </a:lnTo>
                    <a:lnTo>
                      <a:pt x="12" y="3"/>
                    </a:lnTo>
                    <a:lnTo>
                      <a:pt x="12" y="3"/>
                    </a:lnTo>
                    <a:lnTo>
                      <a:pt x="12" y="3"/>
                    </a:lnTo>
                    <a:lnTo>
                      <a:pt x="12" y="3"/>
                    </a:lnTo>
                    <a:lnTo>
                      <a:pt x="11" y="3"/>
                    </a:lnTo>
                    <a:lnTo>
                      <a:pt x="10" y="2"/>
                    </a:lnTo>
                    <a:lnTo>
                      <a:pt x="8" y="1"/>
                    </a:lnTo>
                    <a:lnTo>
                      <a:pt x="7" y="0"/>
                    </a:lnTo>
                    <a:lnTo>
                      <a:pt x="5" y="0"/>
                    </a:lnTo>
                    <a:lnTo>
                      <a:pt x="3" y="2"/>
                    </a:lnTo>
                    <a:lnTo>
                      <a:pt x="2" y="3"/>
                    </a:lnTo>
                    <a:lnTo>
                      <a:pt x="1" y="5"/>
                    </a:lnTo>
                    <a:lnTo>
                      <a:pt x="0" y="7"/>
                    </a:lnTo>
                    <a:lnTo>
                      <a:pt x="0" y="9"/>
                    </a:lnTo>
                    <a:lnTo>
                      <a:pt x="1" y="11"/>
                    </a:lnTo>
                    <a:lnTo>
                      <a:pt x="2" y="13"/>
                    </a:lnTo>
                    <a:lnTo>
                      <a:pt x="6" y="12"/>
                    </a:lnTo>
                    <a:lnTo>
                      <a:pt x="9" y="12"/>
                    </a:lnTo>
                    <a:lnTo>
                      <a:pt x="12" y="11"/>
                    </a:lnTo>
                    <a:lnTo>
                      <a:pt x="14" y="10"/>
                    </a:lnTo>
                    <a:lnTo>
                      <a:pt x="16" y="10"/>
                    </a:lnTo>
                    <a:lnTo>
                      <a:pt x="17" y="9"/>
                    </a:lnTo>
                    <a:lnTo>
                      <a:pt x="18" y="9"/>
                    </a:lnTo>
                    <a:lnTo>
                      <a:pt x="18" y="9"/>
                    </a:lnTo>
                    <a:lnTo>
                      <a:pt x="18" y="8"/>
                    </a:lnTo>
                    <a:lnTo>
                      <a:pt x="18" y="8"/>
                    </a:lnTo>
                    <a:lnTo>
                      <a:pt x="17" y="8"/>
                    </a:lnTo>
                    <a:lnTo>
                      <a:pt x="17" y="8"/>
                    </a:lnTo>
                    <a:close/>
                  </a:path>
                </a:pathLst>
              </a:custGeom>
              <a:solidFill>
                <a:srgbClr val="00A0FF"/>
              </a:solidFill>
              <a:ln w="9525">
                <a:noFill/>
                <a:round/>
                <a:headEnd/>
                <a:tailEnd/>
              </a:ln>
            </p:spPr>
            <p:txBody>
              <a:bodyPr/>
              <a:lstStyle/>
              <a:p>
                <a:endParaRPr lang="en-US"/>
              </a:p>
            </p:txBody>
          </p:sp>
          <p:sp>
            <p:nvSpPr>
              <p:cNvPr id="60769" name="Freeform 353"/>
              <p:cNvSpPr>
                <a:spLocks/>
              </p:cNvSpPr>
              <p:nvPr/>
            </p:nvSpPr>
            <p:spPr bwMode="auto">
              <a:xfrm>
                <a:off x="845" y="3043"/>
                <a:ext cx="9" cy="8"/>
              </a:xfrm>
              <a:custGeom>
                <a:avLst/>
                <a:gdLst/>
                <a:ahLst/>
                <a:cxnLst>
                  <a:cxn ang="0">
                    <a:pos x="7" y="3"/>
                  </a:cxn>
                  <a:cxn ang="0">
                    <a:pos x="6" y="3"/>
                  </a:cxn>
                  <a:cxn ang="0">
                    <a:pos x="6" y="3"/>
                  </a:cxn>
                  <a:cxn ang="0">
                    <a:pos x="6" y="2"/>
                  </a:cxn>
                  <a:cxn ang="0">
                    <a:pos x="6" y="1"/>
                  </a:cxn>
                  <a:cxn ang="0">
                    <a:pos x="6" y="1"/>
                  </a:cxn>
                  <a:cxn ang="0">
                    <a:pos x="6" y="1"/>
                  </a:cxn>
                  <a:cxn ang="0">
                    <a:pos x="6" y="0"/>
                  </a:cxn>
                  <a:cxn ang="0">
                    <a:pos x="7" y="0"/>
                  </a:cxn>
                  <a:cxn ang="0">
                    <a:pos x="7" y="0"/>
                  </a:cxn>
                  <a:cxn ang="0">
                    <a:pos x="7" y="0"/>
                  </a:cxn>
                  <a:cxn ang="0">
                    <a:pos x="6" y="0"/>
                  </a:cxn>
                  <a:cxn ang="0">
                    <a:pos x="6" y="0"/>
                  </a:cxn>
                  <a:cxn ang="0">
                    <a:pos x="4" y="0"/>
                  </a:cxn>
                  <a:cxn ang="0">
                    <a:pos x="3" y="0"/>
                  </a:cxn>
                  <a:cxn ang="0">
                    <a:pos x="1" y="1"/>
                  </a:cxn>
                  <a:cxn ang="0">
                    <a:pos x="0" y="3"/>
                  </a:cxn>
                  <a:cxn ang="0">
                    <a:pos x="0" y="5"/>
                  </a:cxn>
                  <a:cxn ang="0">
                    <a:pos x="1" y="6"/>
                  </a:cxn>
                  <a:cxn ang="0">
                    <a:pos x="2" y="7"/>
                  </a:cxn>
                  <a:cxn ang="0">
                    <a:pos x="3" y="8"/>
                  </a:cxn>
                  <a:cxn ang="0">
                    <a:pos x="5" y="8"/>
                  </a:cxn>
                  <a:cxn ang="0">
                    <a:pos x="7" y="7"/>
                  </a:cxn>
                  <a:cxn ang="0">
                    <a:pos x="8" y="6"/>
                  </a:cxn>
                  <a:cxn ang="0">
                    <a:pos x="9" y="5"/>
                  </a:cxn>
                  <a:cxn ang="0">
                    <a:pos x="9" y="4"/>
                  </a:cxn>
                  <a:cxn ang="0">
                    <a:pos x="9" y="4"/>
                  </a:cxn>
                  <a:cxn ang="0">
                    <a:pos x="9" y="3"/>
                  </a:cxn>
                  <a:cxn ang="0">
                    <a:pos x="9" y="2"/>
                  </a:cxn>
                  <a:cxn ang="0">
                    <a:pos x="9" y="2"/>
                  </a:cxn>
                  <a:cxn ang="0">
                    <a:pos x="9" y="2"/>
                  </a:cxn>
                  <a:cxn ang="0">
                    <a:pos x="9" y="2"/>
                  </a:cxn>
                  <a:cxn ang="0">
                    <a:pos x="9" y="2"/>
                  </a:cxn>
                  <a:cxn ang="0">
                    <a:pos x="9" y="3"/>
                  </a:cxn>
                  <a:cxn ang="0">
                    <a:pos x="8" y="3"/>
                  </a:cxn>
                  <a:cxn ang="0">
                    <a:pos x="7" y="3"/>
                  </a:cxn>
                  <a:cxn ang="0">
                    <a:pos x="7" y="3"/>
                  </a:cxn>
                </a:cxnLst>
                <a:rect l="0" t="0" r="r" b="b"/>
                <a:pathLst>
                  <a:path w="9" h="8">
                    <a:moveTo>
                      <a:pt x="7" y="3"/>
                    </a:moveTo>
                    <a:lnTo>
                      <a:pt x="6" y="3"/>
                    </a:lnTo>
                    <a:lnTo>
                      <a:pt x="6" y="3"/>
                    </a:lnTo>
                    <a:lnTo>
                      <a:pt x="6" y="2"/>
                    </a:lnTo>
                    <a:lnTo>
                      <a:pt x="6" y="1"/>
                    </a:lnTo>
                    <a:lnTo>
                      <a:pt x="6" y="1"/>
                    </a:lnTo>
                    <a:lnTo>
                      <a:pt x="6" y="1"/>
                    </a:lnTo>
                    <a:lnTo>
                      <a:pt x="6" y="0"/>
                    </a:lnTo>
                    <a:lnTo>
                      <a:pt x="7" y="0"/>
                    </a:lnTo>
                    <a:lnTo>
                      <a:pt x="7" y="0"/>
                    </a:lnTo>
                    <a:lnTo>
                      <a:pt x="7" y="0"/>
                    </a:lnTo>
                    <a:lnTo>
                      <a:pt x="6" y="0"/>
                    </a:lnTo>
                    <a:lnTo>
                      <a:pt x="6" y="0"/>
                    </a:lnTo>
                    <a:lnTo>
                      <a:pt x="4" y="0"/>
                    </a:lnTo>
                    <a:lnTo>
                      <a:pt x="3" y="0"/>
                    </a:lnTo>
                    <a:lnTo>
                      <a:pt x="1" y="1"/>
                    </a:lnTo>
                    <a:lnTo>
                      <a:pt x="0" y="3"/>
                    </a:lnTo>
                    <a:lnTo>
                      <a:pt x="0" y="5"/>
                    </a:lnTo>
                    <a:lnTo>
                      <a:pt x="1" y="6"/>
                    </a:lnTo>
                    <a:lnTo>
                      <a:pt x="2" y="7"/>
                    </a:lnTo>
                    <a:lnTo>
                      <a:pt x="3" y="8"/>
                    </a:lnTo>
                    <a:lnTo>
                      <a:pt x="5" y="8"/>
                    </a:lnTo>
                    <a:lnTo>
                      <a:pt x="7" y="7"/>
                    </a:lnTo>
                    <a:lnTo>
                      <a:pt x="8" y="6"/>
                    </a:lnTo>
                    <a:lnTo>
                      <a:pt x="9" y="5"/>
                    </a:lnTo>
                    <a:lnTo>
                      <a:pt x="9" y="4"/>
                    </a:lnTo>
                    <a:lnTo>
                      <a:pt x="9" y="4"/>
                    </a:lnTo>
                    <a:lnTo>
                      <a:pt x="9" y="3"/>
                    </a:lnTo>
                    <a:lnTo>
                      <a:pt x="9" y="2"/>
                    </a:lnTo>
                    <a:lnTo>
                      <a:pt x="9" y="2"/>
                    </a:lnTo>
                    <a:lnTo>
                      <a:pt x="9" y="2"/>
                    </a:lnTo>
                    <a:lnTo>
                      <a:pt x="9" y="2"/>
                    </a:lnTo>
                    <a:lnTo>
                      <a:pt x="9" y="2"/>
                    </a:lnTo>
                    <a:lnTo>
                      <a:pt x="9" y="3"/>
                    </a:lnTo>
                    <a:lnTo>
                      <a:pt x="8" y="3"/>
                    </a:lnTo>
                    <a:lnTo>
                      <a:pt x="7" y="3"/>
                    </a:lnTo>
                    <a:lnTo>
                      <a:pt x="7" y="3"/>
                    </a:lnTo>
                    <a:close/>
                  </a:path>
                </a:pathLst>
              </a:custGeom>
              <a:solidFill>
                <a:srgbClr val="000000"/>
              </a:solidFill>
              <a:ln w="9525">
                <a:noFill/>
                <a:round/>
                <a:headEnd/>
                <a:tailEnd/>
              </a:ln>
            </p:spPr>
            <p:txBody>
              <a:bodyPr/>
              <a:lstStyle/>
              <a:p>
                <a:endParaRPr lang="en-US"/>
              </a:p>
            </p:txBody>
          </p:sp>
          <p:sp>
            <p:nvSpPr>
              <p:cNvPr id="60770" name="Freeform 354"/>
              <p:cNvSpPr>
                <a:spLocks/>
              </p:cNvSpPr>
              <p:nvPr/>
            </p:nvSpPr>
            <p:spPr bwMode="auto">
              <a:xfrm>
                <a:off x="852" y="3043"/>
                <a:ext cx="2" cy="2"/>
              </a:xfrm>
              <a:custGeom>
                <a:avLst/>
                <a:gdLst/>
                <a:ahLst/>
                <a:cxnLst>
                  <a:cxn ang="0">
                    <a:pos x="1" y="0"/>
                  </a:cxn>
                  <a:cxn ang="0">
                    <a:pos x="0" y="0"/>
                  </a:cxn>
                  <a:cxn ang="0">
                    <a:pos x="0" y="0"/>
                  </a:cxn>
                  <a:cxn ang="0">
                    <a:pos x="0" y="0"/>
                  </a:cxn>
                  <a:cxn ang="0">
                    <a:pos x="0" y="0"/>
                  </a:cxn>
                  <a:cxn ang="0">
                    <a:pos x="1" y="1"/>
                  </a:cxn>
                  <a:cxn ang="0">
                    <a:pos x="1" y="1"/>
                  </a:cxn>
                  <a:cxn ang="0">
                    <a:pos x="1" y="1"/>
                  </a:cxn>
                  <a:cxn ang="0">
                    <a:pos x="2" y="2"/>
                  </a:cxn>
                  <a:cxn ang="0">
                    <a:pos x="2" y="1"/>
                  </a:cxn>
                  <a:cxn ang="0">
                    <a:pos x="1" y="1"/>
                  </a:cxn>
                  <a:cxn ang="0">
                    <a:pos x="1" y="0"/>
                  </a:cxn>
                  <a:cxn ang="0">
                    <a:pos x="1" y="0"/>
                  </a:cxn>
                </a:cxnLst>
                <a:rect l="0" t="0" r="r" b="b"/>
                <a:pathLst>
                  <a:path w="2" h="2">
                    <a:moveTo>
                      <a:pt x="1" y="0"/>
                    </a:moveTo>
                    <a:lnTo>
                      <a:pt x="0" y="0"/>
                    </a:lnTo>
                    <a:lnTo>
                      <a:pt x="0" y="0"/>
                    </a:lnTo>
                    <a:lnTo>
                      <a:pt x="0" y="0"/>
                    </a:lnTo>
                    <a:lnTo>
                      <a:pt x="0" y="0"/>
                    </a:lnTo>
                    <a:lnTo>
                      <a:pt x="1" y="1"/>
                    </a:lnTo>
                    <a:lnTo>
                      <a:pt x="1" y="1"/>
                    </a:lnTo>
                    <a:lnTo>
                      <a:pt x="1" y="1"/>
                    </a:lnTo>
                    <a:lnTo>
                      <a:pt x="2" y="2"/>
                    </a:lnTo>
                    <a:lnTo>
                      <a:pt x="2" y="1"/>
                    </a:lnTo>
                    <a:lnTo>
                      <a:pt x="1" y="1"/>
                    </a:lnTo>
                    <a:lnTo>
                      <a:pt x="1" y="0"/>
                    </a:lnTo>
                    <a:lnTo>
                      <a:pt x="1" y="0"/>
                    </a:lnTo>
                    <a:close/>
                  </a:path>
                </a:pathLst>
              </a:custGeom>
              <a:solidFill>
                <a:srgbClr val="FFFFFF"/>
              </a:solidFill>
              <a:ln w="9525">
                <a:noFill/>
                <a:round/>
                <a:headEnd/>
                <a:tailEnd/>
              </a:ln>
            </p:spPr>
            <p:txBody>
              <a:bodyPr/>
              <a:lstStyle/>
              <a:p>
                <a:endParaRPr lang="en-US"/>
              </a:p>
            </p:txBody>
          </p:sp>
          <p:sp>
            <p:nvSpPr>
              <p:cNvPr id="60771" name="Freeform 355"/>
              <p:cNvSpPr>
                <a:spLocks/>
              </p:cNvSpPr>
              <p:nvPr/>
            </p:nvSpPr>
            <p:spPr bwMode="auto">
              <a:xfrm>
                <a:off x="852" y="3043"/>
                <a:ext cx="2" cy="2"/>
              </a:xfrm>
              <a:custGeom>
                <a:avLst/>
                <a:gdLst/>
                <a:ahLst/>
                <a:cxnLst>
                  <a:cxn ang="0">
                    <a:pos x="0" y="0"/>
                  </a:cxn>
                  <a:cxn ang="0">
                    <a:pos x="0" y="1"/>
                  </a:cxn>
                  <a:cxn ang="0">
                    <a:pos x="1" y="1"/>
                  </a:cxn>
                  <a:cxn ang="0">
                    <a:pos x="1" y="2"/>
                  </a:cxn>
                  <a:cxn ang="0">
                    <a:pos x="2" y="2"/>
                  </a:cxn>
                  <a:cxn ang="0">
                    <a:pos x="2" y="2"/>
                  </a:cxn>
                  <a:cxn ang="0">
                    <a:pos x="2" y="2"/>
                  </a:cxn>
                  <a:cxn ang="0">
                    <a:pos x="2" y="2"/>
                  </a:cxn>
                  <a:cxn ang="0">
                    <a:pos x="2" y="2"/>
                  </a:cxn>
                  <a:cxn ang="0">
                    <a:pos x="1" y="1"/>
                  </a:cxn>
                  <a:cxn ang="0">
                    <a:pos x="1" y="1"/>
                  </a:cxn>
                  <a:cxn ang="0">
                    <a:pos x="1" y="1"/>
                  </a:cxn>
                  <a:cxn ang="0">
                    <a:pos x="0" y="0"/>
                  </a:cxn>
                  <a:cxn ang="0">
                    <a:pos x="0" y="0"/>
                  </a:cxn>
                  <a:cxn ang="0">
                    <a:pos x="0" y="0"/>
                  </a:cxn>
                  <a:cxn ang="0">
                    <a:pos x="0" y="0"/>
                  </a:cxn>
                  <a:cxn ang="0">
                    <a:pos x="0" y="0"/>
                  </a:cxn>
                </a:cxnLst>
                <a:rect l="0" t="0" r="r" b="b"/>
                <a:pathLst>
                  <a:path w="2" h="2">
                    <a:moveTo>
                      <a:pt x="0" y="0"/>
                    </a:moveTo>
                    <a:lnTo>
                      <a:pt x="0" y="1"/>
                    </a:lnTo>
                    <a:lnTo>
                      <a:pt x="1" y="1"/>
                    </a:lnTo>
                    <a:lnTo>
                      <a:pt x="1" y="2"/>
                    </a:lnTo>
                    <a:lnTo>
                      <a:pt x="2" y="2"/>
                    </a:lnTo>
                    <a:lnTo>
                      <a:pt x="2" y="2"/>
                    </a:lnTo>
                    <a:lnTo>
                      <a:pt x="2" y="2"/>
                    </a:lnTo>
                    <a:lnTo>
                      <a:pt x="2" y="2"/>
                    </a:lnTo>
                    <a:lnTo>
                      <a:pt x="2" y="2"/>
                    </a:lnTo>
                    <a:lnTo>
                      <a:pt x="1" y="1"/>
                    </a:lnTo>
                    <a:lnTo>
                      <a:pt x="1" y="1"/>
                    </a:lnTo>
                    <a:lnTo>
                      <a:pt x="1" y="1"/>
                    </a:lnTo>
                    <a:lnTo>
                      <a:pt x="0" y="0"/>
                    </a:lnTo>
                    <a:lnTo>
                      <a:pt x="0"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60772" name="Freeform 356"/>
              <p:cNvSpPr>
                <a:spLocks/>
              </p:cNvSpPr>
              <p:nvPr/>
            </p:nvSpPr>
            <p:spPr bwMode="auto">
              <a:xfrm>
                <a:off x="851" y="3043"/>
                <a:ext cx="3" cy="3"/>
              </a:xfrm>
              <a:custGeom>
                <a:avLst/>
                <a:gdLst/>
                <a:ahLst/>
                <a:cxnLst>
                  <a:cxn ang="0">
                    <a:pos x="1" y="0"/>
                  </a:cxn>
                  <a:cxn ang="0">
                    <a:pos x="0" y="0"/>
                  </a:cxn>
                  <a:cxn ang="0">
                    <a:pos x="0" y="1"/>
                  </a:cxn>
                  <a:cxn ang="0">
                    <a:pos x="0" y="1"/>
                  </a:cxn>
                  <a:cxn ang="0">
                    <a:pos x="0" y="1"/>
                  </a:cxn>
                  <a:cxn ang="0">
                    <a:pos x="0" y="2"/>
                  </a:cxn>
                  <a:cxn ang="0">
                    <a:pos x="0" y="3"/>
                  </a:cxn>
                  <a:cxn ang="0">
                    <a:pos x="0" y="3"/>
                  </a:cxn>
                  <a:cxn ang="0">
                    <a:pos x="1" y="3"/>
                  </a:cxn>
                  <a:cxn ang="0">
                    <a:pos x="1" y="3"/>
                  </a:cxn>
                  <a:cxn ang="0">
                    <a:pos x="2" y="3"/>
                  </a:cxn>
                  <a:cxn ang="0">
                    <a:pos x="3" y="3"/>
                  </a:cxn>
                  <a:cxn ang="0">
                    <a:pos x="3" y="2"/>
                  </a:cxn>
                  <a:cxn ang="0">
                    <a:pos x="3" y="2"/>
                  </a:cxn>
                  <a:cxn ang="0">
                    <a:pos x="3" y="2"/>
                  </a:cxn>
                  <a:cxn ang="0">
                    <a:pos x="3" y="2"/>
                  </a:cxn>
                  <a:cxn ang="0">
                    <a:pos x="3" y="2"/>
                  </a:cxn>
                  <a:cxn ang="0">
                    <a:pos x="2" y="2"/>
                  </a:cxn>
                  <a:cxn ang="0">
                    <a:pos x="2" y="1"/>
                  </a:cxn>
                  <a:cxn ang="0">
                    <a:pos x="1" y="1"/>
                  </a:cxn>
                  <a:cxn ang="0">
                    <a:pos x="1" y="0"/>
                  </a:cxn>
                </a:cxnLst>
                <a:rect l="0" t="0" r="r" b="b"/>
                <a:pathLst>
                  <a:path w="3" h="3">
                    <a:moveTo>
                      <a:pt x="1" y="0"/>
                    </a:moveTo>
                    <a:lnTo>
                      <a:pt x="0" y="0"/>
                    </a:lnTo>
                    <a:lnTo>
                      <a:pt x="0" y="1"/>
                    </a:lnTo>
                    <a:lnTo>
                      <a:pt x="0" y="1"/>
                    </a:lnTo>
                    <a:lnTo>
                      <a:pt x="0" y="1"/>
                    </a:lnTo>
                    <a:lnTo>
                      <a:pt x="0" y="2"/>
                    </a:lnTo>
                    <a:lnTo>
                      <a:pt x="0" y="3"/>
                    </a:lnTo>
                    <a:lnTo>
                      <a:pt x="0" y="3"/>
                    </a:lnTo>
                    <a:lnTo>
                      <a:pt x="1" y="3"/>
                    </a:lnTo>
                    <a:lnTo>
                      <a:pt x="1" y="3"/>
                    </a:lnTo>
                    <a:lnTo>
                      <a:pt x="2" y="3"/>
                    </a:lnTo>
                    <a:lnTo>
                      <a:pt x="3" y="3"/>
                    </a:lnTo>
                    <a:lnTo>
                      <a:pt x="3" y="2"/>
                    </a:lnTo>
                    <a:lnTo>
                      <a:pt x="3" y="2"/>
                    </a:lnTo>
                    <a:lnTo>
                      <a:pt x="3" y="2"/>
                    </a:lnTo>
                    <a:lnTo>
                      <a:pt x="3" y="2"/>
                    </a:lnTo>
                    <a:lnTo>
                      <a:pt x="3" y="2"/>
                    </a:lnTo>
                    <a:lnTo>
                      <a:pt x="2" y="2"/>
                    </a:lnTo>
                    <a:lnTo>
                      <a:pt x="2" y="1"/>
                    </a:lnTo>
                    <a:lnTo>
                      <a:pt x="1" y="1"/>
                    </a:lnTo>
                    <a:lnTo>
                      <a:pt x="1" y="0"/>
                    </a:lnTo>
                    <a:close/>
                  </a:path>
                </a:pathLst>
              </a:custGeom>
              <a:solidFill>
                <a:srgbClr val="FFFFFF"/>
              </a:solidFill>
              <a:ln w="9525">
                <a:noFill/>
                <a:round/>
                <a:headEnd/>
                <a:tailEnd/>
              </a:ln>
            </p:spPr>
            <p:txBody>
              <a:bodyPr/>
              <a:lstStyle/>
              <a:p>
                <a:endParaRPr lang="en-US"/>
              </a:p>
            </p:txBody>
          </p:sp>
          <p:sp>
            <p:nvSpPr>
              <p:cNvPr id="60773" name="Freeform 357"/>
              <p:cNvSpPr>
                <a:spLocks/>
              </p:cNvSpPr>
              <p:nvPr/>
            </p:nvSpPr>
            <p:spPr bwMode="auto">
              <a:xfrm>
                <a:off x="1058" y="3037"/>
                <a:ext cx="57" cy="67"/>
              </a:xfrm>
              <a:custGeom>
                <a:avLst/>
                <a:gdLst/>
                <a:ahLst/>
                <a:cxnLst>
                  <a:cxn ang="0">
                    <a:pos x="57" y="27"/>
                  </a:cxn>
                  <a:cxn ang="0">
                    <a:pos x="57" y="22"/>
                  </a:cxn>
                  <a:cxn ang="0">
                    <a:pos x="55" y="17"/>
                  </a:cxn>
                  <a:cxn ang="0">
                    <a:pos x="52" y="12"/>
                  </a:cxn>
                  <a:cxn ang="0">
                    <a:pos x="49" y="8"/>
                  </a:cxn>
                  <a:cxn ang="0">
                    <a:pos x="45" y="5"/>
                  </a:cxn>
                  <a:cxn ang="0">
                    <a:pos x="40" y="2"/>
                  </a:cxn>
                  <a:cxn ang="0">
                    <a:pos x="35" y="1"/>
                  </a:cxn>
                  <a:cxn ang="0">
                    <a:pos x="29" y="0"/>
                  </a:cxn>
                  <a:cxn ang="0">
                    <a:pos x="23" y="1"/>
                  </a:cxn>
                  <a:cxn ang="0">
                    <a:pos x="18" y="2"/>
                  </a:cxn>
                  <a:cxn ang="0">
                    <a:pos x="13" y="5"/>
                  </a:cxn>
                  <a:cxn ang="0">
                    <a:pos x="9" y="8"/>
                  </a:cxn>
                  <a:cxn ang="0">
                    <a:pos x="6" y="12"/>
                  </a:cxn>
                  <a:cxn ang="0">
                    <a:pos x="3" y="17"/>
                  </a:cxn>
                  <a:cxn ang="0">
                    <a:pos x="1" y="22"/>
                  </a:cxn>
                  <a:cxn ang="0">
                    <a:pos x="1" y="27"/>
                  </a:cxn>
                  <a:cxn ang="0">
                    <a:pos x="1" y="33"/>
                  </a:cxn>
                  <a:cxn ang="0">
                    <a:pos x="3" y="38"/>
                  </a:cxn>
                  <a:cxn ang="0">
                    <a:pos x="5" y="42"/>
                  </a:cxn>
                  <a:cxn ang="0">
                    <a:pos x="9" y="46"/>
                  </a:cxn>
                  <a:cxn ang="0">
                    <a:pos x="5" y="48"/>
                  </a:cxn>
                  <a:cxn ang="0">
                    <a:pos x="3" y="50"/>
                  </a:cxn>
                  <a:cxn ang="0">
                    <a:pos x="1" y="53"/>
                  </a:cxn>
                  <a:cxn ang="0">
                    <a:pos x="0" y="56"/>
                  </a:cxn>
                  <a:cxn ang="0">
                    <a:pos x="1" y="58"/>
                  </a:cxn>
                  <a:cxn ang="0">
                    <a:pos x="1" y="60"/>
                  </a:cxn>
                  <a:cxn ang="0">
                    <a:pos x="3" y="62"/>
                  </a:cxn>
                  <a:cxn ang="0">
                    <a:pos x="5" y="64"/>
                  </a:cxn>
                  <a:cxn ang="0">
                    <a:pos x="7" y="65"/>
                  </a:cxn>
                  <a:cxn ang="0">
                    <a:pos x="9" y="66"/>
                  </a:cxn>
                  <a:cxn ang="0">
                    <a:pos x="12" y="66"/>
                  </a:cxn>
                  <a:cxn ang="0">
                    <a:pos x="16" y="67"/>
                  </a:cxn>
                  <a:cxn ang="0">
                    <a:pos x="19" y="66"/>
                  </a:cxn>
                  <a:cxn ang="0">
                    <a:pos x="22" y="66"/>
                  </a:cxn>
                  <a:cxn ang="0">
                    <a:pos x="25" y="65"/>
                  </a:cxn>
                  <a:cxn ang="0">
                    <a:pos x="27" y="64"/>
                  </a:cxn>
                  <a:cxn ang="0">
                    <a:pos x="29" y="62"/>
                  </a:cxn>
                  <a:cxn ang="0">
                    <a:pos x="30" y="60"/>
                  </a:cxn>
                  <a:cxn ang="0">
                    <a:pos x="31" y="58"/>
                  </a:cxn>
                  <a:cxn ang="0">
                    <a:pos x="31" y="56"/>
                  </a:cxn>
                  <a:cxn ang="0">
                    <a:pos x="31" y="55"/>
                  </a:cxn>
                  <a:cxn ang="0">
                    <a:pos x="31" y="55"/>
                  </a:cxn>
                  <a:cxn ang="0">
                    <a:pos x="31" y="54"/>
                  </a:cxn>
                  <a:cxn ang="0">
                    <a:pos x="31" y="54"/>
                  </a:cxn>
                  <a:cxn ang="0">
                    <a:pos x="36" y="53"/>
                  </a:cxn>
                  <a:cxn ang="0">
                    <a:pos x="41" y="51"/>
                  </a:cxn>
                  <a:cxn ang="0">
                    <a:pos x="46" y="48"/>
                  </a:cxn>
                  <a:cxn ang="0">
                    <a:pos x="49" y="45"/>
                  </a:cxn>
                  <a:cxn ang="0">
                    <a:pos x="53" y="41"/>
                  </a:cxn>
                  <a:cxn ang="0">
                    <a:pos x="55" y="37"/>
                  </a:cxn>
                  <a:cxn ang="0">
                    <a:pos x="57" y="32"/>
                  </a:cxn>
                  <a:cxn ang="0">
                    <a:pos x="57" y="27"/>
                  </a:cxn>
                </a:cxnLst>
                <a:rect l="0" t="0" r="r" b="b"/>
                <a:pathLst>
                  <a:path w="57" h="67">
                    <a:moveTo>
                      <a:pt x="57" y="27"/>
                    </a:moveTo>
                    <a:lnTo>
                      <a:pt x="57" y="22"/>
                    </a:lnTo>
                    <a:lnTo>
                      <a:pt x="55" y="17"/>
                    </a:lnTo>
                    <a:lnTo>
                      <a:pt x="52" y="12"/>
                    </a:lnTo>
                    <a:lnTo>
                      <a:pt x="49" y="8"/>
                    </a:lnTo>
                    <a:lnTo>
                      <a:pt x="45" y="5"/>
                    </a:lnTo>
                    <a:lnTo>
                      <a:pt x="40" y="2"/>
                    </a:lnTo>
                    <a:lnTo>
                      <a:pt x="35" y="1"/>
                    </a:lnTo>
                    <a:lnTo>
                      <a:pt x="29" y="0"/>
                    </a:lnTo>
                    <a:lnTo>
                      <a:pt x="23" y="1"/>
                    </a:lnTo>
                    <a:lnTo>
                      <a:pt x="18" y="2"/>
                    </a:lnTo>
                    <a:lnTo>
                      <a:pt x="13" y="5"/>
                    </a:lnTo>
                    <a:lnTo>
                      <a:pt x="9" y="8"/>
                    </a:lnTo>
                    <a:lnTo>
                      <a:pt x="6" y="12"/>
                    </a:lnTo>
                    <a:lnTo>
                      <a:pt x="3" y="17"/>
                    </a:lnTo>
                    <a:lnTo>
                      <a:pt x="1" y="22"/>
                    </a:lnTo>
                    <a:lnTo>
                      <a:pt x="1" y="27"/>
                    </a:lnTo>
                    <a:lnTo>
                      <a:pt x="1" y="33"/>
                    </a:lnTo>
                    <a:lnTo>
                      <a:pt x="3" y="38"/>
                    </a:lnTo>
                    <a:lnTo>
                      <a:pt x="5" y="42"/>
                    </a:lnTo>
                    <a:lnTo>
                      <a:pt x="9" y="46"/>
                    </a:lnTo>
                    <a:lnTo>
                      <a:pt x="5" y="48"/>
                    </a:lnTo>
                    <a:lnTo>
                      <a:pt x="3" y="50"/>
                    </a:lnTo>
                    <a:lnTo>
                      <a:pt x="1" y="53"/>
                    </a:lnTo>
                    <a:lnTo>
                      <a:pt x="0" y="56"/>
                    </a:lnTo>
                    <a:lnTo>
                      <a:pt x="1" y="58"/>
                    </a:lnTo>
                    <a:lnTo>
                      <a:pt x="1" y="60"/>
                    </a:lnTo>
                    <a:lnTo>
                      <a:pt x="3" y="62"/>
                    </a:lnTo>
                    <a:lnTo>
                      <a:pt x="5" y="64"/>
                    </a:lnTo>
                    <a:lnTo>
                      <a:pt x="7" y="65"/>
                    </a:lnTo>
                    <a:lnTo>
                      <a:pt x="9" y="66"/>
                    </a:lnTo>
                    <a:lnTo>
                      <a:pt x="12" y="66"/>
                    </a:lnTo>
                    <a:lnTo>
                      <a:pt x="16" y="67"/>
                    </a:lnTo>
                    <a:lnTo>
                      <a:pt x="19" y="66"/>
                    </a:lnTo>
                    <a:lnTo>
                      <a:pt x="22" y="66"/>
                    </a:lnTo>
                    <a:lnTo>
                      <a:pt x="25" y="65"/>
                    </a:lnTo>
                    <a:lnTo>
                      <a:pt x="27" y="64"/>
                    </a:lnTo>
                    <a:lnTo>
                      <a:pt x="29" y="62"/>
                    </a:lnTo>
                    <a:lnTo>
                      <a:pt x="30" y="60"/>
                    </a:lnTo>
                    <a:lnTo>
                      <a:pt x="31" y="58"/>
                    </a:lnTo>
                    <a:lnTo>
                      <a:pt x="31" y="56"/>
                    </a:lnTo>
                    <a:lnTo>
                      <a:pt x="31" y="55"/>
                    </a:lnTo>
                    <a:lnTo>
                      <a:pt x="31" y="55"/>
                    </a:lnTo>
                    <a:lnTo>
                      <a:pt x="31" y="54"/>
                    </a:lnTo>
                    <a:lnTo>
                      <a:pt x="31" y="54"/>
                    </a:lnTo>
                    <a:lnTo>
                      <a:pt x="36" y="53"/>
                    </a:lnTo>
                    <a:lnTo>
                      <a:pt x="41" y="51"/>
                    </a:lnTo>
                    <a:lnTo>
                      <a:pt x="46" y="48"/>
                    </a:lnTo>
                    <a:lnTo>
                      <a:pt x="49" y="45"/>
                    </a:lnTo>
                    <a:lnTo>
                      <a:pt x="53" y="41"/>
                    </a:lnTo>
                    <a:lnTo>
                      <a:pt x="55" y="37"/>
                    </a:lnTo>
                    <a:lnTo>
                      <a:pt x="57" y="32"/>
                    </a:lnTo>
                    <a:lnTo>
                      <a:pt x="57" y="27"/>
                    </a:lnTo>
                    <a:close/>
                  </a:path>
                </a:pathLst>
              </a:custGeom>
              <a:solidFill>
                <a:srgbClr val="F2BFB2"/>
              </a:solidFill>
              <a:ln w="9525">
                <a:noFill/>
                <a:round/>
                <a:headEnd/>
                <a:tailEnd/>
              </a:ln>
            </p:spPr>
            <p:txBody>
              <a:bodyPr/>
              <a:lstStyle/>
              <a:p>
                <a:endParaRPr lang="en-US"/>
              </a:p>
            </p:txBody>
          </p:sp>
          <p:sp>
            <p:nvSpPr>
              <p:cNvPr id="60774" name="Freeform 358"/>
              <p:cNvSpPr>
                <a:spLocks/>
              </p:cNvSpPr>
              <p:nvPr/>
            </p:nvSpPr>
            <p:spPr bwMode="auto">
              <a:xfrm>
                <a:off x="1080" y="3056"/>
                <a:ext cx="19" cy="8"/>
              </a:xfrm>
              <a:custGeom>
                <a:avLst/>
                <a:gdLst/>
                <a:ahLst/>
                <a:cxnLst>
                  <a:cxn ang="0">
                    <a:pos x="5" y="0"/>
                  </a:cxn>
                  <a:cxn ang="0">
                    <a:pos x="0" y="8"/>
                  </a:cxn>
                  <a:cxn ang="0">
                    <a:pos x="19" y="3"/>
                  </a:cxn>
                  <a:cxn ang="0">
                    <a:pos x="5" y="0"/>
                  </a:cxn>
                </a:cxnLst>
                <a:rect l="0" t="0" r="r" b="b"/>
                <a:pathLst>
                  <a:path w="19" h="8">
                    <a:moveTo>
                      <a:pt x="5" y="0"/>
                    </a:moveTo>
                    <a:lnTo>
                      <a:pt x="0" y="8"/>
                    </a:lnTo>
                    <a:lnTo>
                      <a:pt x="19" y="3"/>
                    </a:lnTo>
                    <a:lnTo>
                      <a:pt x="5" y="0"/>
                    </a:lnTo>
                    <a:close/>
                  </a:path>
                </a:pathLst>
              </a:custGeom>
              <a:solidFill>
                <a:srgbClr val="E08C87"/>
              </a:solidFill>
              <a:ln w="9525">
                <a:noFill/>
                <a:round/>
                <a:headEnd/>
                <a:tailEnd/>
              </a:ln>
            </p:spPr>
            <p:txBody>
              <a:bodyPr/>
              <a:lstStyle/>
              <a:p>
                <a:endParaRPr lang="en-US"/>
              </a:p>
            </p:txBody>
          </p:sp>
          <p:sp>
            <p:nvSpPr>
              <p:cNvPr id="60775" name="Freeform 359"/>
              <p:cNvSpPr>
                <a:spLocks/>
              </p:cNvSpPr>
              <p:nvPr/>
            </p:nvSpPr>
            <p:spPr bwMode="auto">
              <a:xfrm>
                <a:off x="1075" y="3060"/>
                <a:ext cx="17" cy="18"/>
              </a:xfrm>
              <a:custGeom>
                <a:avLst/>
                <a:gdLst/>
                <a:ahLst/>
                <a:cxnLst>
                  <a:cxn ang="0">
                    <a:pos x="12" y="0"/>
                  </a:cxn>
                  <a:cxn ang="0">
                    <a:pos x="11" y="9"/>
                  </a:cxn>
                  <a:cxn ang="0">
                    <a:pos x="0" y="18"/>
                  </a:cxn>
                  <a:cxn ang="0">
                    <a:pos x="15" y="12"/>
                  </a:cxn>
                  <a:cxn ang="0">
                    <a:pos x="17" y="0"/>
                  </a:cxn>
                  <a:cxn ang="0">
                    <a:pos x="12" y="0"/>
                  </a:cxn>
                </a:cxnLst>
                <a:rect l="0" t="0" r="r" b="b"/>
                <a:pathLst>
                  <a:path w="17" h="18">
                    <a:moveTo>
                      <a:pt x="12" y="0"/>
                    </a:moveTo>
                    <a:lnTo>
                      <a:pt x="11" y="9"/>
                    </a:lnTo>
                    <a:lnTo>
                      <a:pt x="0" y="18"/>
                    </a:lnTo>
                    <a:lnTo>
                      <a:pt x="15" y="12"/>
                    </a:lnTo>
                    <a:lnTo>
                      <a:pt x="17" y="0"/>
                    </a:lnTo>
                    <a:lnTo>
                      <a:pt x="12" y="0"/>
                    </a:lnTo>
                    <a:close/>
                  </a:path>
                </a:pathLst>
              </a:custGeom>
              <a:solidFill>
                <a:srgbClr val="E08C87"/>
              </a:solidFill>
              <a:ln w="9525">
                <a:noFill/>
                <a:round/>
                <a:headEnd/>
                <a:tailEnd/>
              </a:ln>
            </p:spPr>
            <p:txBody>
              <a:bodyPr/>
              <a:lstStyle/>
              <a:p>
                <a:endParaRPr lang="en-US"/>
              </a:p>
            </p:txBody>
          </p:sp>
          <p:sp>
            <p:nvSpPr>
              <p:cNvPr id="60776" name="Freeform 360"/>
              <p:cNvSpPr>
                <a:spLocks/>
              </p:cNvSpPr>
              <p:nvPr/>
            </p:nvSpPr>
            <p:spPr bwMode="auto">
              <a:xfrm>
                <a:off x="827" y="2870"/>
                <a:ext cx="285" cy="196"/>
              </a:xfrm>
              <a:custGeom>
                <a:avLst/>
                <a:gdLst/>
                <a:ahLst/>
                <a:cxnLst>
                  <a:cxn ang="0">
                    <a:pos x="217" y="114"/>
                  </a:cxn>
                  <a:cxn ang="0">
                    <a:pos x="221" y="120"/>
                  </a:cxn>
                  <a:cxn ang="0">
                    <a:pos x="230" y="136"/>
                  </a:cxn>
                  <a:cxn ang="0">
                    <a:pos x="234" y="162"/>
                  </a:cxn>
                  <a:cxn ang="0">
                    <a:pos x="225" y="196"/>
                  </a:cxn>
                  <a:cxn ang="0">
                    <a:pos x="269" y="168"/>
                  </a:cxn>
                  <a:cxn ang="0">
                    <a:pos x="273" y="163"/>
                  </a:cxn>
                  <a:cxn ang="0">
                    <a:pos x="279" y="153"/>
                  </a:cxn>
                  <a:cxn ang="0">
                    <a:pos x="283" y="140"/>
                  </a:cxn>
                  <a:cxn ang="0">
                    <a:pos x="285" y="123"/>
                  </a:cxn>
                  <a:cxn ang="0">
                    <a:pos x="282" y="104"/>
                  </a:cxn>
                  <a:cxn ang="0">
                    <a:pos x="270" y="83"/>
                  </a:cxn>
                  <a:cxn ang="0">
                    <a:pos x="249" y="63"/>
                  </a:cxn>
                  <a:cxn ang="0">
                    <a:pos x="234" y="51"/>
                  </a:cxn>
                  <a:cxn ang="0">
                    <a:pos x="238" y="48"/>
                  </a:cxn>
                  <a:cxn ang="0">
                    <a:pos x="238" y="41"/>
                  </a:cxn>
                  <a:cxn ang="0">
                    <a:pos x="230" y="30"/>
                  </a:cxn>
                  <a:cxn ang="0">
                    <a:pos x="219" y="23"/>
                  </a:cxn>
                  <a:cxn ang="0">
                    <a:pos x="209" y="18"/>
                  </a:cxn>
                  <a:cxn ang="0">
                    <a:pos x="190" y="11"/>
                  </a:cxn>
                  <a:cxn ang="0">
                    <a:pos x="164" y="4"/>
                  </a:cxn>
                  <a:cxn ang="0">
                    <a:pos x="133" y="0"/>
                  </a:cxn>
                  <a:cxn ang="0">
                    <a:pos x="98" y="2"/>
                  </a:cxn>
                  <a:cxn ang="0">
                    <a:pos x="60" y="11"/>
                  </a:cxn>
                  <a:cxn ang="0">
                    <a:pos x="22" y="32"/>
                  </a:cxn>
                  <a:cxn ang="0">
                    <a:pos x="12" y="59"/>
                  </a:cxn>
                  <a:cxn ang="0">
                    <a:pos x="0" y="97"/>
                  </a:cxn>
                  <a:cxn ang="0">
                    <a:pos x="31" y="60"/>
                  </a:cxn>
                  <a:cxn ang="0">
                    <a:pos x="41" y="63"/>
                  </a:cxn>
                  <a:cxn ang="0">
                    <a:pos x="57" y="67"/>
                  </a:cxn>
                  <a:cxn ang="0">
                    <a:pos x="81" y="71"/>
                  </a:cxn>
                  <a:cxn ang="0">
                    <a:pos x="108" y="75"/>
                  </a:cxn>
                  <a:cxn ang="0">
                    <a:pos x="138" y="76"/>
                  </a:cxn>
                  <a:cxn ang="0">
                    <a:pos x="169" y="76"/>
                  </a:cxn>
                  <a:cxn ang="0">
                    <a:pos x="199" y="71"/>
                  </a:cxn>
                  <a:cxn ang="0">
                    <a:pos x="225" y="81"/>
                  </a:cxn>
                </a:cxnLst>
                <a:rect l="0" t="0" r="r" b="b"/>
                <a:pathLst>
                  <a:path w="285" h="196">
                    <a:moveTo>
                      <a:pt x="225" y="81"/>
                    </a:moveTo>
                    <a:lnTo>
                      <a:pt x="217" y="114"/>
                    </a:lnTo>
                    <a:lnTo>
                      <a:pt x="219" y="115"/>
                    </a:lnTo>
                    <a:lnTo>
                      <a:pt x="221" y="120"/>
                    </a:lnTo>
                    <a:lnTo>
                      <a:pt x="226" y="127"/>
                    </a:lnTo>
                    <a:lnTo>
                      <a:pt x="230" y="136"/>
                    </a:lnTo>
                    <a:lnTo>
                      <a:pt x="233" y="148"/>
                    </a:lnTo>
                    <a:lnTo>
                      <a:pt x="234" y="162"/>
                    </a:lnTo>
                    <a:lnTo>
                      <a:pt x="231" y="178"/>
                    </a:lnTo>
                    <a:lnTo>
                      <a:pt x="225" y="196"/>
                    </a:lnTo>
                    <a:lnTo>
                      <a:pt x="269" y="169"/>
                    </a:lnTo>
                    <a:lnTo>
                      <a:pt x="269" y="168"/>
                    </a:lnTo>
                    <a:lnTo>
                      <a:pt x="271" y="166"/>
                    </a:lnTo>
                    <a:lnTo>
                      <a:pt x="273" y="163"/>
                    </a:lnTo>
                    <a:lnTo>
                      <a:pt x="276" y="159"/>
                    </a:lnTo>
                    <a:lnTo>
                      <a:pt x="279" y="153"/>
                    </a:lnTo>
                    <a:lnTo>
                      <a:pt x="281" y="147"/>
                    </a:lnTo>
                    <a:lnTo>
                      <a:pt x="283" y="140"/>
                    </a:lnTo>
                    <a:lnTo>
                      <a:pt x="285" y="132"/>
                    </a:lnTo>
                    <a:lnTo>
                      <a:pt x="285" y="123"/>
                    </a:lnTo>
                    <a:lnTo>
                      <a:pt x="284" y="113"/>
                    </a:lnTo>
                    <a:lnTo>
                      <a:pt x="282" y="104"/>
                    </a:lnTo>
                    <a:lnTo>
                      <a:pt x="277" y="94"/>
                    </a:lnTo>
                    <a:lnTo>
                      <a:pt x="270" y="83"/>
                    </a:lnTo>
                    <a:lnTo>
                      <a:pt x="261" y="73"/>
                    </a:lnTo>
                    <a:lnTo>
                      <a:pt x="249" y="63"/>
                    </a:lnTo>
                    <a:lnTo>
                      <a:pt x="234" y="52"/>
                    </a:lnTo>
                    <a:lnTo>
                      <a:pt x="234" y="51"/>
                    </a:lnTo>
                    <a:lnTo>
                      <a:pt x="236" y="50"/>
                    </a:lnTo>
                    <a:lnTo>
                      <a:pt x="238" y="48"/>
                    </a:lnTo>
                    <a:lnTo>
                      <a:pt x="238" y="45"/>
                    </a:lnTo>
                    <a:lnTo>
                      <a:pt x="238" y="41"/>
                    </a:lnTo>
                    <a:lnTo>
                      <a:pt x="235" y="36"/>
                    </a:lnTo>
                    <a:lnTo>
                      <a:pt x="230" y="30"/>
                    </a:lnTo>
                    <a:lnTo>
                      <a:pt x="221" y="24"/>
                    </a:lnTo>
                    <a:lnTo>
                      <a:pt x="219" y="23"/>
                    </a:lnTo>
                    <a:lnTo>
                      <a:pt x="215" y="21"/>
                    </a:lnTo>
                    <a:lnTo>
                      <a:pt x="209" y="18"/>
                    </a:lnTo>
                    <a:lnTo>
                      <a:pt x="201" y="15"/>
                    </a:lnTo>
                    <a:lnTo>
                      <a:pt x="190" y="11"/>
                    </a:lnTo>
                    <a:lnTo>
                      <a:pt x="178" y="7"/>
                    </a:lnTo>
                    <a:lnTo>
                      <a:pt x="164" y="4"/>
                    </a:lnTo>
                    <a:lnTo>
                      <a:pt x="149" y="1"/>
                    </a:lnTo>
                    <a:lnTo>
                      <a:pt x="133" y="0"/>
                    </a:lnTo>
                    <a:lnTo>
                      <a:pt x="116" y="0"/>
                    </a:lnTo>
                    <a:lnTo>
                      <a:pt x="98" y="2"/>
                    </a:lnTo>
                    <a:lnTo>
                      <a:pt x="79" y="5"/>
                    </a:lnTo>
                    <a:lnTo>
                      <a:pt x="60" y="11"/>
                    </a:lnTo>
                    <a:lnTo>
                      <a:pt x="41" y="20"/>
                    </a:lnTo>
                    <a:lnTo>
                      <a:pt x="22" y="32"/>
                    </a:lnTo>
                    <a:lnTo>
                      <a:pt x="3" y="48"/>
                    </a:lnTo>
                    <a:lnTo>
                      <a:pt x="12" y="59"/>
                    </a:lnTo>
                    <a:lnTo>
                      <a:pt x="1" y="69"/>
                    </a:lnTo>
                    <a:lnTo>
                      <a:pt x="0" y="97"/>
                    </a:lnTo>
                    <a:lnTo>
                      <a:pt x="30" y="60"/>
                    </a:lnTo>
                    <a:lnTo>
                      <a:pt x="31" y="60"/>
                    </a:lnTo>
                    <a:lnTo>
                      <a:pt x="35" y="61"/>
                    </a:lnTo>
                    <a:lnTo>
                      <a:pt x="41" y="63"/>
                    </a:lnTo>
                    <a:lnTo>
                      <a:pt x="48" y="64"/>
                    </a:lnTo>
                    <a:lnTo>
                      <a:pt x="57" y="67"/>
                    </a:lnTo>
                    <a:lnTo>
                      <a:pt x="68" y="69"/>
                    </a:lnTo>
                    <a:lnTo>
                      <a:pt x="81" y="71"/>
                    </a:lnTo>
                    <a:lnTo>
                      <a:pt x="94" y="73"/>
                    </a:lnTo>
                    <a:lnTo>
                      <a:pt x="108" y="75"/>
                    </a:lnTo>
                    <a:lnTo>
                      <a:pt x="123" y="76"/>
                    </a:lnTo>
                    <a:lnTo>
                      <a:pt x="138" y="76"/>
                    </a:lnTo>
                    <a:lnTo>
                      <a:pt x="153" y="76"/>
                    </a:lnTo>
                    <a:lnTo>
                      <a:pt x="169" y="76"/>
                    </a:lnTo>
                    <a:lnTo>
                      <a:pt x="184" y="73"/>
                    </a:lnTo>
                    <a:lnTo>
                      <a:pt x="199" y="71"/>
                    </a:lnTo>
                    <a:lnTo>
                      <a:pt x="214" y="66"/>
                    </a:lnTo>
                    <a:lnTo>
                      <a:pt x="225" y="81"/>
                    </a:lnTo>
                    <a:close/>
                  </a:path>
                </a:pathLst>
              </a:custGeom>
              <a:solidFill>
                <a:srgbClr val="000000"/>
              </a:solidFill>
              <a:ln w="9525">
                <a:noFill/>
                <a:round/>
                <a:headEnd/>
                <a:tailEnd/>
              </a:ln>
            </p:spPr>
            <p:txBody>
              <a:bodyPr/>
              <a:lstStyle/>
              <a:p>
                <a:endParaRPr lang="en-US"/>
              </a:p>
            </p:txBody>
          </p:sp>
          <p:sp>
            <p:nvSpPr>
              <p:cNvPr id="60777" name="Freeform 361"/>
              <p:cNvSpPr>
                <a:spLocks/>
              </p:cNvSpPr>
              <p:nvPr/>
            </p:nvSpPr>
            <p:spPr bwMode="auto">
              <a:xfrm>
                <a:off x="922" y="2889"/>
                <a:ext cx="121" cy="27"/>
              </a:xfrm>
              <a:custGeom>
                <a:avLst/>
                <a:gdLst/>
                <a:ahLst/>
                <a:cxnLst>
                  <a:cxn ang="0">
                    <a:pos x="0" y="3"/>
                  </a:cxn>
                  <a:cxn ang="0">
                    <a:pos x="1" y="3"/>
                  </a:cxn>
                  <a:cxn ang="0">
                    <a:pos x="3" y="2"/>
                  </a:cxn>
                  <a:cxn ang="0">
                    <a:pos x="7" y="2"/>
                  </a:cxn>
                  <a:cxn ang="0">
                    <a:pos x="12" y="1"/>
                  </a:cxn>
                  <a:cxn ang="0">
                    <a:pos x="18" y="1"/>
                  </a:cxn>
                  <a:cxn ang="0">
                    <a:pos x="26" y="0"/>
                  </a:cxn>
                  <a:cxn ang="0">
                    <a:pos x="34" y="0"/>
                  </a:cxn>
                  <a:cxn ang="0">
                    <a:pos x="43" y="0"/>
                  </a:cxn>
                  <a:cxn ang="0">
                    <a:pos x="52" y="1"/>
                  </a:cxn>
                  <a:cxn ang="0">
                    <a:pos x="62" y="2"/>
                  </a:cxn>
                  <a:cxn ang="0">
                    <a:pos x="72" y="4"/>
                  </a:cxn>
                  <a:cxn ang="0">
                    <a:pos x="82" y="7"/>
                  </a:cxn>
                  <a:cxn ang="0">
                    <a:pos x="92" y="10"/>
                  </a:cxn>
                  <a:cxn ang="0">
                    <a:pos x="102" y="15"/>
                  </a:cxn>
                  <a:cxn ang="0">
                    <a:pos x="112" y="20"/>
                  </a:cxn>
                  <a:cxn ang="0">
                    <a:pos x="121" y="27"/>
                  </a:cxn>
                  <a:cxn ang="0">
                    <a:pos x="120" y="26"/>
                  </a:cxn>
                  <a:cxn ang="0">
                    <a:pos x="118" y="26"/>
                  </a:cxn>
                  <a:cxn ang="0">
                    <a:pos x="114" y="25"/>
                  </a:cxn>
                  <a:cxn ang="0">
                    <a:pos x="109" y="23"/>
                  </a:cxn>
                  <a:cxn ang="0">
                    <a:pos x="103" y="21"/>
                  </a:cxn>
                  <a:cxn ang="0">
                    <a:pos x="95" y="19"/>
                  </a:cxn>
                  <a:cxn ang="0">
                    <a:pos x="88" y="16"/>
                  </a:cxn>
                  <a:cxn ang="0">
                    <a:pos x="79" y="14"/>
                  </a:cxn>
                  <a:cxn ang="0">
                    <a:pos x="69" y="12"/>
                  </a:cxn>
                  <a:cxn ang="0">
                    <a:pos x="59" y="10"/>
                  </a:cxn>
                  <a:cxn ang="0">
                    <a:pos x="49" y="8"/>
                  </a:cxn>
                  <a:cxn ang="0">
                    <a:pos x="39" y="6"/>
                  </a:cxn>
                  <a:cxn ang="0">
                    <a:pos x="29" y="4"/>
                  </a:cxn>
                  <a:cxn ang="0">
                    <a:pos x="19" y="3"/>
                  </a:cxn>
                  <a:cxn ang="0">
                    <a:pos x="9" y="3"/>
                  </a:cxn>
                  <a:cxn ang="0">
                    <a:pos x="0" y="3"/>
                  </a:cxn>
                </a:cxnLst>
                <a:rect l="0" t="0" r="r" b="b"/>
                <a:pathLst>
                  <a:path w="121" h="27">
                    <a:moveTo>
                      <a:pt x="0" y="3"/>
                    </a:moveTo>
                    <a:lnTo>
                      <a:pt x="1" y="3"/>
                    </a:lnTo>
                    <a:lnTo>
                      <a:pt x="3" y="2"/>
                    </a:lnTo>
                    <a:lnTo>
                      <a:pt x="7" y="2"/>
                    </a:lnTo>
                    <a:lnTo>
                      <a:pt x="12" y="1"/>
                    </a:lnTo>
                    <a:lnTo>
                      <a:pt x="18" y="1"/>
                    </a:lnTo>
                    <a:lnTo>
                      <a:pt x="26" y="0"/>
                    </a:lnTo>
                    <a:lnTo>
                      <a:pt x="34" y="0"/>
                    </a:lnTo>
                    <a:lnTo>
                      <a:pt x="43" y="0"/>
                    </a:lnTo>
                    <a:lnTo>
                      <a:pt x="52" y="1"/>
                    </a:lnTo>
                    <a:lnTo>
                      <a:pt x="62" y="2"/>
                    </a:lnTo>
                    <a:lnTo>
                      <a:pt x="72" y="4"/>
                    </a:lnTo>
                    <a:lnTo>
                      <a:pt x="82" y="7"/>
                    </a:lnTo>
                    <a:lnTo>
                      <a:pt x="92" y="10"/>
                    </a:lnTo>
                    <a:lnTo>
                      <a:pt x="102" y="15"/>
                    </a:lnTo>
                    <a:lnTo>
                      <a:pt x="112" y="20"/>
                    </a:lnTo>
                    <a:lnTo>
                      <a:pt x="121" y="27"/>
                    </a:lnTo>
                    <a:lnTo>
                      <a:pt x="120" y="26"/>
                    </a:lnTo>
                    <a:lnTo>
                      <a:pt x="118" y="26"/>
                    </a:lnTo>
                    <a:lnTo>
                      <a:pt x="114" y="25"/>
                    </a:lnTo>
                    <a:lnTo>
                      <a:pt x="109" y="23"/>
                    </a:lnTo>
                    <a:lnTo>
                      <a:pt x="103" y="21"/>
                    </a:lnTo>
                    <a:lnTo>
                      <a:pt x="95" y="19"/>
                    </a:lnTo>
                    <a:lnTo>
                      <a:pt x="88" y="16"/>
                    </a:lnTo>
                    <a:lnTo>
                      <a:pt x="79" y="14"/>
                    </a:lnTo>
                    <a:lnTo>
                      <a:pt x="69" y="12"/>
                    </a:lnTo>
                    <a:lnTo>
                      <a:pt x="59" y="10"/>
                    </a:lnTo>
                    <a:lnTo>
                      <a:pt x="49" y="8"/>
                    </a:lnTo>
                    <a:lnTo>
                      <a:pt x="39" y="6"/>
                    </a:lnTo>
                    <a:lnTo>
                      <a:pt x="29" y="4"/>
                    </a:lnTo>
                    <a:lnTo>
                      <a:pt x="19" y="3"/>
                    </a:lnTo>
                    <a:lnTo>
                      <a:pt x="9" y="3"/>
                    </a:lnTo>
                    <a:lnTo>
                      <a:pt x="0" y="3"/>
                    </a:lnTo>
                    <a:close/>
                  </a:path>
                </a:pathLst>
              </a:custGeom>
              <a:solidFill>
                <a:srgbClr val="007FFF"/>
              </a:solidFill>
              <a:ln w="9525">
                <a:noFill/>
                <a:round/>
                <a:headEnd/>
                <a:tailEnd/>
              </a:ln>
            </p:spPr>
            <p:txBody>
              <a:bodyPr/>
              <a:lstStyle/>
              <a:p>
                <a:endParaRPr lang="en-US"/>
              </a:p>
            </p:txBody>
          </p:sp>
          <p:sp>
            <p:nvSpPr>
              <p:cNvPr id="60778" name="Freeform 362"/>
              <p:cNvSpPr>
                <a:spLocks/>
              </p:cNvSpPr>
              <p:nvPr/>
            </p:nvSpPr>
            <p:spPr bwMode="auto">
              <a:xfrm>
                <a:off x="899" y="2903"/>
                <a:ext cx="104" cy="18"/>
              </a:xfrm>
              <a:custGeom>
                <a:avLst/>
                <a:gdLst/>
                <a:ahLst/>
                <a:cxnLst>
                  <a:cxn ang="0">
                    <a:pos x="0" y="5"/>
                  </a:cxn>
                  <a:cxn ang="0">
                    <a:pos x="0" y="5"/>
                  </a:cxn>
                  <a:cxn ang="0">
                    <a:pos x="2" y="4"/>
                  </a:cxn>
                  <a:cxn ang="0">
                    <a:pos x="4" y="3"/>
                  </a:cxn>
                  <a:cxn ang="0">
                    <a:pos x="8" y="2"/>
                  </a:cxn>
                  <a:cxn ang="0">
                    <a:pos x="12" y="2"/>
                  </a:cxn>
                  <a:cxn ang="0">
                    <a:pos x="17" y="1"/>
                  </a:cxn>
                  <a:cxn ang="0">
                    <a:pos x="23" y="0"/>
                  </a:cxn>
                  <a:cxn ang="0">
                    <a:pos x="30" y="0"/>
                  </a:cxn>
                  <a:cxn ang="0">
                    <a:pos x="37" y="0"/>
                  </a:cxn>
                  <a:cxn ang="0">
                    <a:pos x="46" y="1"/>
                  </a:cxn>
                  <a:cxn ang="0">
                    <a:pos x="54" y="2"/>
                  </a:cxn>
                  <a:cxn ang="0">
                    <a:pos x="63" y="3"/>
                  </a:cxn>
                  <a:cxn ang="0">
                    <a:pos x="73" y="6"/>
                  </a:cxn>
                  <a:cxn ang="0">
                    <a:pos x="83" y="9"/>
                  </a:cxn>
                  <a:cxn ang="0">
                    <a:pos x="93" y="13"/>
                  </a:cxn>
                  <a:cxn ang="0">
                    <a:pos x="104" y="18"/>
                  </a:cxn>
                  <a:cxn ang="0">
                    <a:pos x="104" y="18"/>
                  </a:cxn>
                  <a:cxn ang="0">
                    <a:pos x="102" y="17"/>
                  </a:cxn>
                  <a:cxn ang="0">
                    <a:pos x="99" y="16"/>
                  </a:cxn>
                  <a:cxn ang="0">
                    <a:pos x="95" y="16"/>
                  </a:cxn>
                  <a:cxn ang="0">
                    <a:pos x="90" y="14"/>
                  </a:cxn>
                  <a:cxn ang="0">
                    <a:pos x="84" y="13"/>
                  </a:cxn>
                  <a:cxn ang="0">
                    <a:pos x="78" y="12"/>
                  </a:cxn>
                  <a:cxn ang="0">
                    <a:pos x="71" y="11"/>
                  </a:cxn>
                  <a:cxn ang="0">
                    <a:pos x="63" y="9"/>
                  </a:cxn>
                  <a:cxn ang="0">
                    <a:pos x="55" y="8"/>
                  </a:cxn>
                  <a:cxn ang="0">
                    <a:pos x="46" y="7"/>
                  </a:cxn>
                  <a:cxn ang="0">
                    <a:pos x="37" y="6"/>
                  </a:cxn>
                  <a:cxn ang="0">
                    <a:pos x="28" y="5"/>
                  </a:cxn>
                  <a:cxn ang="0">
                    <a:pos x="19" y="5"/>
                  </a:cxn>
                  <a:cxn ang="0">
                    <a:pos x="9" y="5"/>
                  </a:cxn>
                  <a:cxn ang="0">
                    <a:pos x="0" y="5"/>
                  </a:cxn>
                </a:cxnLst>
                <a:rect l="0" t="0" r="r" b="b"/>
                <a:pathLst>
                  <a:path w="104" h="18">
                    <a:moveTo>
                      <a:pt x="0" y="5"/>
                    </a:moveTo>
                    <a:lnTo>
                      <a:pt x="0" y="5"/>
                    </a:lnTo>
                    <a:lnTo>
                      <a:pt x="2" y="4"/>
                    </a:lnTo>
                    <a:lnTo>
                      <a:pt x="4" y="3"/>
                    </a:lnTo>
                    <a:lnTo>
                      <a:pt x="8" y="2"/>
                    </a:lnTo>
                    <a:lnTo>
                      <a:pt x="12" y="2"/>
                    </a:lnTo>
                    <a:lnTo>
                      <a:pt x="17" y="1"/>
                    </a:lnTo>
                    <a:lnTo>
                      <a:pt x="23" y="0"/>
                    </a:lnTo>
                    <a:lnTo>
                      <a:pt x="30" y="0"/>
                    </a:lnTo>
                    <a:lnTo>
                      <a:pt x="37" y="0"/>
                    </a:lnTo>
                    <a:lnTo>
                      <a:pt x="46" y="1"/>
                    </a:lnTo>
                    <a:lnTo>
                      <a:pt x="54" y="2"/>
                    </a:lnTo>
                    <a:lnTo>
                      <a:pt x="63" y="3"/>
                    </a:lnTo>
                    <a:lnTo>
                      <a:pt x="73" y="6"/>
                    </a:lnTo>
                    <a:lnTo>
                      <a:pt x="83" y="9"/>
                    </a:lnTo>
                    <a:lnTo>
                      <a:pt x="93" y="13"/>
                    </a:lnTo>
                    <a:lnTo>
                      <a:pt x="104" y="18"/>
                    </a:lnTo>
                    <a:lnTo>
                      <a:pt x="104" y="18"/>
                    </a:lnTo>
                    <a:lnTo>
                      <a:pt x="102" y="17"/>
                    </a:lnTo>
                    <a:lnTo>
                      <a:pt x="99" y="16"/>
                    </a:lnTo>
                    <a:lnTo>
                      <a:pt x="95" y="16"/>
                    </a:lnTo>
                    <a:lnTo>
                      <a:pt x="90" y="14"/>
                    </a:lnTo>
                    <a:lnTo>
                      <a:pt x="84" y="13"/>
                    </a:lnTo>
                    <a:lnTo>
                      <a:pt x="78" y="12"/>
                    </a:lnTo>
                    <a:lnTo>
                      <a:pt x="71" y="11"/>
                    </a:lnTo>
                    <a:lnTo>
                      <a:pt x="63" y="9"/>
                    </a:lnTo>
                    <a:lnTo>
                      <a:pt x="55" y="8"/>
                    </a:lnTo>
                    <a:lnTo>
                      <a:pt x="46" y="7"/>
                    </a:lnTo>
                    <a:lnTo>
                      <a:pt x="37" y="6"/>
                    </a:lnTo>
                    <a:lnTo>
                      <a:pt x="28" y="5"/>
                    </a:lnTo>
                    <a:lnTo>
                      <a:pt x="19" y="5"/>
                    </a:lnTo>
                    <a:lnTo>
                      <a:pt x="9" y="5"/>
                    </a:lnTo>
                    <a:lnTo>
                      <a:pt x="0" y="5"/>
                    </a:lnTo>
                    <a:close/>
                  </a:path>
                </a:pathLst>
              </a:custGeom>
              <a:solidFill>
                <a:srgbClr val="007FFF"/>
              </a:solidFill>
              <a:ln w="9525">
                <a:noFill/>
                <a:round/>
                <a:headEnd/>
                <a:tailEnd/>
              </a:ln>
            </p:spPr>
            <p:txBody>
              <a:bodyPr/>
              <a:lstStyle/>
              <a:p>
                <a:endParaRPr lang="en-US"/>
              </a:p>
            </p:txBody>
          </p:sp>
          <p:sp>
            <p:nvSpPr>
              <p:cNvPr id="60779" name="Freeform 363"/>
              <p:cNvSpPr>
                <a:spLocks/>
              </p:cNvSpPr>
              <p:nvPr/>
            </p:nvSpPr>
            <p:spPr bwMode="auto">
              <a:xfrm>
                <a:off x="888" y="2918"/>
                <a:ext cx="67" cy="12"/>
              </a:xfrm>
              <a:custGeom>
                <a:avLst/>
                <a:gdLst/>
                <a:ahLst/>
                <a:cxnLst>
                  <a:cxn ang="0">
                    <a:pos x="0" y="0"/>
                  </a:cxn>
                  <a:cxn ang="0">
                    <a:pos x="1" y="0"/>
                  </a:cxn>
                  <a:cxn ang="0">
                    <a:pos x="5" y="2"/>
                  </a:cxn>
                  <a:cxn ang="0">
                    <a:pos x="10" y="4"/>
                  </a:cxn>
                  <a:cxn ang="0">
                    <a:pos x="18" y="7"/>
                  </a:cxn>
                  <a:cxn ang="0">
                    <a:pos x="28" y="9"/>
                  </a:cxn>
                  <a:cxn ang="0">
                    <a:pos x="40" y="11"/>
                  </a:cxn>
                  <a:cxn ang="0">
                    <a:pos x="53" y="12"/>
                  </a:cxn>
                  <a:cxn ang="0">
                    <a:pos x="67" y="11"/>
                  </a:cxn>
                  <a:cxn ang="0">
                    <a:pos x="65" y="10"/>
                  </a:cxn>
                  <a:cxn ang="0">
                    <a:pos x="61" y="10"/>
                  </a:cxn>
                  <a:cxn ang="0">
                    <a:pos x="54" y="8"/>
                  </a:cxn>
                  <a:cxn ang="0">
                    <a:pos x="46" y="6"/>
                  </a:cxn>
                  <a:cxn ang="0">
                    <a:pos x="36" y="4"/>
                  </a:cxn>
                  <a:cxn ang="0">
                    <a:pos x="24" y="2"/>
                  </a:cxn>
                  <a:cxn ang="0">
                    <a:pos x="12" y="1"/>
                  </a:cxn>
                  <a:cxn ang="0">
                    <a:pos x="0" y="0"/>
                  </a:cxn>
                </a:cxnLst>
                <a:rect l="0" t="0" r="r" b="b"/>
                <a:pathLst>
                  <a:path w="67" h="12">
                    <a:moveTo>
                      <a:pt x="0" y="0"/>
                    </a:moveTo>
                    <a:lnTo>
                      <a:pt x="1" y="0"/>
                    </a:lnTo>
                    <a:lnTo>
                      <a:pt x="5" y="2"/>
                    </a:lnTo>
                    <a:lnTo>
                      <a:pt x="10" y="4"/>
                    </a:lnTo>
                    <a:lnTo>
                      <a:pt x="18" y="7"/>
                    </a:lnTo>
                    <a:lnTo>
                      <a:pt x="28" y="9"/>
                    </a:lnTo>
                    <a:lnTo>
                      <a:pt x="40" y="11"/>
                    </a:lnTo>
                    <a:lnTo>
                      <a:pt x="53" y="12"/>
                    </a:lnTo>
                    <a:lnTo>
                      <a:pt x="67" y="11"/>
                    </a:lnTo>
                    <a:lnTo>
                      <a:pt x="65" y="10"/>
                    </a:lnTo>
                    <a:lnTo>
                      <a:pt x="61" y="10"/>
                    </a:lnTo>
                    <a:lnTo>
                      <a:pt x="54" y="8"/>
                    </a:lnTo>
                    <a:lnTo>
                      <a:pt x="46" y="6"/>
                    </a:lnTo>
                    <a:lnTo>
                      <a:pt x="36" y="4"/>
                    </a:lnTo>
                    <a:lnTo>
                      <a:pt x="24" y="2"/>
                    </a:lnTo>
                    <a:lnTo>
                      <a:pt x="12" y="1"/>
                    </a:lnTo>
                    <a:lnTo>
                      <a:pt x="0" y="0"/>
                    </a:lnTo>
                    <a:close/>
                  </a:path>
                </a:pathLst>
              </a:custGeom>
              <a:solidFill>
                <a:srgbClr val="007FFF"/>
              </a:solidFill>
              <a:ln w="9525">
                <a:noFill/>
                <a:round/>
                <a:headEnd/>
                <a:tailEnd/>
              </a:ln>
            </p:spPr>
            <p:txBody>
              <a:bodyPr/>
              <a:lstStyle/>
              <a:p>
                <a:endParaRPr lang="en-US"/>
              </a:p>
            </p:txBody>
          </p:sp>
          <p:sp>
            <p:nvSpPr>
              <p:cNvPr id="60780" name="Freeform 364"/>
              <p:cNvSpPr>
                <a:spLocks/>
              </p:cNvSpPr>
              <p:nvPr/>
            </p:nvSpPr>
            <p:spPr bwMode="auto">
              <a:xfrm>
                <a:off x="1061" y="2972"/>
                <a:ext cx="25" cy="41"/>
              </a:xfrm>
              <a:custGeom>
                <a:avLst/>
                <a:gdLst/>
                <a:ahLst/>
                <a:cxnLst>
                  <a:cxn ang="0">
                    <a:pos x="0" y="0"/>
                  </a:cxn>
                  <a:cxn ang="0">
                    <a:pos x="1" y="1"/>
                  </a:cxn>
                  <a:cxn ang="0">
                    <a:pos x="3" y="2"/>
                  </a:cxn>
                  <a:cxn ang="0">
                    <a:pos x="7" y="6"/>
                  </a:cxn>
                  <a:cxn ang="0">
                    <a:pos x="11" y="11"/>
                  </a:cxn>
                  <a:cxn ang="0">
                    <a:pos x="15" y="17"/>
                  </a:cxn>
                  <a:cxn ang="0">
                    <a:pos x="19" y="24"/>
                  </a:cxn>
                  <a:cxn ang="0">
                    <a:pos x="22" y="32"/>
                  </a:cxn>
                  <a:cxn ang="0">
                    <a:pos x="23" y="41"/>
                  </a:cxn>
                  <a:cxn ang="0">
                    <a:pos x="23" y="40"/>
                  </a:cxn>
                  <a:cxn ang="0">
                    <a:pos x="24" y="37"/>
                  </a:cxn>
                  <a:cxn ang="0">
                    <a:pos x="25" y="32"/>
                  </a:cxn>
                  <a:cxn ang="0">
                    <a:pos x="25" y="26"/>
                  </a:cxn>
                  <a:cxn ang="0">
                    <a:pos x="23" y="20"/>
                  </a:cxn>
                  <a:cxn ang="0">
                    <a:pos x="19" y="13"/>
                  </a:cxn>
                  <a:cxn ang="0">
                    <a:pos x="11" y="6"/>
                  </a:cxn>
                  <a:cxn ang="0">
                    <a:pos x="0" y="0"/>
                  </a:cxn>
                </a:cxnLst>
                <a:rect l="0" t="0" r="r" b="b"/>
                <a:pathLst>
                  <a:path w="25" h="41">
                    <a:moveTo>
                      <a:pt x="0" y="0"/>
                    </a:moveTo>
                    <a:lnTo>
                      <a:pt x="1" y="1"/>
                    </a:lnTo>
                    <a:lnTo>
                      <a:pt x="3" y="2"/>
                    </a:lnTo>
                    <a:lnTo>
                      <a:pt x="7" y="6"/>
                    </a:lnTo>
                    <a:lnTo>
                      <a:pt x="11" y="11"/>
                    </a:lnTo>
                    <a:lnTo>
                      <a:pt x="15" y="17"/>
                    </a:lnTo>
                    <a:lnTo>
                      <a:pt x="19" y="24"/>
                    </a:lnTo>
                    <a:lnTo>
                      <a:pt x="22" y="32"/>
                    </a:lnTo>
                    <a:lnTo>
                      <a:pt x="23" y="41"/>
                    </a:lnTo>
                    <a:lnTo>
                      <a:pt x="23" y="40"/>
                    </a:lnTo>
                    <a:lnTo>
                      <a:pt x="24" y="37"/>
                    </a:lnTo>
                    <a:lnTo>
                      <a:pt x="25" y="32"/>
                    </a:lnTo>
                    <a:lnTo>
                      <a:pt x="25" y="26"/>
                    </a:lnTo>
                    <a:lnTo>
                      <a:pt x="23" y="20"/>
                    </a:lnTo>
                    <a:lnTo>
                      <a:pt x="19" y="13"/>
                    </a:lnTo>
                    <a:lnTo>
                      <a:pt x="11" y="6"/>
                    </a:lnTo>
                    <a:lnTo>
                      <a:pt x="0" y="0"/>
                    </a:lnTo>
                    <a:close/>
                  </a:path>
                </a:pathLst>
              </a:custGeom>
              <a:solidFill>
                <a:srgbClr val="007FFF"/>
              </a:solidFill>
              <a:ln w="9525">
                <a:noFill/>
                <a:round/>
                <a:headEnd/>
                <a:tailEnd/>
              </a:ln>
            </p:spPr>
            <p:txBody>
              <a:bodyPr/>
              <a:lstStyle/>
              <a:p>
                <a:endParaRPr lang="en-US"/>
              </a:p>
            </p:txBody>
          </p:sp>
          <p:sp>
            <p:nvSpPr>
              <p:cNvPr id="60781" name="Freeform 365"/>
              <p:cNvSpPr>
                <a:spLocks/>
              </p:cNvSpPr>
              <p:nvPr/>
            </p:nvSpPr>
            <p:spPr bwMode="auto">
              <a:xfrm>
                <a:off x="1063" y="2956"/>
                <a:ext cx="34" cy="34"/>
              </a:xfrm>
              <a:custGeom>
                <a:avLst/>
                <a:gdLst/>
                <a:ahLst/>
                <a:cxnLst>
                  <a:cxn ang="0">
                    <a:pos x="0" y="0"/>
                  </a:cxn>
                  <a:cxn ang="0">
                    <a:pos x="2" y="1"/>
                  </a:cxn>
                  <a:cxn ang="0">
                    <a:pos x="5" y="3"/>
                  </a:cxn>
                  <a:cxn ang="0">
                    <a:pos x="10" y="5"/>
                  </a:cxn>
                  <a:cxn ang="0">
                    <a:pos x="16" y="9"/>
                  </a:cxn>
                  <a:cxn ang="0">
                    <a:pos x="22" y="14"/>
                  </a:cxn>
                  <a:cxn ang="0">
                    <a:pos x="27" y="20"/>
                  </a:cxn>
                  <a:cxn ang="0">
                    <a:pos x="32" y="27"/>
                  </a:cxn>
                  <a:cxn ang="0">
                    <a:pos x="34" y="34"/>
                  </a:cxn>
                  <a:cxn ang="0">
                    <a:pos x="34" y="33"/>
                  </a:cxn>
                  <a:cxn ang="0">
                    <a:pos x="34" y="29"/>
                  </a:cxn>
                  <a:cxn ang="0">
                    <a:pos x="33" y="23"/>
                  </a:cxn>
                  <a:cxn ang="0">
                    <a:pos x="31" y="17"/>
                  </a:cxn>
                  <a:cxn ang="0">
                    <a:pos x="27" y="11"/>
                  </a:cxn>
                  <a:cxn ang="0">
                    <a:pos x="21" y="6"/>
                  </a:cxn>
                  <a:cxn ang="0">
                    <a:pos x="12" y="2"/>
                  </a:cxn>
                  <a:cxn ang="0">
                    <a:pos x="0" y="0"/>
                  </a:cxn>
                </a:cxnLst>
                <a:rect l="0" t="0" r="r" b="b"/>
                <a:pathLst>
                  <a:path w="34" h="34">
                    <a:moveTo>
                      <a:pt x="0" y="0"/>
                    </a:moveTo>
                    <a:lnTo>
                      <a:pt x="2" y="1"/>
                    </a:lnTo>
                    <a:lnTo>
                      <a:pt x="5" y="3"/>
                    </a:lnTo>
                    <a:lnTo>
                      <a:pt x="10" y="5"/>
                    </a:lnTo>
                    <a:lnTo>
                      <a:pt x="16" y="9"/>
                    </a:lnTo>
                    <a:lnTo>
                      <a:pt x="22" y="14"/>
                    </a:lnTo>
                    <a:lnTo>
                      <a:pt x="27" y="20"/>
                    </a:lnTo>
                    <a:lnTo>
                      <a:pt x="32" y="27"/>
                    </a:lnTo>
                    <a:lnTo>
                      <a:pt x="34" y="34"/>
                    </a:lnTo>
                    <a:lnTo>
                      <a:pt x="34" y="33"/>
                    </a:lnTo>
                    <a:lnTo>
                      <a:pt x="34" y="29"/>
                    </a:lnTo>
                    <a:lnTo>
                      <a:pt x="33" y="23"/>
                    </a:lnTo>
                    <a:lnTo>
                      <a:pt x="31" y="17"/>
                    </a:lnTo>
                    <a:lnTo>
                      <a:pt x="27" y="11"/>
                    </a:lnTo>
                    <a:lnTo>
                      <a:pt x="21" y="6"/>
                    </a:lnTo>
                    <a:lnTo>
                      <a:pt x="12" y="2"/>
                    </a:lnTo>
                    <a:lnTo>
                      <a:pt x="0" y="0"/>
                    </a:lnTo>
                    <a:close/>
                  </a:path>
                </a:pathLst>
              </a:custGeom>
              <a:solidFill>
                <a:srgbClr val="007FFF"/>
              </a:solidFill>
              <a:ln w="9525">
                <a:noFill/>
                <a:round/>
                <a:headEnd/>
                <a:tailEnd/>
              </a:ln>
            </p:spPr>
            <p:txBody>
              <a:bodyPr/>
              <a:lstStyle/>
              <a:p>
                <a:endParaRPr lang="en-US"/>
              </a:p>
            </p:txBody>
          </p:sp>
          <p:sp>
            <p:nvSpPr>
              <p:cNvPr id="60782" name="Freeform 366"/>
              <p:cNvSpPr>
                <a:spLocks/>
              </p:cNvSpPr>
              <p:nvPr/>
            </p:nvSpPr>
            <p:spPr bwMode="auto">
              <a:xfrm>
                <a:off x="896" y="3178"/>
                <a:ext cx="21" cy="13"/>
              </a:xfrm>
              <a:custGeom>
                <a:avLst/>
                <a:gdLst/>
                <a:ahLst/>
                <a:cxnLst>
                  <a:cxn ang="0">
                    <a:pos x="21" y="13"/>
                  </a:cxn>
                  <a:cxn ang="0">
                    <a:pos x="18" y="12"/>
                  </a:cxn>
                  <a:cxn ang="0">
                    <a:pos x="16" y="10"/>
                  </a:cxn>
                  <a:cxn ang="0">
                    <a:pos x="13" y="9"/>
                  </a:cxn>
                  <a:cxn ang="0">
                    <a:pos x="11" y="7"/>
                  </a:cxn>
                  <a:cxn ang="0">
                    <a:pos x="8" y="5"/>
                  </a:cxn>
                  <a:cxn ang="0">
                    <a:pos x="5" y="4"/>
                  </a:cxn>
                  <a:cxn ang="0">
                    <a:pos x="3" y="2"/>
                  </a:cxn>
                  <a:cxn ang="0">
                    <a:pos x="0" y="0"/>
                  </a:cxn>
                  <a:cxn ang="0">
                    <a:pos x="2" y="2"/>
                  </a:cxn>
                  <a:cxn ang="0">
                    <a:pos x="4" y="4"/>
                  </a:cxn>
                  <a:cxn ang="0">
                    <a:pos x="6" y="6"/>
                  </a:cxn>
                  <a:cxn ang="0">
                    <a:pos x="9" y="8"/>
                  </a:cxn>
                  <a:cxn ang="0">
                    <a:pos x="11" y="9"/>
                  </a:cxn>
                  <a:cxn ang="0">
                    <a:pos x="14" y="11"/>
                  </a:cxn>
                  <a:cxn ang="0">
                    <a:pos x="18" y="12"/>
                  </a:cxn>
                  <a:cxn ang="0">
                    <a:pos x="21" y="13"/>
                  </a:cxn>
                </a:cxnLst>
                <a:rect l="0" t="0" r="r" b="b"/>
                <a:pathLst>
                  <a:path w="21" h="13">
                    <a:moveTo>
                      <a:pt x="21" y="13"/>
                    </a:moveTo>
                    <a:lnTo>
                      <a:pt x="18" y="12"/>
                    </a:lnTo>
                    <a:lnTo>
                      <a:pt x="16" y="10"/>
                    </a:lnTo>
                    <a:lnTo>
                      <a:pt x="13" y="9"/>
                    </a:lnTo>
                    <a:lnTo>
                      <a:pt x="11" y="7"/>
                    </a:lnTo>
                    <a:lnTo>
                      <a:pt x="8" y="5"/>
                    </a:lnTo>
                    <a:lnTo>
                      <a:pt x="5" y="4"/>
                    </a:lnTo>
                    <a:lnTo>
                      <a:pt x="3" y="2"/>
                    </a:lnTo>
                    <a:lnTo>
                      <a:pt x="0" y="0"/>
                    </a:lnTo>
                    <a:lnTo>
                      <a:pt x="2" y="2"/>
                    </a:lnTo>
                    <a:lnTo>
                      <a:pt x="4" y="4"/>
                    </a:lnTo>
                    <a:lnTo>
                      <a:pt x="6" y="6"/>
                    </a:lnTo>
                    <a:lnTo>
                      <a:pt x="9" y="8"/>
                    </a:lnTo>
                    <a:lnTo>
                      <a:pt x="11" y="9"/>
                    </a:lnTo>
                    <a:lnTo>
                      <a:pt x="14" y="11"/>
                    </a:lnTo>
                    <a:lnTo>
                      <a:pt x="18" y="12"/>
                    </a:lnTo>
                    <a:lnTo>
                      <a:pt x="21" y="13"/>
                    </a:lnTo>
                    <a:close/>
                  </a:path>
                </a:pathLst>
              </a:custGeom>
              <a:solidFill>
                <a:srgbClr val="F2BFB2"/>
              </a:solidFill>
              <a:ln w="9525">
                <a:noFill/>
                <a:round/>
                <a:headEnd/>
                <a:tailEnd/>
              </a:ln>
            </p:spPr>
            <p:txBody>
              <a:bodyPr/>
              <a:lstStyle/>
              <a:p>
                <a:endParaRPr lang="en-US"/>
              </a:p>
            </p:txBody>
          </p:sp>
          <p:sp>
            <p:nvSpPr>
              <p:cNvPr id="60783" name="Freeform 367"/>
              <p:cNvSpPr>
                <a:spLocks/>
              </p:cNvSpPr>
              <p:nvPr/>
            </p:nvSpPr>
            <p:spPr bwMode="auto">
              <a:xfrm>
                <a:off x="856" y="3041"/>
                <a:ext cx="49" cy="79"/>
              </a:xfrm>
              <a:custGeom>
                <a:avLst/>
                <a:gdLst/>
                <a:ahLst/>
                <a:cxnLst>
                  <a:cxn ang="0">
                    <a:pos x="6" y="0"/>
                  </a:cxn>
                  <a:cxn ang="0">
                    <a:pos x="9" y="68"/>
                  </a:cxn>
                  <a:cxn ang="0">
                    <a:pos x="49" y="70"/>
                  </a:cxn>
                  <a:cxn ang="0">
                    <a:pos x="0" y="79"/>
                  </a:cxn>
                  <a:cxn ang="0">
                    <a:pos x="6" y="0"/>
                  </a:cxn>
                </a:cxnLst>
                <a:rect l="0" t="0" r="r" b="b"/>
                <a:pathLst>
                  <a:path w="49" h="79">
                    <a:moveTo>
                      <a:pt x="6" y="0"/>
                    </a:moveTo>
                    <a:lnTo>
                      <a:pt x="9" y="68"/>
                    </a:lnTo>
                    <a:lnTo>
                      <a:pt x="49" y="70"/>
                    </a:lnTo>
                    <a:lnTo>
                      <a:pt x="0" y="79"/>
                    </a:lnTo>
                    <a:lnTo>
                      <a:pt x="6" y="0"/>
                    </a:lnTo>
                    <a:close/>
                  </a:path>
                </a:pathLst>
              </a:custGeom>
              <a:solidFill>
                <a:srgbClr val="E08C87"/>
              </a:solidFill>
              <a:ln w="9525">
                <a:noFill/>
                <a:round/>
                <a:headEnd/>
                <a:tailEnd/>
              </a:ln>
            </p:spPr>
            <p:txBody>
              <a:bodyPr/>
              <a:lstStyle/>
              <a:p>
                <a:endParaRPr lang="en-US"/>
              </a:p>
            </p:txBody>
          </p:sp>
          <p:sp>
            <p:nvSpPr>
              <p:cNvPr id="60784" name="Freeform 368"/>
              <p:cNvSpPr>
                <a:spLocks/>
              </p:cNvSpPr>
              <p:nvPr/>
            </p:nvSpPr>
            <p:spPr bwMode="auto">
              <a:xfrm>
                <a:off x="933" y="3083"/>
                <a:ext cx="28" cy="35"/>
              </a:xfrm>
              <a:custGeom>
                <a:avLst/>
                <a:gdLst/>
                <a:ahLst/>
                <a:cxnLst>
                  <a:cxn ang="0">
                    <a:pos x="0" y="0"/>
                  </a:cxn>
                  <a:cxn ang="0">
                    <a:pos x="0" y="1"/>
                  </a:cxn>
                  <a:cxn ang="0">
                    <a:pos x="0" y="4"/>
                  </a:cxn>
                  <a:cxn ang="0">
                    <a:pos x="1" y="8"/>
                  </a:cxn>
                  <a:cxn ang="0">
                    <a:pos x="3" y="13"/>
                  </a:cxn>
                  <a:cxn ang="0">
                    <a:pos x="6" y="19"/>
                  </a:cxn>
                  <a:cxn ang="0">
                    <a:pos x="11" y="25"/>
                  </a:cxn>
                  <a:cxn ang="0">
                    <a:pos x="18" y="31"/>
                  </a:cxn>
                  <a:cxn ang="0">
                    <a:pos x="28" y="35"/>
                  </a:cxn>
                  <a:cxn ang="0">
                    <a:pos x="27" y="34"/>
                  </a:cxn>
                  <a:cxn ang="0">
                    <a:pos x="25" y="31"/>
                  </a:cxn>
                  <a:cxn ang="0">
                    <a:pos x="22" y="27"/>
                  </a:cxn>
                  <a:cxn ang="0">
                    <a:pos x="18" y="22"/>
                  </a:cxn>
                  <a:cxn ang="0">
                    <a:pos x="13" y="16"/>
                  </a:cxn>
                  <a:cxn ang="0">
                    <a:pos x="9" y="10"/>
                  </a:cxn>
                  <a:cxn ang="0">
                    <a:pos x="4" y="5"/>
                  </a:cxn>
                  <a:cxn ang="0">
                    <a:pos x="0" y="0"/>
                  </a:cxn>
                </a:cxnLst>
                <a:rect l="0" t="0" r="r" b="b"/>
                <a:pathLst>
                  <a:path w="28" h="35">
                    <a:moveTo>
                      <a:pt x="0" y="0"/>
                    </a:moveTo>
                    <a:lnTo>
                      <a:pt x="0" y="1"/>
                    </a:lnTo>
                    <a:lnTo>
                      <a:pt x="0" y="4"/>
                    </a:lnTo>
                    <a:lnTo>
                      <a:pt x="1" y="8"/>
                    </a:lnTo>
                    <a:lnTo>
                      <a:pt x="3" y="13"/>
                    </a:lnTo>
                    <a:lnTo>
                      <a:pt x="6" y="19"/>
                    </a:lnTo>
                    <a:lnTo>
                      <a:pt x="11" y="25"/>
                    </a:lnTo>
                    <a:lnTo>
                      <a:pt x="18" y="31"/>
                    </a:lnTo>
                    <a:lnTo>
                      <a:pt x="28" y="35"/>
                    </a:lnTo>
                    <a:lnTo>
                      <a:pt x="27" y="34"/>
                    </a:lnTo>
                    <a:lnTo>
                      <a:pt x="25" y="31"/>
                    </a:lnTo>
                    <a:lnTo>
                      <a:pt x="22" y="27"/>
                    </a:lnTo>
                    <a:lnTo>
                      <a:pt x="18" y="22"/>
                    </a:lnTo>
                    <a:lnTo>
                      <a:pt x="13" y="16"/>
                    </a:lnTo>
                    <a:lnTo>
                      <a:pt x="9" y="10"/>
                    </a:lnTo>
                    <a:lnTo>
                      <a:pt x="4" y="5"/>
                    </a:lnTo>
                    <a:lnTo>
                      <a:pt x="0" y="0"/>
                    </a:lnTo>
                    <a:close/>
                  </a:path>
                </a:pathLst>
              </a:custGeom>
              <a:solidFill>
                <a:srgbClr val="E08C87"/>
              </a:solidFill>
              <a:ln w="9525">
                <a:noFill/>
                <a:round/>
                <a:headEnd/>
                <a:tailEnd/>
              </a:ln>
            </p:spPr>
            <p:txBody>
              <a:bodyPr/>
              <a:lstStyle/>
              <a:p>
                <a:endParaRPr lang="en-US"/>
              </a:p>
            </p:txBody>
          </p:sp>
          <p:sp>
            <p:nvSpPr>
              <p:cNvPr id="60785" name="Freeform 369"/>
              <p:cNvSpPr>
                <a:spLocks/>
              </p:cNvSpPr>
              <p:nvPr/>
            </p:nvSpPr>
            <p:spPr bwMode="auto">
              <a:xfrm>
                <a:off x="910" y="3093"/>
                <a:ext cx="11" cy="15"/>
              </a:xfrm>
              <a:custGeom>
                <a:avLst/>
                <a:gdLst/>
                <a:ahLst/>
                <a:cxnLst>
                  <a:cxn ang="0">
                    <a:pos x="1" y="0"/>
                  </a:cxn>
                  <a:cxn ang="0">
                    <a:pos x="2" y="2"/>
                  </a:cxn>
                  <a:cxn ang="0">
                    <a:pos x="5" y="6"/>
                  </a:cxn>
                  <a:cxn ang="0">
                    <a:pos x="5" y="12"/>
                  </a:cxn>
                  <a:cxn ang="0">
                    <a:pos x="0" y="15"/>
                  </a:cxn>
                  <a:cxn ang="0">
                    <a:pos x="1" y="15"/>
                  </a:cxn>
                  <a:cxn ang="0">
                    <a:pos x="4" y="15"/>
                  </a:cxn>
                  <a:cxn ang="0">
                    <a:pos x="7" y="14"/>
                  </a:cxn>
                  <a:cxn ang="0">
                    <a:pos x="10" y="12"/>
                  </a:cxn>
                  <a:cxn ang="0">
                    <a:pos x="11" y="10"/>
                  </a:cxn>
                  <a:cxn ang="0">
                    <a:pos x="11" y="8"/>
                  </a:cxn>
                  <a:cxn ang="0">
                    <a:pos x="8" y="4"/>
                  </a:cxn>
                  <a:cxn ang="0">
                    <a:pos x="1" y="0"/>
                  </a:cxn>
                </a:cxnLst>
                <a:rect l="0" t="0" r="r" b="b"/>
                <a:pathLst>
                  <a:path w="11" h="15">
                    <a:moveTo>
                      <a:pt x="1" y="0"/>
                    </a:moveTo>
                    <a:lnTo>
                      <a:pt x="2" y="2"/>
                    </a:lnTo>
                    <a:lnTo>
                      <a:pt x="5" y="6"/>
                    </a:lnTo>
                    <a:lnTo>
                      <a:pt x="5" y="12"/>
                    </a:lnTo>
                    <a:lnTo>
                      <a:pt x="0" y="15"/>
                    </a:lnTo>
                    <a:lnTo>
                      <a:pt x="1" y="15"/>
                    </a:lnTo>
                    <a:lnTo>
                      <a:pt x="4" y="15"/>
                    </a:lnTo>
                    <a:lnTo>
                      <a:pt x="7" y="14"/>
                    </a:lnTo>
                    <a:lnTo>
                      <a:pt x="10" y="12"/>
                    </a:lnTo>
                    <a:lnTo>
                      <a:pt x="11" y="10"/>
                    </a:lnTo>
                    <a:lnTo>
                      <a:pt x="11" y="8"/>
                    </a:lnTo>
                    <a:lnTo>
                      <a:pt x="8" y="4"/>
                    </a:lnTo>
                    <a:lnTo>
                      <a:pt x="1" y="0"/>
                    </a:lnTo>
                    <a:close/>
                  </a:path>
                </a:pathLst>
              </a:custGeom>
              <a:solidFill>
                <a:srgbClr val="E08C87"/>
              </a:solidFill>
              <a:ln w="9525">
                <a:noFill/>
                <a:round/>
                <a:headEnd/>
                <a:tailEnd/>
              </a:ln>
            </p:spPr>
            <p:txBody>
              <a:bodyPr/>
              <a:lstStyle/>
              <a:p>
                <a:endParaRPr lang="en-US"/>
              </a:p>
            </p:txBody>
          </p:sp>
          <p:sp>
            <p:nvSpPr>
              <p:cNvPr id="60786" name="Freeform 370"/>
              <p:cNvSpPr>
                <a:spLocks/>
              </p:cNvSpPr>
              <p:nvPr/>
            </p:nvSpPr>
            <p:spPr bwMode="auto">
              <a:xfrm>
                <a:off x="1044" y="3094"/>
                <a:ext cx="19" cy="19"/>
              </a:xfrm>
              <a:custGeom>
                <a:avLst/>
                <a:gdLst/>
                <a:ahLst/>
                <a:cxnLst>
                  <a:cxn ang="0">
                    <a:pos x="4" y="0"/>
                  </a:cxn>
                  <a:cxn ang="0">
                    <a:pos x="3" y="0"/>
                  </a:cxn>
                  <a:cxn ang="0">
                    <a:pos x="2" y="2"/>
                  </a:cxn>
                  <a:cxn ang="0">
                    <a:pos x="1" y="5"/>
                  </a:cxn>
                  <a:cxn ang="0">
                    <a:pos x="0" y="8"/>
                  </a:cxn>
                  <a:cxn ang="0">
                    <a:pos x="0" y="11"/>
                  </a:cxn>
                  <a:cxn ang="0">
                    <a:pos x="2" y="14"/>
                  </a:cxn>
                  <a:cxn ang="0">
                    <a:pos x="6" y="17"/>
                  </a:cxn>
                  <a:cxn ang="0">
                    <a:pos x="12" y="19"/>
                  </a:cxn>
                  <a:cxn ang="0">
                    <a:pos x="19" y="13"/>
                  </a:cxn>
                  <a:cxn ang="0">
                    <a:pos x="19" y="13"/>
                  </a:cxn>
                  <a:cxn ang="0">
                    <a:pos x="18" y="14"/>
                  </a:cxn>
                  <a:cxn ang="0">
                    <a:pos x="16" y="14"/>
                  </a:cxn>
                  <a:cxn ang="0">
                    <a:pos x="14" y="14"/>
                  </a:cxn>
                  <a:cxn ang="0">
                    <a:pos x="12" y="12"/>
                  </a:cxn>
                  <a:cxn ang="0">
                    <a:pos x="9" y="10"/>
                  </a:cxn>
                  <a:cxn ang="0">
                    <a:pos x="6" y="6"/>
                  </a:cxn>
                  <a:cxn ang="0">
                    <a:pos x="4" y="0"/>
                  </a:cxn>
                </a:cxnLst>
                <a:rect l="0" t="0" r="r" b="b"/>
                <a:pathLst>
                  <a:path w="19" h="19">
                    <a:moveTo>
                      <a:pt x="4" y="0"/>
                    </a:moveTo>
                    <a:lnTo>
                      <a:pt x="3" y="0"/>
                    </a:lnTo>
                    <a:lnTo>
                      <a:pt x="2" y="2"/>
                    </a:lnTo>
                    <a:lnTo>
                      <a:pt x="1" y="5"/>
                    </a:lnTo>
                    <a:lnTo>
                      <a:pt x="0" y="8"/>
                    </a:lnTo>
                    <a:lnTo>
                      <a:pt x="0" y="11"/>
                    </a:lnTo>
                    <a:lnTo>
                      <a:pt x="2" y="14"/>
                    </a:lnTo>
                    <a:lnTo>
                      <a:pt x="6" y="17"/>
                    </a:lnTo>
                    <a:lnTo>
                      <a:pt x="12" y="19"/>
                    </a:lnTo>
                    <a:lnTo>
                      <a:pt x="19" y="13"/>
                    </a:lnTo>
                    <a:lnTo>
                      <a:pt x="19" y="13"/>
                    </a:lnTo>
                    <a:lnTo>
                      <a:pt x="18" y="14"/>
                    </a:lnTo>
                    <a:lnTo>
                      <a:pt x="16" y="14"/>
                    </a:lnTo>
                    <a:lnTo>
                      <a:pt x="14" y="14"/>
                    </a:lnTo>
                    <a:lnTo>
                      <a:pt x="12" y="12"/>
                    </a:lnTo>
                    <a:lnTo>
                      <a:pt x="9" y="10"/>
                    </a:lnTo>
                    <a:lnTo>
                      <a:pt x="6" y="6"/>
                    </a:lnTo>
                    <a:lnTo>
                      <a:pt x="4" y="0"/>
                    </a:lnTo>
                    <a:close/>
                  </a:path>
                </a:pathLst>
              </a:custGeom>
              <a:solidFill>
                <a:srgbClr val="E08C87"/>
              </a:solidFill>
              <a:ln w="9525">
                <a:noFill/>
                <a:round/>
                <a:headEnd/>
                <a:tailEnd/>
              </a:ln>
            </p:spPr>
            <p:txBody>
              <a:bodyPr/>
              <a:lstStyle/>
              <a:p>
                <a:endParaRPr lang="en-US"/>
              </a:p>
            </p:txBody>
          </p:sp>
          <p:sp>
            <p:nvSpPr>
              <p:cNvPr id="60787" name="Freeform 371"/>
              <p:cNvSpPr>
                <a:spLocks/>
              </p:cNvSpPr>
              <p:nvPr/>
            </p:nvSpPr>
            <p:spPr bwMode="auto">
              <a:xfrm>
                <a:off x="906" y="3017"/>
                <a:ext cx="99" cy="40"/>
              </a:xfrm>
              <a:custGeom>
                <a:avLst/>
                <a:gdLst/>
                <a:ahLst/>
                <a:cxnLst>
                  <a:cxn ang="0">
                    <a:pos x="99" y="34"/>
                  </a:cxn>
                  <a:cxn ang="0">
                    <a:pos x="98" y="34"/>
                  </a:cxn>
                  <a:cxn ang="0">
                    <a:pos x="95" y="35"/>
                  </a:cxn>
                  <a:cxn ang="0">
                    <a:pos x="91" y="36"/>
                  </a:cxn>
                  <a:cxn ang="0">
                    <a:pos x="85" y="36"/>
                  </a:cxn>
                  <a:cxn ang="0">
                    <a:pos x="79" y="37"/>
                  </a:cxn>
                  <a:cxn ang="0">
                    <a:pos x="71" y="38"/>
                  </a:cxn>
                  <a:cxn ang="0">
                    <a:pos x="63" y="39"/>
                  </a:cxn>
                  <a:cxn ang="0">
                    <a:pos x="55" y="40"/>
                  </a:cxn>
                  <a:cxn ang="0">
                    <a:pos x="46" y="40"/>
                  </a:cxn>
                  <a:cxn ang="0">
                    <a:pos x="37" y="40"/>
                  </a:cxn>
                  <a:cxn ang="0">
                    <a:pos x="29" y="40"/>
                  </a:cxn>
                  <a:cxn ang="0">
                    <a:pos x="21" y="39"/>
                  </a:cxn>
                  <a:cxn ang="0">
                    <a:pos x="14" y="38"/>
                  </a:cxn>
                  <a:cxn ang="0">
                    <a:pos x="8" y="36"/>
                  </a:cxn>
                  <a:cxn ang="0">
                    <a:pos x="4" y="34"/>
                  </a:cxn>
                  <a:cxn ang="0">
                    <a:pos x="0" y="31"/>
                  </a:cxn>
                  <a:cxn ang="0">
                    <a:pos x="1" y="30"/>
                  </a:cxn>
                  <a:cxn ang="0">
                    <a:pos x="2" y="28"/>
                  </a:cxn>
                  <a:cxn ang="0">
                    <a:pos x="4" y="25"/>
                  </a:cxn>
                  <a:cxn ang="0">
                    <a:pos x="6" y="21"/>
                  </a:cxn>
                  <a:cxn ang="0">
                    <a:pos x="9" y="17"/>
                  </a:cxn>
                  <a:cxn ang="0">
                    <a:pos x="14" y="12"/>
                  </a:cxn>
                  <a:cxn ang="0">
                    <a:pos x="19" y="8"/>
                  </a:cxn>
                  <a:cxn ang="0">
                    <a:pos x="24" y="4"/>
                  </a:cxn>
                  <a:cxn ang="0">
                    <a:pos x="31" y="2"/>
                  </a:cxn>
                  <a:cxn ang="0">
                    <a:pos x="38" y="0"/>
                  </a:cxn>
                  <a:cxn ang="0">
                    <a:pos x="46" y="0"/>
                  </a:cxn>
                  <a:cxn ang="0">
                    <a:pos x="55" y="2"/>
                  </a:cxn>
                  <a:cxn ang="0">
                    <a:pos x="65" y="6"/>
                  </a:cxn>
                  <a:cxn ang="0">
                    <a:pos x="75" y="13"/>
                  </a:cxn>
                  <a:cxn ang="0">
                    <a:pos x="87" y="22"/>
                  </a:cxn>
                  <a:cxn ang="0">
                    <a:pos x="99" y="34"/>
                  </a:cxn>
                </a:cxnLst>
                <a:rect l="0" t="0" r="r" b="b"/>
                <a:pathLst>
                  <a:path w="99" h="40">
                    <a:moveTo>
                      <a:pt x="99" y="34"/>
                    </a:moveTo>
                    <a:lnTo>
                      <a:pt x="98" y="34"/>
                    </a:lnTo>
                    <a:lnTo>
                      <a:pt x="95" y="35"/>
                    </a:lnTo>
                    <a:lnTo>
                      <a:pt x="91" y="36"/>
                    </a:lnTo>
                    <a:lnTo>
                      <a:pt x="85" y="36"/>
                    </a:lnTo>
                    <a:lnTo>
                      <a:pt x="79" y="37"/>
                    </a:lnTo>
                    <a:lnTo>
                      <a:pt x="71" y="38"/>
                    </a:lnTo>
                    <a:lnTo>
                      <a:pt x="63" y="39"/>
                    </a:lnTo>
                    <a:lnTo>
                      <a:pt x="55" y="40"/>
                    </a:lnTo>
                    <a:lnTo>
                      <a:pt x="46" y="40"/>
                    </a:lnTo>
                    <a:lnTo>
                      <a:pt x="37" y="40"/>
                    </a:lnTo>
                    <a:lnTo>
                      <a:pt x="29" y="40"/>
                    </a:lnTo>
                    <a:lnTo>
                      <a:pt x="21" y="39"/>
                    </a:lnTo>
                    <a:lnTo>
                      <a:pt x="14" y="38"/>
                    </a:lnTo>
                    <a:lnTo>
                      <a:pt x="8" y="36"/>
                    </a:lnTo>
                    <a:lnTo>
                      <a:pt x="4" y="34"/>
                    </a:lnTo>
                    <a:lnTo>
                      <a:pt x="0" y="31"/>
                    </a:lnTo>
                    <a:lnTo>
                      <a:pt x="1" y="30"/>
                    </a:lnTo>
                    <a:lnTo>
                      <a:pt x="2" y="28"/>
                    </a:lnTo>
                    <a:lnTo>
                      <a:pt x="4" y="25"/>
                    </a:lnTo>
                    <a:lnTo>
                      <a:pt x="6" y="21"/>
                    </a:lnTo>
                    <a:lnTo>
                      <a:pt x="9" y="17"/>
                    </a:lnTo>
                    <a:lnTo>
                      <a:pt x="14" y="12"/>
                    </a:lnTo>
                    <a:lnTo>
                      <a:pt x="19" y="8"/>
                    </a:lnTo>
                    <a:lnTo>
                      <a:pt x="24" y="4"/>
                    </a:lnTo>
                    <a:lnTo>
                      <a:pt x="31" y="2"/>
                    </a:lnTo>
                    <a:lnTo>
                      <a:pt x="38" y="0"/>
                    </a:lnTo>
                    <a:lnTo>
                      <a:pt x="46" y="0"/>
                    </a:lnTo>
                    <a:lnTo>
                      <a:pt x="55" y="2"/>
                    </a:lnTo>
                    <a:lnTo>
                      <a:pt x="65" y="6"/>
                    </a:lnTo>
                    <a:lnTo>
                      <a:pt x="75" y="13"/>
                    </a:lnTo>
                    <a:lnTo>
                      <a:pt x="87" y="22"/>
                    </a:lnTo>
                    <a:lnTo>
                      <a:pt x="99" y="34"/>
                    </a:lnTo>
                    <a:close/>
                  </a:path>
                </a:pathLst>
              </a:custGeom>
              <a:solidFill>
                <a:srgbClr val="E08C87"/>
              </a:solidFill>
              <a:ln w="9525">
                <a:noFill/>
                <a:round/>
                <a:headEnd/>
                <a:tailEnd/>
              </a:ln>
            </p:spPr>
            <p:txBody>
              <a:bodyPr/>
              <a:lstStyle/>
              <a:p>
                <a:endParaRPr lang="en-US"/>
              </a:p>
            </p:txBody>
          </p:sp>
          <p:sp>
            <p:nvSpPr>
              <p:cNvPr id="60788" name="Freeform 372"/>
              <p:cNvSpPr>
                <a:spLocks/>
              </p:cNvSpPr>
              <p:nvPr/>
            </p:nvSpPr>
            <p:spPr bwMode="auto">
              <a:xfrm>
                <a:off x="906" y="3033"/>
                <a:ext cx="77" cy="33"/>
              </a:xfrm>
              <a:custGeom>
                <a:avLst/>
                <a:gdLst/>
                <a:ahLst/>
                <a:cxnLst>
                  <a:cxn ang="0">
                    <a:pos x="69" y="18"/>
                  </a:cxn>
                  <a:cxn ang="0">
                    <a:pos x="70" y="15"/>
                  </a:cxn>
                  <a:cxn ang="0">
                    <a:pos x="71" y="11"/>
                  </a:cxn>
                  <a:cxn ang="0">
                    <a:pos x="74" y="9"/>
                  </a:cxn>
                  <a:cxn ang="0">
                    <a:pos x="77" y="7"/>
                  </a:cxn>
                  <a:cxn ang="0">
                    <a:pos x="59" y="2"/>
                  </a:cxn>
                  <a:cxn ang="0">
                    <a:pos x="44" y="0"/>
                  </a:cxn>
                  <a:cxn ang="0">
                    <a:pos x="31" y="1"/>
                  </a:cxn>
                  <a:cxn ang="0">
                    <a:pos x="20" y="3"/>
                  </a:cxn>
                  <a:cxn ang="0">
                    <a:pos x="11" y="7"/>
                  </a:cxn>
                  <a:cxn ang="0">
                    <a:pos x="5" y="10"/>
                  </a:cxn>
                  <a:cxn ang="0">
                    <a:pos x="2" y="13"/>
                  </a:cxn>
                  <a:cxn ang="0">
                    <a:pos x="0" y="15"/>
                  </a:cxn>
                  <a:cxn ang="0">
                    <a:pos x="10" y="22"/>
                  </a:cxn>
                  <a:cxn ang="0">
                    <a:pos x="21" y="27"/>
                  </a:cxn>
                  <a:cxn ang="0">
                    <a:pos x="30" y="30"/>
                  </a:cxn>
                  <a:cxn ang="0">
                    <a:pos x="40" y="32"/>
                  </a:cxn>
                  <a:cxn ang="0">
                    <a:pos x="50" y="33"/>
                  </a:cxn>
                  <a:cxn ang="0">
                    <a:pos x="59" y="32"/>
                  </a:cxn>
                  <a:cxn ang="0">
                    <a:pos x="67" y="31"/>
                  </a:cxn>
                  <a:cxn ang="0">
                    <a:pos x="74" y="29"/>
                  </a:cxn>
                  <a:cxn ang="0">
                    <a:pos x="72" y="27"/>
                  </a:cxn>
                  <a:cxn ang="0">
                    <a:pos x="70" y="24"/>
                  </a:cxn>
                  <a:cxn ang="0">
                    <a:pos x="69" y="21"/>
                  </a:cxn>
                  <a:cxn ang="0">
                    <a:pos x="69" y="18"/>
                  </a:cxn>
                </a:cxnLst>
                <a:rect l="0" t="0" r="r" b="b"/>
                <a:pathLst>
                  <a:path w="77" h="33">
                    <a:moveTo>
                      <a:pt x="69" y="18"/>
                    </a:moveTo>
                    <a:lnTo>
                      <a:pt x="70" y="15"/>
                    </a:lnTo>
                    <a:lnTo>
                      <a:pt x="71" y="11"/>
                    </a:lnTo>
                    <a:lnTo>
                      <a:pt x="74" y="9"/>
                    </a:lnTo>
                    <a:lnTo>
                      <a:pt x="77" y="7"/>
                    </a:lnTo>
                    <a:lnTo>
                      <a:pt x="59" y="2"/>
                    </a:lnTo>
                    <a:lnTo>
                      <a:pt x="44" y="0"/>
                    </a:lnTo>
                    <a:lnTo>
                      <a:pt x="31" y="1"/>
                    </a:lnTo>
                    <a:lnTo>
                      <a:pt x="20" y="3"/>
                    </a:lnTo>
                    <a:lnTo>
                      <a:pt x="11" y="7"/>
                    </a:lnTo>
                    <a:lnTo>
                      <a:pt x="5" y="10"/>
                    </a:lnTo>
                    <a:lnTo>
                      <a:pt x="2" y="13"/>
                    </a:lnTo>
                    <a:lnTo>
                      <a:pt x="0" y="15"/>
                    </a:lnTo>
                    <a:lnTo>
                      <a:pt x="10" y="22"/>
                    </a:lnTo>
                    <a:lnTo>
                      <a:pt x="21" y="27"/>
                    </a:lnTo>
                    <a:lnTo>
                      <a:pt x="30" y="30"/>
                    </a:lnTo>
                    <a:lnTo>
                      <a:pt x="40" y="32"/>
                    </a:lnTo>
                    <a:lnTo>
                      <a:pt x="50" y="33"/>
                    </a:lnTo>
                    <a:lnTo>
                      <a:pt x="59" y="32"/>
                    </a:lnTo>
                    <a:lnTo>
                      <a:pt x="67" y="31"/>
                    </a:lnTo>
                    <a:lnTo>
                      <a:pt x="74" y="29"/>
                    </a:lnTo>
                    <a:lnTo>
                      <a:pt x="72" y="27"/>
                    </a:lnTo>
                    <a:lnTo>
                      <a:pt x="70" y="24"/>
                    </a:lnTo>
                    <a:lnTo>
                      <a:pt x="69" y="21"/>
                    </a:lnTo>
                    <a:lnTo>
                      <a:pt x="69" y="18"/>
                    </a:lnTo>
                    <a:close/>
                  </a:path>
                </a:pathLst>
              </a:custGeom>
              <a:solidFill>
                <a:srgbClr val="FFFFFF"/>
              </a:solidFill>
              <a:ln w="9525">
                <a:noFill/>
                <a:round/>
                <a:headEnd/>
                <a:tailEnd/>
              </a:ln>
            </p:spPr>
            <p:txBody>
              <a:bodyPr/>
              <a:lstStyle/>
              <a:p>
                <a:endParaRPr lang="en-US"/>
              </a:p>
            </p:txBody>
          </p:sp>
          <p:sp>
            <p:nvSpPr>
              <p:cNvPr id="60789" name="Freeform 373"/>
              <p:cNvSpPr>
                <a:spLocks/>
              </p:cNvSpPr>
              <p:nvPr/>
            </p:nvSpPr>
            <p:spPr bwMode="auto">
              <a:xfrm>
                <a:off x="975" y="3040"/>
                <a:ext cx="29" cy="22"/>
              </a:xfrm>
              <a:custGeom>
                <a:avLst/>
                <a:gdLst/>
                <a:ahLst/>
                <a:cxnLst>
                  <a:cxn ang="0">
                    <a:pos x="27" y="10"/>
                  </a:cxn>
                  <a:cxn ang="0">
                    <a:pos x="25" y="9"/>
                  </a:cxn>
                  <a:cxn ang="0">
                    <a:pos x="24" y="8"/>
                  </a:cxn>
                  <a:cxn ang="0">
                    <a:pos x="22" y="7"/>
                  </a:cxn>
                  <a:cxn ang="0">
                    <a:pos x="20" y="6"/>
                  </a:cxn>
                  <a:cxn ang="0">
                    <a:pos x="20" y="7"/>
                  </a:cxn>
                  <a:cxn ang="0">
                    <a:pos x="20" y="7"/>
                  </a:cxn>
                  <a:cxn ang="0">
                    <a:pos x="20" y="7"/>
                  </a:cxn>
                  <a:cxn ang="0">
                    <a:pos x="20" y="7"/>
                  </a:cxn>
                  <a:cxn ang="0">
                    <a:pos x="21" y="8"/>
                  </a:cxn>
                  <a:cxn ang="0">
                    <a:pos x="21" y="9"/>
                  </a:cxn>
                  <a:cxn ang="0">
                    <a:pos x="21" y="10"/>
                  </a:cxn>
                  <a:cxn ang="0">
                    <a:pos x="21" y="11"/>
                  </a:cxn>
                  <a:cxn ang="0">
                    <a:pos x="21" y="14"/>
                  </a:cxn>
                  <a:cxn ang="0">
                    <a:pos x="19" y="16"/>
                  </a:cxn>
                  <a:cxn ang="0">
                    <a:pos x="17" y="17"/>
                  </a:cxn>
                  <a:cxn ang="0">
                    <a:pos x="14" y="17"/>
                  </a:cxn>
                  <a:cxn ang="0">
                    <a:pos x="11" y="17"/>
                  </a:cxn>
                  <a:cxn ang="0">
                    <a:pos x="9" y="15"/>
                  </a:cxn>
                  <a:cxn ang="0">
                    <a:pos x="8" y="13"/>
                  </a:cxn>
                  <a:cxn ang="0">
                    <a:pos x="8" y="10"/>
                  </a:cxn>
                  <a:cxn ang="0">
                    <a:pos x="8" y="8"/>
                  </a:cxn>
                  <a:cxn ang="0">
                    <a:pos x="10" y="6"/>
                  </a:cxn>
                  <a:cxn ang="0">
                    <a:pos x="12" y="4"/>
                  </a:cxn>
                  <a:cxn ang="0">
                    <a:pos x="15" y="4"/>
                  </a:cxn>
                  <a:cxn ang="0">
                    <a:pos x="16" y="4"/>
                  </a:cxn>
                  <a:cxn ang="0">
                    <a:pos x="16" y="4"/>
                  </a:cxn>
                  <a:cxn ang="0">
                    <a:pos x="16" y="4"/>
                  </a:cxn>
                  <a:cxn ang="0">
                    <a:pos x="16" y="4"/>
                  </a:cxn>
                  <a:cxn ang="0">
                    <a:pos x="17" y="4"/>
                  </a:cxn>
                  <a:cxn ang="0">
                    <a:pos x="17" y="4"/>
                  </a:cxn>
                  <a:cxn ang="0">
                    <a:pos x="17" y="4"/>
                  </a:cxn>
                  <a:cxn ang="0">
                    <a:pos x="17" y="4"/>
                  </a:cxn>
                  <a:cxn ang="0">
                    <a:pos x="15" y="3"/>
                  </a:cxn>
                  <a:cxn ang="0">
                    <a:pos x="13" y="2"/>
                  </a:cxn>
                  <a:cxn ang="0">
                    <a:pos x="10" y="1"/>
                  </a:cxn>
                  <a:cxn ang="0">
                    <a:pos x="8" y="0"/>
                  </a:cxn>
                  <a:cxn ang="0">
                    <a:pos x="5" y="2"/>
                  </a:cxn>
                  <a:cxn ang="0">
                    <a:pos x="2" y="4"/>
                  </a:cxn>
                  <a:cxn ang="0">
                    <a:pos x="1" y="8"/>
                  </a:cxn>
                  <a:cxn ang="0">
                    <a:pos x="0" y="11"/>
                  </a:cxn>
                  <a:cxn ang="0">
                    <a:pos x="0" y="14"/>
                  </a:cxn>
                  <a:cxn ang="0">
                    <a:pos x="1" y="17"/>
                  </a:cxn>
                  <a:cxn ang="0">
                    <a:pos x="3" y="20"/>
                  </a:cxn>
                  <a:cxn ang="0">
                    <a:pos x="5" y="22"/>
                  </a:cxn>
                  <a:cxn ang="0">
                    <a:pos x="10" y="20"/>
                  </a:cxn>
                  <a:cxn ang="0">
                    <a:pos x="15" y="19"/>
                  </a:cxn>
                  <a:cxn ang="0">
                    <a:pos x="19" y="17"/>
                  </a:cxn>
                  <a:cxn ang="0">
                    <a:pos x="22" y="15"/>
                  </a:cxn>
                  <a:cxn ang="0">
                    <a:pos x="25" y="14"/>
                  </a:cxn>
                  <a:cxn ang="0">
                    <a:pos x="27" y="13"/>
                  </a:cxn>
                  <a:cxn ang="0">
                    <a:pos x="28" y="12"/>
                  </a:cxn>
                  <a:cxn ang="0">
                    <a:pos x="29" y="12"/>
                  </a:cxn>
                  <a:cxn ang="0">
                    <a:pos x="28" y="11"/>
                  </a:cxn>
                  <a:cxn ang="0">
                    <a:pos x="28" y="11"/>
                  </a:cxn>
                  <a:cxn ang="0">
                    <a:pos x="28" y="11"/>
                  </a:cxn>
                  <a:cxn ang="0">
                    <a:pos x="27" y="10"/>
                  </a:cxn>
                </a:cxnLst>
                <a:rect l="0" t="0" r="r" b="b"/>
                <a:pathLst>
                  <a:path w="29" h="22">
                    <a:moveTo>
                      <a:pt x="27" y="10"/>
                    </a:moveTo>
                    <a:lnTo>
                      <a:pt x="25" y="9"/>
                    </a:lnTo>
                    <a:lnTo>
                      <a:pt x="24" y="8"/>
                    </a:lnTo>
                    <a:lnTo>
                      <a:pt x="22" y="7"/>
                    </a:lnTo>
                    <a:lnTo>
                      <a:pt x="20" y="6"/>
                    </a:lnTo>
                    <a:lnTo>
                      <a:pt x="20" y="7"/>
                    </a:lnTo>
                    <a:lnTo>
                      <a:pt x="20" y="7"/>
                    </a:lnTo>
                    <a:lnTo>
                      <a:pt x="20" y="7"/>
                    </a:lnTo>
                    <a:lnTo>
                      <a:pt x="20" y="7"/>
                    </a:lnTo>
                    <a:lnTo>
                      <a:pt x="21" y="8"/>
                    </a:lnTo>
                    <a:lnTo>
                      <a:pt x="21" y="9"/>
                    </a:lnTo>
                    <a:lnTo>
                      <a:pt x="21" y="10"/>
                    </a:lnTo>
                    <a:lnTo>
                      <a:pt x="21" y="11"/>
                    </a:lnTo>
                    <a:lnTo>
                      <a:pt x="21" y="14"/>
                    </a:lnTo>
                    <a:lnTo>
                      <a:pt x="19" y="16"/>
                    </a:lnTo>
                    <a:lnTo>
                      <a:pt x="17" y="17"/>
                    </a:lnTo>
                    <a:lnTo>
                      <a:pt x="14" y="17"/>
                    </a:lnTo>
                    <a:lnTo>
                      <a:pt x="11" y="17"/>
                    </a:lnTo>
                    <a:lnTo>
                      <a:pt x="9" y="15"/>
                    </a:lnTo>
                    <a:lnTo>
                      <a:pt x="8" y="13"/>
                    </a:lnTo>
                    <a:lnTo>
                      <a:pt x="8" y="10"/>
                    </a:lnTo>
                    <a:lnTo>
                      <a:pt x="8" y="8"/>
                    </a:lnTo>
                    <a:lnTo>
                      <a:pt x="10" y="6"/>
                    </a:lnTo>
                    <a:lnTo>
                      <a:pt x="12" y="4"/>
                    </a:lnTo>
                    <a:lnTo>
                      <a:pt x="15" y="4"/>
                    </a:lnTo>
                    <a:lnTo>
                      <a:pt x="16" y="4"/>
                    </a:lnTo>
                    <a:lnTo>
                      <a:pt x="16" y="4"/>
                    </a:lnTo>
                    <a:lnTo>
                      <a:pt x="16" y="4"/>
                    </a:lnTo>
                    <a:lnTo>
                      <a:pt x="16" y="4"/>
                    </a:lnTo>
                    <a:lnTo>
                      <a:pt x="17" y="4"/>
                    </a:lnTo>
                    <a:lnTo>
                      <a:pt x="17" y="4"/>
                    </a:lnTo>
                    <a:lnTo>
                      <a:pt x="17" y="4"/>
                    </a:lnTo>
                    <a:lnTo>
                      <a:pt x="17" y="4"/>
                    </a:lnTo>
                    <a:lnTo>
                      <a:pt x="15" y="3"/>
                    </a:lnTo>
                    <a:lnTo>
                      <a:pt x="13" y="2"/>
                    </a:lnTo>
                    <a:lnTo>
                      <a:pt x="10" y="1"/>
                    </a:lnTo>
                    <a:lnTo>
                      <a:pt x="8" y="0"/>
                    </a:lnTo>
                    <a:lnTo>
                      <a:pt x="5" y="2"/>
                    </a:lnTo>
                    <a:lnTo>
                      <a:pt x="2" y="4"/>
                    </a:lnTo>
                    <a:lnTo>
                      <a:pt x="1" y="8"/>
                    </a:lnTo>
                    <a:lnTo>
                      <a:pt x="0" y="11"/>
                    </a:lnTo>
                    <a:lnTo>
                      <a:pt x="0" y="14"/>
                    </a:lnTo>
                    <a:lnTo>
                      <a:pt x="1" y="17"/>
                    </a:lnTo>
                    <a:lnTo>
                      <a:pt x="3" y="20"/>
                    </a:lnTo>
                    <a:lnTo>
                      <a:pt x="5" y="22"/>
                    </a:lnTo>
                    <a:lnTo>
                      <a:pt x="10" y="20"/>
                    </a:lnTo>
                    <a:lnTo>
                      <a:pt x="15" y="19"/>
                    </a:lnTo>
                    <a:lnTo>
                      <a:pt x="19" y="17"/>
                    </a:lnTo>
                    <a:lnTo>
                      <a:pt x="22" y="15"/>
                    </a:lnTo>
                    <a:lnTo>
                      <a:pt x="25" y="14"/>
                    </a:lnTo>
                    <a:lnTo>
                      <a:pt x="27" y="13"/>
                    </a:lnTo>
                    <a:lnTo>
                      <a:pt x="28" y="12"/>
                    </a:lnTo>
                    <a:lnTo>
                      <a:pt x="29" y="12"/>
                    </a:lnTo>
                    <a:lnTo>
                      <a:pt x="28" y="11"/>
                    </a:lnTo>
                    <a:lnTo>
                      <a:pt x="28" y="11"/>
                    </a:lnTo>
                    <a:lnTo>
                      <a:pt x="28" y="11"/>
                    </a:lnTo>
                    <a:lnTo>
                      <a:pt x="27" y="10"/>
                    </a:lnTo>
                    <a:close/>
                  </a:path>
                </a:pathLst>
              </a:custGeom>
              <a:solidFill>
                <a:srgbClr val="00A0FF"/>
              </a:solidFill>
              <a:ln w="9525">
                <a:noFill/>
                <a:round/>
                <a:headEnd/>
                <a:tailEnd/>
              </a:ln>
            </p:spPr>
            <p:txBody>
              <a:bodyPr/>
              <a:lstStyle/>
              <a:p>
                <a:endParaRPr lang="en-US"/>
              </a:p>
            </p:txBody>
          </p:sp>
          <p:sp>
            <p:nvSpPr>
              <p:cNvPr id="60790" name="Freeform 374"/>
              <p:cNvSpPr>
                <a:spLocks/>
              </p:cNvSpPr>
              <p:nvPr/>
            </p:nvSpPr>
            <p:spPr bwMode="auto">
              <a:xfrm>
                <a:off x="983" y="3044"/>
                <a:ext cx="13" cy="13"/>
              </a:xfrm>
              <a:custGeom>
                <a:avLst/>
                <a:gdLst/>
                <a:ahLst/>
                <a:cxnLst>
                  <a:cxn ang="0">
                    <a:pos x="9" y="5"/>
                  </a:cxn>
                  <a:cxn ang="0">
                    <a:pos x="8" y="5"/>
                  </a:cxn>
                  <a:cxn ang="0">
                    <a:pos x="8" y="4"/>
                  </a:cxn>
                  <a:cxn ang="0">
                    <a:pos x="7" y="4"/>
                  </a:cxn>
                  <a:cxn ang="0">
                    <a:pos x="7" y="3"/>
                  </a:cxn>
                  <a:cxn ang="0">
                    <a:pos x="7" y="2"/>
                  </a:cxn>
                  <a:cxn ang="0">
                    <a:pos x="8" y="1"/>
                  </a:cxn>
                  <a:cxn ang="0">
                    <a:pos x="8" y="1"/>
                  </a:cxn>
                  <a:cxn ang="0">
                    <a:pos x="8" y="0"/>
                  </a:cxn>
                  <a:cxn ang="0">
                    <a:pos x="8" y="0"/>
                  </a:cxn>
                  <a:cxn ang="0">
                    <a:pos x="8" y="0"/>
                  </a:cxn>
                  <a:cxn ang="0">
                    <a:pos x="8" y="0"/>
                  </a:cxn>
                  <a:cxn ang="0">
                    <a:pos x="7" y="0"/>
                  </a:cxn>
                  <a:cxn ang="0">
                    <a:pos x="4" y="0"/>
                  </a:cxn>
                  <a:cxn ang="0">
                    <a:pos x="2" y="2"/>
                  </a:cxn>
                  <a:cxn ang="0">
                    <a:pos x="0" y="4"/>
                  </a:cxn>
                  <a:cxn ang="0">
                    <a:pos x="0" y="6"/>
                  </a:cxn>
                  <a:cxn ang="0">
                    <a:pos x="0" y="9"/>
                  </a:cxn>
                  <a:cxn ang="0">
                    <a:pos x="1" y="11"/>
                  </a:cxn>
                  <a:cxn ang="0">
                    <a:pos x="3" y="13"/>
                  </a:cxn>
                  <a:cxn ang="0">
                    <a:pos x="6" y="13"/>
                  </a:cxn>
                  <a:cxn ang="0">
                    <a:pos x="9" y="13"/>
                  </a:cxn>
                  <a:cxn ang="0">
                    <a:pos x="11" y="12"/>
                  </a:cxn>
                  <a:cxn ang="0">
                    <a:pos x="13" y="10"/>
                  </a:cxn>
                  <a:cxn ang="0">
                    <a:pos x="13" y="7"/>
                  </a:cxn>
                  <a:cxn ang="0">
                    <a:pos x="13" y="6"/>
                  </a:cxn>
                  <a:cxn ang="0">
                    <a:pos x="13" y="5"/>
                  </a:cxn>
                  <a:cxn ang="0">
                    <a:pos x="13" y="4"/>
                  </a:cxn>
                  <a:cxn ang="0">
                    <a:pos x="12" y="3"/>
                  </a:cxn>
                  <a:cxn ang="0">
                    <a:pos x="12" y="3"/>
                  </a:cxn>
                  <a:cxn ang="0">
                    <a:pos x="12" y="3"/>
                  </a:cxn>
                  <a:cxn ang="0">
                    <a:pos x="12" y="3"/>
                  </a:cxn>
                  <a:cxn ang="0">
                    <a:pos x="12" y="3"/>
                  </a:cxn>
                  <a:cxn ang="0">
                    <a:pos x="12" y="4"/>
                  </a:cxn>
                  <a:cxn ang="0">
                    <a:pos x="11" y="5"/>
                  </a:cxn>
                  <a:cxn ang="0">
                    <a:pos x="10" y="5"/>
                  </a:cxn>
                  <a:cxn ang="0">
                    <a:pos x="9" y="5"/>
                  </a:cxn>
                </a:cxnLst>
                <a:rect l="0" t="0" r="r" b="b"/>
                <a:pathLst>
                  <a:path w="13" h="13">
                    <a:moveTo>
                      <a:pt x="9" y="5"/>
                    </a:moveTo>
                    <a:lnTo>
                      <a:pt x="8" y="5"/>
                    </a:lnTo>
                    <a:lnTo>
                      <a:pt x="8" y="4"/>
                    </a:lnTo>
                    <a:lnTo>
                      <a:pt x="7" y="4"/>
                    </a:lnTo>
                    <a:lnTo>
                      <a:pt x="7" y="3"/>
                    </a:lnTo>
                    <a:lnTo>
                      <a:pt x="7" y="2"/>
                    </a:lnTo>
                    <a:lnTo>
                      <a:pt x="8" y="1"/>
                    </a:lnTo>
                    <a:lnTo>
                      <a:pt x="8" y="1"/>
                    </a:lnTo>
                    <a:lnTo>
                      <a:pt x="8" y="0"/>
                    </a:lnTo>
                    <a:lnTo>
                      <a:pt x="8" y="0"/>
                    </a:lnTo>
                    <a:lnTo>
                      <a:pt x="8" y="0"/>
                    </a:lnTo>
                    <a:lnTo>
                      <a:pt x="8" y="0"/>
                    </a:lnTo>
                    <a:lnTo>
                      <a:pt x="7" y="0"/>
                    </a:lnTo>
                    <a:lnTo>
                      <a:pt x="4" y="0"/>
                    </a:lnTo>
                    <a:lnTo>
                      <a:pt x="2" y="2"/>
                    </a:lnTo>
                    <a:lnTo>
                      <a:pt x="0" y="4"/>
                    </a:lnTo>
                    <a:lnTo>
                      <a:pt x="0" y="6"/>
                    </a:lnTo>
                    <a:lnTo>
                      <a:pt x="0" y="9"/>
                    </a:lnTo>
                    <a:lnTo>
                      <a:pt x="1" y="11"/>
                    </a:lnTo>
                    <a:lnTo>
                      <a:pt x="3" y="13"/>
                    </a:lnTo>
                    <a:lnTo>
                      <a:pt x="6" y="13"/>
                    </a:lnTo>
                    <a:lnTo>
                      <a:pt x="9" y="13"/>
                    </a:lnTo>
                    <a:lnTo>
                      <a:pt x="11" y="12"/>
                    </a:lnTo>
                    <a:lnTo>
                      <a:pt x="13" y="10"/>
                    </a:lnTo>
                    <a:lnTo>
                      <a:pt x="13" y="7"/>
                    </a:lnTo>
                    <a:lnTo>
                      <a:pt x="13" y="6"/>
                    </a:lnTo>
                    <a:lnTo>
                      <a:pt x="13" y="5"/>
                    </a:lnTo>
                    <a:lnTo>
                      <a:pt x="13" y="4"/>
                    </a:lnTo>
                    <a:lnTo>
                      <a:pt x="12" y="3"/>
                    </a:lnTo>
                    <a:lnTo>
                      <a:pt x="12" y="3"/>
                    </a:lnTo>
                    <a:lnTo>
                      <a:pt x="12" y="3"/>
                    </a:lnTo>
                    <a:lnTo>
                      <a:pt x="12" y="3"/>
                    </a:lnTo>
                    <a:lnTo>
                      <a:pt x="12" y="3"/>
                    </a:lnTo>
                    <a:lnTo>
                      <a:pt x="12" y="4"/>
                    </a:lnTo>
                    <a:lnTo>
                      <a:pt x="11" y="5"/>
                    </a:lnTo>
                    <a:lnTo>
                      <a:pt x="10" y="5"/>
                    </a:lnTo>
                    <a:lnTo>
                      <a:pt x="9" y="5"/>
                    </a:lnTo>
                    <a:close/>
                  </a:path>
                </a:pathLst>
              </a:custGeom>
              <a:solidFill>
                <a:srgbClr val="000000"/>
              </a:solidFill>
              <a:ln w="9525">
                <a:noFill/>
                <a:round/>
                <a:headEnd/>
                <a:tailEnd/>
              </a:ln>
            </p:spPr>
            <p:txBody>
              <a:bodyPr/>
              <a:lstStyle/>
              <a:p>
                <a:endParaRPr lang="en-US"/>
              </a:p>
            </p:txBody>
          </p:sp>
          <p:sp>
            <p:nvSpPr>
              <p:cNvPr id="60791" name="Freeform 375"/>
              <p:cNvSpPr>
                <a:spLocks/>
              </p:cNvSpPr>
              <p:nvPr/>
            </p:nvSpPr>
            <p:spPr bwMode="auto">
              <a:xfrm>
                <a:off x="992" y="3044"/>
                <a:ext cx="3" cy="2"/>
              </a:xfrm>
              <a:custGeom>
                <a:avLst/>
                <a:gdLst/>
                <a:ahLst/>
                <a:cxnLst>
                  <a:cxn ang="0">
                    <a:pos x="1" y="0"/>
                  </a:cxn>
                  <a:cxn ang="0">
                    <a:pos x="0" y="0"/>
                  </a:cxn>
                  <a:cxn ang="0">
                    <a:pos x="0" y="0"/>
                  </a:cxn>
                  <a:cxn ang="0">
                    <a:pos x="0" y="0"/>
                  </a:cxn>
                  <a:cxn ang="0">
                    <a:pos x="0" y="0"/>
                  </a:cxn>
                  <a:cxn ang="0">
                    <a:pos x="1" y="1"/>
                  </a:cxn>
                  <a:cxn ang="0">
                    <a:pos x="1" y="1"/>
                  </a:cxn>
                  <a:cxn ang="0">
                    <a:pos x="2" y="2"/>
                  </a:cxn>
                  <a:cxn ang="0">
                    <a:pos x="3" y="2"/>
                  </a:cxn>
                  <a:cxn ang="0">
                    <a:pos x="3" y="2"/>
                  </a:cxn>
                  <a:cxn ang="0">
                    <a:pos x="2" y="1"/>
                  </a:cxn>
                  <a:cxn ang="0">
                    <a:pos x="1" y="0"/>
                  </a:cxn>
                  <a:cxn ang="0">
                    <a:pos x="1" y="0"/>
                  </a:cxn>
                </a:cxnLst>
                <a:rect l="0" t="0" r="r" b="b"/>
                <a:pathLst>
                  <a:path w="3" h="2">
                    <a:moveTo>
                      <a:pt x="1" y="0"/>
                    </a:moveTo>
                    <a:lnTo>
                      <a:pt x="0" y="0"/>
                    </a:lnTo>
                    <a:lnTo>
                      <a:pt x="0" y="0"/>
                    </a:lnTo>
                    <a:lnTo>
                      <a:pt x="0" y="0"/>
                    </a:lnTo>
                    <a:lnTo>
                      <a:pt x="0" y="0"/>
                    </a:lnTo>
                    <a:lnTo>
                      <a:pt x="1" y="1"/>
                    </a:lnTo>
                    <a:lnTo>
                      <a:pt x="1" y="1"/>
                    </a:lnTo>
                    <a:lnTo>
                      <a:pt x="2" y="2"/>
                    </a:lnTo>
                    <a:lnTo>
                      <a:pt x="3" y="2"/>
                    </a:lnTo>
                    <a:lnTo>
                      <a:pt x="3" y="2"/>
                    </a:lnTo>
                    <a:lnTo>
                      <a:pt x="2" y="1"/>
                    </a:lnTo>
                    <a:lnTo>
                      <a:pt x="1" y="0"/>
                    </a:lnTo>
                    <a:lnTo>
                      <a:pt x="1" y="0"/>
                    </a:lnTo>
                    <a:close/>
                  </a:path>
                </a:pathLst>
              </a:custGeom>
              <a:solidFill>
                <a:srgbClr val="FFFFFF"/>
              </a:solidFill>
              <a:ln w="9525">
                <a:noFill/>
                <a:round/>
                <a:headEnd/>
                <a:tailEnd/>
              </a:ln>
            </p:spPr>
            <p:txBody>
              <a:bodyPr/>
              <a:lstStyle/>
              <a:p>
                <a:endParaRPr lang="en-US"/>
              </a:p>
            </p:txBody>
          </p:sp>
          <p:sp>
            <p:nvSpPr>
              <p:cNvPr id="60792" name="Freeform 376"/>
              <p:cNvSpPr>
                <a:spLocks/>
              </p:cNvSpPr>
              <p:nvPr/>
            </p:nvSpPr>
            <p:spPr bwMode="auto">
              <a:xfrm>
                <a:off x="991" y="3044"/>
                <a:ext cx="4" cy="3"/>
              </a:xfrm>
              <a:custGeom>
                <a:avLst/>
                <a:gdLst/>
                <a:ahLst/>
                <a:cxnLst>
                  <a:cxn ang="0">
                    <a:pos x="0" y="0"/>
                  </a:cxn>
                  <a:cxn ang="0">
                    <a:pos x="1" y="1"/>
                  </a:cxn>
                  <a:cxn ang="0">
                    <a:pos x="2" y="1"/>
                  </a:cxn>
                  <a:cxn ang="0">
                    <a:pos x="3" y="2"/>
                  </a:cxn>
                  <a:cxn ang="0">
                    <a:pos x="4" y="3"/>
                  </a:cxn>
                  <a:cxn ang="0">
                    <a:pos x="4" y="3"/>
                  </a:cxn>
                  <a:cxn ang="0">
                    <a:pos x="4" y="3"/>
                  </a:cxn>
                  <a:cxn ang="0">
                    <a:pos x="4" y="3"/>
                  </a:cxn>
                  <a:cxn ang="0">
                    <a:pos x="4" y="2"/>
                  </a:cxn>
                  <a:cxn ang="0">
                    <a:pos x="3" y="2"/>
                  </a:cxn>
                  <a:cxn ang="0">
                    <a:pos x="2" y="1"/>
                  </a:cxn>
                  <a:cxn ang="0">
                    <a:pos x="2" y="1"/>
                  </a:cxn>
                  <a:cxn ang="0">
                    <a:pos x="1" y="0"/>
                  </a:cxn>
                  <a:cxn ang="0">
                    <a:pos x="1" y="0"/>
                  </a:cxn>
                  <a:cxn ang="0">
                    <a:pos x="1" y="0"/>
                  </a:cxn>
                  <a:cxn ang="0">
                    <a:pos x="1" y="0"/>
                  </a:cxn>
                  <a:cxn ang="0">
                    <a:pos x="0" y="0"/>
                  </a:cxn>
                </a:cxnLst>
                <a:rect l="0" t="0" r="r" b="b"/>
                <a:pathLst>
                  <a:path w="4" h="3">
                    <a:moveTo>
                      <a:pt x="0" y="0"/>
                    </a:moveTo>
                    <a:lnTo>
                      <a:pt x="1" y="1"/>
                    </a:lnTo>
                    <a:lnTo>
                      <a:pt x="2" y="1"/>
                    </a:lnTo>
                    <a:lnTo>
                      <a:pt x="3" y="2"/>
                    </a:lnTo>
                    <a:lnTo>
                      <a:pt x="4" y="3"/>
                    </a:lnTo>
                    <a:lnTo>
                      <a:pt x="4" y="3"/>
                    </a:lnTo>
                    <a:lnTo>
                      <a:pt x="4" y="3"/>
                    </a:lnTo>
                    <a:lnTo>
                      <a:pt x="4" y="3"/>
                    </a:lnTo>
                    <a:lnTo>
                      <a:pt x="4" y="2"/>
                    </a:lnTo>
                    <a:lnTo>
                      <a:pt x="3" y="2"/>
                    </a:lnTo>
                    <a:lnTo>
                      <a:pt x="2" y="1"/>
                    </a:lnTo>
                    <a:lnTo>
                      <a:pt x="2" y="1"/>
                    </a:lnTo>
                    <a:lnTo>
                      <a:pt x="1" y="0"/>
                    </a:lnTo>
                    <a:lnTo>
                      <a:pt x="1" y="0"/>
                    </a:lnTo>
                    <a:lnTo>
                      <a:pt x="1" y="0"/>
                    </a:lnTo>
                    <a:lnTo>
                      <a:pt x="1" y="0"/>
                    </a:lnTo>
                    <a:lnTo>
                      <a:pt x="0" y="0"/>
                    </a:lnTo>
                    <a:close/>
                  </a:path>
                </a:pathLst>
              </a:custGeom>
              <a:solidFill>
                <a:srgbClr val="FFFFFF"/>
              </a:solidFill>
              <a:ln w="9525">
                <a:noFill/>
                <a:round/>
                <a:headEnd/>
                <a:tailEnd/>
              </a:ln>
            </p:spPr>
            <p:txBody>
              <a:bodyPr/>
              <a:lstStyle/>
              <a:p>
                <a:endParaRPr lang="en-US"/>
              </a:p>
            </p:txBody>
          </p:sp>
          <p:sp>
            <p:nvSpPr>
              <p:cNvPr id="60793" name="Freeform 377"/>
              <p:cNvSpPr>
                <a:spLocks/>
              </p:cNvSpPr>
              <p:nvPr/>
            </p:nvSpPr>
            <p:spPr bwMode="auto">
              <a:xfrm>
                <a:off x="990" y="3044"/>
                <a:ext cx="5" cy="5"/>
              </a:xfrm>
              <a:custGeom>
                <a:avLst/>
                <a:gdLst/>
                <a:ahLst/>
                <a:cxnLst>
                  <a:cxn ang="0">
                    <a:pos x="1" y="0"/>
                  </a:cxn>
                  <a:cxn ang="0">
                    <a:pos x="1" y="1"/>
                  </a:cxn>
                  <a:cxn ang="0">
                    <a:pos x="1" y="1"/>
                  </a:cxn>
                  <a:cxn ang="0">
                    <a:pos x="0" y="2"/>
                  </a:cxn>
                  <a:cxn ang="0">
                    <a:pos x="0" y="3"/>
                  </a:cxn>
                  <a:cxn ang="0">
                    <a:pos x="0" y="4"/>
                  </a:cxn>
                  <a:cxn ang="0">
                    <a:pos x="1" y="4"/>
                  </a:cxn>
                  <a:cxn ang="0">
                    <a:pos x="1" y="5"/>
                  </a:cxn>
                  <a:cxn ang="0">
                    <a:pos x="2" y="5"/>
                  </a:cxn>
                  <a:cxn ang="0">
                    <a:pos x="3" y="5"/>
                  </a:cxn>
                  <a:cxn ang="0">
                    <a:pos x="4" y="5"/>
                  </a:cxn>
                  <a:cxn ang="0">
                    <a:pos x="5" y="4"/>
                  </a:cxn>
                  <a:cxn ang="0">
                    <a:pos x="5" y="3"/>
                  </a:cxn>
                  <a:cxn ang="0">
                    <a:pos x="5" y="3"/>
                  </a:cxn>
                  <a:cxn ang="0">
                    <a:pos x="5" y="3"/>
                  </a:cxn>
                  <a:cxn ang="0">
                    <a:pos x="5" y="3"/>
                  </a:cxn>
                  <a:cxn ang="0">
                    <a:pos x="5" y="3"/>
                  </a:cxn>
                  <a:cxn ang="0">
                    <a:pos x="4" y="2"/>
                  </a:cxn>
                  <a:cxn ang="0">
                    <a:pos x="3" y="1"/>
                  </a:cxn>
                  <a:cxn ang="0">
                    <a:pos x="2" y="1"/>
                  </a:cxn>
                  <a:cxn ang="0">
                    <a:pos x="1" y="0"/>
                  </a:cxn>
                </a:cxnLst>
                <a:rect l="0" t="0" r="r" b="b"/>
                <a:pathLst>
                  <a:path w="5" h="5">
                    <a:moveTo>
                      <a:pt x="1" y="0"/>
                    </a:moveTo>
                    <a:lnTo>
                      <a:pt x="1" y="1"/>
                    </a:lnTo>
                    <a:lnTo>
                      <a:pt x="1" y="1"/>
                    </a:lnTo>
                    <a:lnTo>
                      <a:pt x="0" y="2"/>
                    </a:lnTo>
                    <a:lnTo>
                      <a:pt x="0" y="3"/>
                    </a:lnTo>
                    <a:lnTo>
                      <a:pt x="0" y="4"/>
                    </a:lnTo>
                    <a:lnTo>
                      <a:pt x="1" y="4"/>
                    </a:lnTo>
                    <a:lnTo>
                      <a:pt x="1" y="5"/>
                    </a:lnTo>
                    <a:lnTo>
                      <a:pt x="2" y="5"/>
                    </a:lnTo>
                    <a:lnTo>
                      <a:pt x="3" y="5"/>
                    </a:lnTo>
                    <a:lnTo>
                      <a:pt x="4" y="5"/>
                    </a:lnTo>
                    <a:lnTo>
                      <a:pt x="5" y="4"/>
                    </a:lnTo>
                    <a:lnTo>
                      <a:pt x="5" y="3"/>
                    </a:lnTo>
                    <a:lnTo>
                      <a:pt x="5" y="3"/>
                    </a:lnTo>
                    <a:lnTo>
                      <a:pt x="5" y="3"/>
                    </a:lnTo>
                    <a:lnTo>
                      <a:pt x="5" y="3"/>
                    </a:lnTo>
                    <a:lnTo>
                      <a:pt x="5" y="3"/>
                    </a:lnTo>
                    <a:lnTo>
                      <a:pt x="4" y="2"/>
                    </a:lnTo>
                    <a:lnTo>
                      <a:pt x="3" y="1"/>
                    </a:lnTo>
                    <a:lnTo>
                      <a:pt x="2" y="1"/>
                    </a:lnTo>
                    <a:lnTo>
                      <a:pt x="1" y="0"/>
                    </a:lnTo>
                    <a:close/>
                  </a:path>
                </a:pathLst>
              </a:custGeom>
              <a:solidFill>
                <a:srgbClr val="FFFFFF"/>
              </a:solidFill>
              <a:ln w="9525">
                <a:noFill/>
                <a:round/>
                <a:headEnd/>
                <a:tailEnd/>
              </a:ln>
            </p:spPr>
            <p:txBody>
              <a:bodyPr/>
              <a:lstStyle/>
              <a:p>
                <a:endParaRPr lang="en-US"/>
              </a:p>
            </p:txBody>
          </p:sp>
          <p:sp>
            <p:nvSpPr>
              <p:cNvPr id="60794" name="Freeform 378"/>
              <p:cNvSpPr>
                <a:spLocks/>
              </p:cNvSpPr>
              <p:nvPr/>
            </p:nvSpPr>
            <p:spPr bwMode="auto">
              <a:xfrm>
                <a:off x="876" y="3092"/>
                <a:ext cx="67" cy="42"/>
              </a:xfrm>
              <a:custGeom>
                <a:avLst/>
                <a:gdLst/>
                <a:ahLst/>
                <a:cxnLst>
                  <a:cxn ang="0">
                    <a:pos x="5" y="21"/>
                  </a:cxn>
                  <a:cxn ang="0">
                    <a:pos x="0" y="39"/>
                  </a:cxn>
                  <a:cxn ang="0">
                    <a:pos x="3" y="39"/>
                  </a:cxn>
                  <a:cxn ang="0">
                    <a:pos x="9" y="41"/>
                  </a:cxn>
                  <a:cxn ang="0">
                    <a:pos x="18" y="42"/>
                  </a:cxn>
                  <a:cxn ang="0">
                    <a:pos x="29" y="42"/>
                  </a:cxn>
                  <a:cxn ang="0">
                    <a:pos x="40" y="38"/>
                  </a:cxn>
                  <a:cxn ang="0">
                    <a:pos x="51" y="31"/>
                  </a:cxn>
                  <a:cxn ang="0">
                    <a:pos x="60" y="19"/>
                  </a:cxn>
                  <a:cxn ang="0">
                    <a:pos x="67" y="0"/>
                  </a:cxn>
                  <a:cxn ang="0">
                    <a:pos x="66" y="2"/>
                  </a:cxn>
                  <a:cxn ang="0">
                    <a:pos x="63" y="8"/>
                  </a:cxn>
                  <a:cxn ang="0">
                    <a:pos x="58" y="15"/>
                  </a:cxn>
                  <a:cxn ang="0">
                    <a:pos x="52" y="23"/>
                  </a:cxn>
                  <a:cxn ang="0">
                    <a:pos x="44" y="30"/>
                  </a:cxn>
                  <a:cxn ang="0">
                    <a:pos x="34" y="34"/>
                  </a:cxn>
                  <a:cxn ang="0">
                    <a:pos x="22" y="35"/>
                  </a:cxn>
                  <a:cxn ang="0">
                    <a:pos x="8" y="30"/>
                  </a:cxn>
                  <a:cxn ang="0">
                    <a:pos x="5" y="21"/>
                  </a:cxn>
                </a:cxnLst>
                <a:rect l="0" t="0" r="r" b="b"/>
                <a:pathLst>
                  <a:path w="67" h="42">
                    <a:moveTo>
                      <a:pt x="5" y="21"/>
                    </a:moveTo>
                    <a:lnTo>
                      <a:pt x="0" y="39"/>
                    </a:lnTo>
                    <a:lnTo>
                      <a:pt x="3" y="39"/>
                    </a:lnTo>
                    <a:lnTo>
                      <a:pt x="9" y="41"/>
                    </a:lnTo>
                    <a:lnTo>
                      <a:pt x="18" y="42"/>
                    </a:lnTo>
                    <a:lnTo>
                      <a:pt x="29" y="42"/>
                    </a:lnTo>
                    <a:lnTo>
                      <a:pt x="40" y="38"/>
                    </a:lnTo>
                    <a:lnTo>
                      <a:pt x="51" y="31"/>
                    </a:lnTo>
                    <a:lnTo>
                      <a:pt x="60" y="19"/>
                    </a:lnTo>
                    <a:lnTo>
                      <a:pt x="67" y="0"/>
                    </a:lnTo>
                    <a:lnTo>
                      <a:pt x="66" y="2"/>
                    </a:lnTo>
                    <a:lnTo>
                      <a:pt x="63" y="8"/>
                    </a:lnTo>
                    <a:lnTo>
                      <a:pt x="58" y="15"/>
                    </a:lnTo>
                    <a:lnTo>
                      <a:pt x="52" y="23"/>
                    </a:lnTo>
                    <a:lnTo>
                      <a:pt x="44" y="30"/>
                    </a:lnTo>
                    <a:lnTo>
                      <a:pt x="34" y="34"/>
                    </a:lnTo>
                    <a:lnTo>
                      <a:pt x="22" y="35"/>
                    </a:lnTo>
                    <a:lnTo>
                      <a:pt x="8" y="30"/>
                    </a:lnTo>
                    <a:lnTo>
                      <a:pt x="5" y="21"/>
                    </a:lnTo>
                    <a:close/>
                  </a:path>
                </a:pathLst>
              </a:custGeom>
              <a:solidFill>
                <a:srgbClr val="E08C87"/>
              </a:solidFill>
              <a:ln w="9525">
                <a:noFill/>
                <a:round/>
                <a:headEnd/>
                <a:tailEnd/>
              </a:ln>
            </p:spPr>
            <p:txBody>
              <a:bodyPr/>
              <a:lstStyle/>
              <a:p>
                <a:endParaRPr lang="en-US"/>
              </a:p>
            </p:txBody>
          </p:sp>
          <p:sp>
            <p:nvSpPr>
              <p:cNvPr id="60795" name="Freeform 379"/>
              <p:cNvSpPr>
                <a:spLocks/>
              </p:cNvSpPr>
              <p:nvPr/>
            </p:nvSpPr>
            <p:spPr bwMode="auto">
              <a:xfrm>
                <a:off x="895" y="3133"/>
                <a:ext cx="37" cy="18"/>
              </a:xfrm>
              <a:custGeom>
                <a:avLst/>
                <a:gdLst/>
                <a:ahLst/>
                <a:cxnLst>
                  <a:cxn ang="0">
                    <a:pos x="0" y="9"/>
                  </a:cxn>
                  <a:cxn ang="0">
                    <a:pos x="0" y="10"/>
                  </a:cxn>
                  <a:cxn ang="0">
                    <a:pos x="1" y="13"/>
                  </a:cxn>
                  <a:cxn ang="0">
                    <a:pos x="3" y="16"/>
                  </a:cxn>
                  <a:cxn ang="0">
                    <a:pos x="7" y="17"/>
                  </a:cxn>
                  <a:cxn ang="0">
                    <a:pos x="12" y="18"/>
                  </a:cxn>
                  <a:cxn ang="0">
                    <a:pos x="19" y="16"/>
                  </a:cxn>
                  <a:cxn ang="0">
                    <a:pos x="27" y="10"/>
                  </a:cxn>
                  <a:cxn ang="0">
                    <a:pos x="37" y="0"/>
                  </a:cxn>
                  <a:cxn ang="0">
                    <a:pos x="36" y="1"/>
                  </a:cxn>
                  <a:cxn ang="0">
                    <a:pos x="33" y="3"/>
                  </a:cxn>
                  <a:cxn ang="0">
                    <a:pos x="28" y="5"/>
                  </a:cxn>
                  <a:cxn ang="0">
                    <a:pos x="23" y="7"/>
                  </a:cxn>
                  <a:cxn ang="0">
                    <a:pos x="17" y="10"/>
                  </a:cxn>
                  <a:cxn ang="0">
                    <a:pos x="11" y="11"/>
                  </a:cxn>
                  <a:cxn ang="0">
                    <a:pos x="5" y="11"/>
                  </a:cxn>
                  <a:cxn ang="0">
                    <a:pos x="0" y="9"/>
                  </a:cxn>
                </a:cxnLst>
                <a:rect l="0" t="0" r="r" b="b"/>
                <a:pathLst>
                  <a:path w="37" h="18">
                    <a:moveTo>
                      <a:pt x="0" y="9"/>
                    </a:moveTo>
                    <a:lnTo>
                      <a:pt x="0" y="10"/>
                    </a:lnTo>
                    <a:lnTo>
                      <a:pt x="1" y="13"/>
                    </a:lnTo>
                    <a:lnTo>
                      <a:pt x="3" y="16"/>
                    </a:lnTo>
                    <a:lnTo>
                      <a:pt x="7" y="17"/>
                    </a:lnTo>
                    <a:lnTo>
                      <a:pt x="12" y="18"/>
                    </a:lnTo>
                    <a:lnTo>
                      <a:pt x="19" y="16"/>
                    </a:lnTo>
                    <a:lnTo>
                      <a:pt x="27" y="10"/>
                    </a:lnTo>
                    <a:lnTo>
                      <a:pt x="37" y="0"/>
                    </a:lnTo>
                    <a:lnTo>
                      <a:pt x="36" y="1"/>
                    </a:lnTo>
                    <a:lnTo>
                      <a:pt x="33" y="3"/>
                    </a:lnTo>
                    <a:lnTo>
                      <a:pt x="28" y="5"/>
                    </a:lnTo>
                    <a:lnTo>
                      <a:pt x="23" y="7"/>
                    </a:lnTo>
                    <a:lnTo>
                      <a:pt x="17" y="10"/>
                    </a:lnTo>
                    <a:lnTo>
                      <a:pt x="11" y="11"/>
                    </a:lnTo>
                    <a:lnTo>
                      <a:pt x="5" y="11"/>
                    </a:lnTo>
                    <a:lnTo>
                      <a:pt x="0" y="9"/>
                    </a:lnTo>
                    <a:close/>
                  </a:path>
                </a:pathLst>
              </a:custGeom>
              <a:solidFill>
                <a:srgbClr val="E08C87"/>
              </a:solidFill>
              <a:ln w="9525">
                <a:noFill/>
                <a:round/>
                <a:headEnd/>
                <a:tailEnd/>
              </a:ln>
            </p:spPr>
            <p:txBody>
              <a:bodyPr/>
              <a:lstStyle/>
              <a:p>
                <a:endParaRPr lang="en-US"/>
              </a:p>
            </p:txBody>
          </p:sp>
          <p:sp>
            <p:nvSpPr>
              <p:cNvPr id="60796" name="Freeform 380"/>
              <p:cNvSpPr>
                <a:spLocks/>
              </p:cNvSpPr>
              <p:nvPr/>
            </p:nvSpPr>
            <p:spPr bwMode="auto">
              <a:xfrm>
                <a:off x="907" y="2994"/>
                <a:ext cx="108" cy="51"/>
              </a:xfrm>
              <a:custGeom>
                <a:avLst/>
                <a:gdLst/>
                <a:ahLst/>
                <a:cxnLst>
                  <a:cxn ang="0">
                    <a:pos x="0" y="51"/>
                  </a:cxn>
                  <a:cxn ang="0">
                    <a:pos x="0" y="50"/>
                  </a:cxn>
                  <a:cxn ang="0">
                    <a:pos x="1" y="48"/>
                  </a:cxn>
                  <a:cxn ang="0">
                    <a:pos x="2" y="45"/>
                  </a:cxn>
                  <a:cxn ang="0">
                    <a:pos x="4" y="40"/>
                  </a:cxn>
                  <a:cxn ang="0">
                    <a:pos x="7" y="35"/>
                  </a:cxn>
                  <a:cxn ang="0">
                    <a:pos x="10" y="29"/>
                  </a:cxn>
                  <a:cxn ang="0">
                    <a:pos x="15" y="23"/>
                  </a:cxn>
                  <a:cxn ang="0">
                    <a:pos x="20" y="17"/>
                  </a:cxn>
                  <a:cxn ang="0">
                    <a:pos x="27" y="12"/>
                  </a:cxn>
                  <a:cxn ang="0">
                    <a:pos x="34" y="7"/>
                  </a:cxn>
                  <a:cxn ang="0">
                    <a:pos x="43" y="3"/>
                  </a:cxn>
                  <a:cxn ang="0">
                    <a:pos x="53" y="1"/>
                  </a:cxn>
                  <a:cxn ang="0">
                    <a:pos x="65" y="0"/>
                  </a:cxn>
                  <a:cxn ang="0">
                    <a:pos x="78" y="2"/>
                  </a:cxn>
                  <a:cxn ang="0">
                    <a:pos x="92" y="5"/>
                  </a:cxn>
                  <a:cxn ang="0">
                    <a:pos x="108" y="10"/>
                  </a:cxn>
                  <a:cxn ang="0">
                    <a:pos x="107" y="10"/>
                  </a:cxn>
                  <a:cxn ang="0">
                    <a:pos x="104" y="10"/>
                  </a:cxn>
                  <a:cxn ang="0">
                    <a:pos x="101" y="9"/>
                  </a:cxn>
                  <a:cxn ang="0">
                    <a:pos x="95" y="8"/>
                  </a:cxn>
                  <a:cxn ang="0">
                    <a:pos x="89" y="8"/>
                  </a:cxn>
                  <a:cxn ang="0">
                    <a:pos x="82" y="8"/>
                  </a:cxn>
                  <a:cxn ang="0">
                    <a:pos x="74" y="8"/>
                  </a:cxn>
                  <a:cxn ang="0">
                    <a:pos x="65" y="9"/>
                  </a:cxn>
                  <a:cxn ang="0">
                    <a:pos x="56" y="11"/>
                  </a:cxn>
                  <a:cxn ang="0">
                    <a:pos x="47" y="13"/>
                  </a:cxn>
                  <a:cxn ang="0">
                    <a:pos x="38" y="16"/>
                  </a:cxn>
                  <a:cxn ang="0">
                    <a:pos x="29" y="21"/>
                  </a:cxn>
                  <a:cxn ang="0">
                    <a:pos x="21" y="26"/>
                  </a:cxn>
                  <a:cxn ang="0">
                    <a:pos x="13" y="33"/>
                  </a:cxn>
                  <a:cxn ang="0">
                    <a:pos x="6" y="41"/>
                  </a:cxn>
                  <a:cxn ang="0">
                    <a:pos x="0" y="51"/>
                  </a:cxn>
                </a:cxnLst>
                <a:rect l="0" t="0" r="r" b="b"/>
                <a:pathLst>
                  <a:path w="108" h="51">
                    <a:moveTo>
                      <a:pt x="0" y="51"/>
                    </a:moveTo>
                    <a:lnTo>
                      <a:pt x="0" y="50"/>
                    </a:lnTo>
                    <a:lnTo>
                      <a:pt x="1" y="48"/>
                    </a:lnTo>
                    <a:lnTo>
                      <a:pt x="2" y="45"/>
                    </a:lnTo>
                    <a:lnTo>
                      <a:pt x="4" y="40"/>
                    </a:lnTo>
                    <a:lnTo>
                      <a:pt x="7" y="35"/>
                    </a:lnTo>
                    <a:lnTo>
                      <a:pt x="10" y="29"/>
                    </a:lnTo>
                    <a:lnTo>
                      <a:pt x="15" y="23"/>
                    </a:lnTo>
                    <a:lnTo>
                      <a:pt x="20" y="17"/>
                    </a:lnTo>
                    <a:lnTo>
                      <a:pt x="27" y="12"/>
                    </a:lnTo>
                    <a:lnTo>
                      <a:pt x="34" y="7"/>
                    </a:lnTo>
                    <a:lnTo>
                      <a:pt x="43" y="3"/>
                    </a:lnTo>
                    <a:lnTo>
                      <a:pt x="53" y="1"/>
                    </a:lnTo>
                    <a:lnTo>
                      <a:pt x="65" y="0"/>
                    </a:lnTo>
                    <a:lnTo>
                      <a:pt x="78" y="2"/>
                    </a:lnTo>
                    <a:lnTo>
                      <a:pt x="92" y="5"/>
                    </a:lnTo>
                    <a:lnTo>
                      <a:pt x="108" y="10"/>
                    </a:lnTo>
                    <a:lnTo>
                      <a:pt x="107" y="10"/>
                    </a:lnTo>
                    <a:lnTo>
                      <a:pt x="104" y="10"/>
                    </a:lnTo>
                    <a:lnTo>
                      <a:pt x="101" y="9"/>
                    </a:lnTo>
                    <a:lnTo>
                      <a:pt x="95" y="8"/>
                    </a:lnTo>
                    <a:lnTo>
                      <a:pt x="89" y="8"/>
                    </a:lnTo>
                    <a:lnTo>
                      <a:pt x="82" y="8"/>
                    </a:lnTo>
                    <a:lnTo>
                      <a:pt x="74" y="8"/>
                    </a:lnTo>
                    <a:lnTo>
                      <a:pt x="65" y="9"/>
                    </a:lnTo>
                    <a:lnTo>
                      <a:pt x="56" y="11"/>
                    </a:lnTo>
                    <a:lnTo>
                      <a:pt x="47" y="13"/>
                    </a:lnTo>
                    <a:lnTo>
                      <a:pt x="38" y="16"/>
                    </a:lnTo>
                    <a:lnTo>
                      <a:pt x="29" y="21"/>
                    </a:lnTo>
                    <a:lnTo>
                      <a:pt x="21" y="26"/>
                    </a:lnTo>
                    <a:lnTo>
                      <a:pt x="13" y="33"/>
                    </a:lnTo>
                    <a:lnTo>
                      <a:pt x="6" y="41"/>
                    </a:lnTo>
                    <a:lnTo>
                      <a:pt x="0" y="51"/>
                    </a:lnTo>
                    <a:close/>
                  </a:path>
                </a:pathLst>
              </a:custGeom>
              <a:solidFill>
                <a:srgbClr val="000000"/>
              </a:solidFill>
              <a:ln w="9525">
                <a:noFill/>
                <a:round/>
                <a:headEnd/>
                <a:tailEnd/>
              </a:ln>
            </p:spPr>
            <p:txBody>
              <a:bodyPr/>
              <a:lstStyle/>
              <a:p>
                <a:endParaRPr lang="en-US"/>
              </a:p>
            </p:txBody>
          </p:sp>
          <p:sp>
            <p:nvSpPr>
              <p:cNvPr id="60797" name="Freeform 381"/>
              <p:cNvSpPr>
                <a:spLocks/>
              </p:cNvSpPr>
              <p:nvPr/>
            </p:nvSpPr>
            <p:spPr bwMode="auto">
              <a:xfrm>
                <a:off x="807" y="2994"/>
                <a:ext cx="52" cy="55"/>
              </a:xfrm>
              <a:custGeom>
                <a:avLst/>
                <a:gdLst/>
                <a:ahLst/>
                <a:cxnLst>
                  <a:cxn ang="0">
                    <a:pos x="0" y="5"/>
                  </a:cxn>
                  <a:cxn ang="0">
                    <a:pos x="1" y="6"/>
                  </a:cxn>
                  <a:cxn ang="0">
                    <a:pos x="5" y="5"/>
                  </a:cxn>
                  <a:cxn ang="0">
                    <a:pos x="13" y="6"/>
                  </a:cxn>
                  <a:cxn ang="0">
                    <a:pos x="22" y="8"/>
                  </a:cxn>
                  <a:cxn ang="0">
                    <a:pos x="31" y="14"/>
                  </a:cxn>
                  <a:cxn ang="0">
                    <a:pos x="41" y="22"/>
                  </a:cxn>
                  <a:cxn ang="0">
                    <a:pos x="48" y="36"/>
                  </a:cxn>
                  <a:cxn ang="0">
                    <a:pos x="51" y="55"/>
                  </a:cxn>
                  <a:cxn ang="0">
                    <a:pos x="52" y="52"/>
                  </a:cxn>
                  <a:cxn ang="0">
                    <a:pos x="52" y="44"/>
                  </a:cxn>
                  <a:cxn ang="0">
                    <a:pos x="51" y="33"/>
                  </a:cxn>
                  <a:cxn ang="0">
                    <a:pos x="49" y="21"/>
                  </a:cxn>
                  <a:cxn ang="0">
                    <a:pos x="43" y="10"/>
                  </a:cxn>
                  <a:cxn ang="0">
                    <a:pos x="33" y="3"/>
                  </a:cxn>
                  <a:cxn ang="0">
                    <a:pos x="19" y="0"/>
                  </a:cxn>
                  <a:cxn ang="0">
                    <a:pos x="0" y="5"/>
                  </a:cxn>
                </a:cxnLst>
                <a:rect l="0" t="0" r="r" b="b"/>
                <a:pathLst>
                  <a:path w="52" h="55">
                    <a:moveTo>
                      <a:pt x="0" y="5"/>
                    </a:moveTo>
                    <a:lnTo>
                      <a:pt x="1" y="6"/>
                    </a:lnTo>
                    <a:lnTo>
                      <a:pt x="5" y="5"/>
                    </a:lnTo>
                    <a:lnTo>
                      <a:pt x="13" y="6"/>
                    </a:lnTo>
                    <a:lnTo>
                      <a:pt x="22" y="8"/>
                    </a:lnTo>
                    <a:lnTo>
                      <a:pt x="31" y="14"/>
                    </a:lnTo>
                    <a:lnTo>
                      <a:pt x="41" y="22"/>
                    </a:lnTo>
                    <a:lnTo>
                      <a:pt x="48" y="36"/>
                    </a:lnTo>
                    <a:lnTo>
                      <a:pt x="51" y="55"/>
                    </a:lnTo>
                    <a:lnTo>
                      <a:pt x="52" y="52"/>
                    </a:lnTo>
                    <a:lnTo>
                      <a:pt x="52" y="44"/>
                    </a:lnTo>
                    <a:lnTo>
                      <a:pt x="51" y="33"/>
                    </a:lnTo>
                    <a:lnTo>
                      <a:pt x="49" y="21"/>
                    </a:lnTo>
                    <a:lnTo>
                      <a:pt x="43" y="10"/>
                    </a:lnTo>
                    <a:lnTo>
                      <a:pt x="33" y="3"/>
                    </a:lnTo>
                    <a:lnTo>
                      <a:pt x="19" y="0"/>
                    </a:lnTo>
                    <a:lnTo>
                      <a:pt x="0" y="5"/>
                    </a:lnTo>
                    <a:close/>
                  </a:path>
                </a:pathLst>
              </a:custGeom>
              <a:solidFill>
                <a:srgbClr val="000000"/>
              </a:solidFill>
              <a:ln w="9525">
                <a:noFill/>
                <a:round/>
                <a:headEnd/>
                <a:tailEnd/>
              </a:ln>
            </p:spPr>
            <p:txBody>
              <a:bodyPr/>
              <a:lstStyle/>
              <a:p>
                <a:endParaRPr lang="en-US"/>
              </a:p>
            </p:txBody>
          </p:sp>
          <p:sp>
            <p:nvSpPr>
              <p:cNvPr id="60798" name="Freeform 382"/>
              <p:cNvSpPr>
                <a:spLocks/>
              </p:cNvSpPr>
              <p:nvPr/>
            </p:nvSpPr>
            <p:spPr bwMode="auto">
              <a:xfrm>
                <a:off x="1047" y="3316"/>
                <a:ext cx="460" cy="235"/>
              </a:xfrm>
              <a:custGeom>
                <a:avLst/>
                <a:gdLst/>
                <a:ahLst/>
                <a:cxnLst>
                  <a:cxn ang="0">
                    <a:pos x="362" y="81"/>
                  </a:cxn>
                  <a:cxn ang="0">
                    <a:pos x="460" y="113"/>
                  </a:cxn>
                  <a:cxn ang="0">
                    <a:pos x="451" y="153"/>
                  </a:cxn>
                  <a:cxn ang="0">
                    <a:pos x="299" y="235"/>
                  </a:cxn>
                  <a:cxn ang="0">
                    <a:pos x="9" y="92"/>
                  </a:cxn>
                  <a:cxn ang="0">
                    <a:pos x="0" y="22"/>
                  </a:cxn>
                  <a:cxn ang="0">
                    <a:pos x="136" y="0"/>
                  </a:cxn>
                  <a:cxn ang="0">
                    <a:pos x="362" y="81"/>
                  </a:cxn>
                </a:cxnLst>
                <a:rect l="0" t="0" r="r" b="b"/>
                <a:pathLst>
                  <a:path w="460" h="235">
                    <a:moveTo>
                      <a:pt x="362" y="81"/>
                    </a:moveTo>
                    <a:lnTo>
                      <a:pt x="460" y="113"/>
                    </a:lnTo>
                    <a:lnTo>
                      <a:pt x="451" y="153"/>
                    </a:lnTo>
                    <a:lnTo>
                      <a:pt x="299" y="235"/>
                    </a:lnTo>
                    <a:lnTo>
                      <a:pt x="9" y="92"/>
                    </a:lnTo>
                    <a:lnTo>
                      <a:pt x="0" y="22"/>
                    </a:lnTo>
                    <a:lnTo>
                      <a:pt x="136" y="0"/>
                    </a:lnTo>
                    <a:lnTo>
                      <a:pt x="362" y="81"/>
                    </a:lnTo>
                    <a:close/>
                  </a:path>
                </a:pathLst>
              </a:custGeom>
              <a:solidFill>
                <a:srgbClr val="BFDDDD"/>
              </a:solidFill>
              <a:ln w="9525">
                <a:noFill/>
                <a:round/>
                <a:headEnd/>
                <a:tailEnd/>
              </a:ln>
            </p:spPr>
            <p:txBody>
              <a:bodyPr/>
              <a:lstStyle/>
              <a:p>
                <a:endParaRPr lang="en-US"/>
              </a:p>
            </p:txBody>
          </p:sp>
          <p:sp>
            <p:nvSpPr>
              <p:cNvPr id="60799" name="Freeform 383"/>
              <p:cNvSpPr>
                <a:spLocks/>
              </p:cNvSpPr>
              <p:nvPr/>
            </p:nvSpPr>
            <p:spPr bwMode="auto">
              <a:xfrm>
                <a:off x="1041" y="3338"/>
                <a:ext cx="330" cy="213"/>
              </a:xfrm>
              <a:custGeom>
                <a:avLst/>
                <a:gdLst/>
                <a:ahLst/>
                <a:cxnLst>
                  <a:cxn ang="0">
                    <a:pos x="330" y="107"/>
                  </a:cxn>
                  <a:cxn ang="0">
                    <a:pos x="305" y="213"/>
                  </a:cxn>
                  <a:cxn ang="0">
                    <a:pos x="0" y="70"/>
                  </a:cxn>
                  <a:cxn ang="0">
                    <a:pos x="6" y="0"/>
                  </a:cxn>
                  <a:cxn ang="0">
                    <a:pos x="330" y="107"/>
                  </a:cxn>
                </a:cxnLst>
                <a:rect l="0" t="0" r="r" b="b"/>
                <a:pathLst>
                  <a:path w="330" h="213">
                    <a:moveTo>
                      <a:pt x="330" y="107"/>
                    </a:moveTo>
                    <a:lnTo>
                      <a:pt x="305" y="213"/>
                    </a:lnTo>
                    <a:lnTo>
                      <a:pt x="0" y="70"/>
                    </a:lnTo>
                    <a:lnTo>
                      <a:pt x="6" y="0"/>
                    </a:lnTo>
                    <a:lnTo>
                      <a:pt x="330" y="107"/>
                    </a:lnTo>
                    <a:close/>
                  </a:path>
                </a:pathLst>
              </a:custGeom>
              <a:solidFill>
                <a:srgbClr val="7FBFBF"/>
              </a:solidFill>
              <a:ln w="9525">
                <a:noFill/>
                <a:round/>
                <a:headEnd/>
                <a:tailEnd/>
              </a:ln>
            </p:spPr>
            <p:txBody>
              <a:bodyPr/>
              <a:lstStyle/>
              <a:p>
                <a:endParaRPr lang="en-US"/>
              </a:p>
            </p:txBody>
          </p:sp>
          <p:sp>
            <p:nvSpPr>
              <p:cNvPr id="60800" name="Freeform 384"/>
              <p:cNvSpPr>
                <a:spLocks/>
              </p:cNvSpPr>
              <p:nvPr/>
            </p:nvSpPr>
            <p:spPr bwMode="auto">
              <a:xfrm>
                <a:off x="1166" y="3255"/>
                <a:ext cx="260" cy="158"/>
              </a:xfrm>
              <a:custGeom>
                <a:avLst/>
                <a:gdLst/>
                <a:ahLst/>
                <a:cxnLst>
                  <a:cxn ang="0">
                    <a:pos x="260" y="107"/>
                  </a:cxn>
                  <a:cxn ang="0">
                    <a:pos x="231" y="155"/>
                  </a:cxn>
                  <a:cxn ang="0">
                    <a:pos x="193" y="158"/>
                  </a:cxn>
                  <a:cxn ang="0">
                    <a:pos x="0" y="86"/>
                  </a:cxn>
                  <a:cxn ang="0">
                    <a:pos x="0" y="0"/>
                  </a:cxn>
                  <a:cxn ang="0">
                    <a:pos x="260" y="107"/>
                  </a:cxn>
                </a:cxnLst>
                <a:rect l="0" t="0" r="r" b="b"/>
                <a:pathLst>
                  <a:path w="260" h="158">
                    <a:moveTo>
                      <a:pt x="260" y="107"/>
                    </a:moveTo>
                    <a:lnTo>
                      <a:pt x="231" y="155"/>
                    </a:lnTo>
                    <a:lnTo>
                      <a:pt x="193" y="158"/>
                    </a:lnTo>
                    <a:lnTo>
                      <a:pt x="0" y="86"/>
                    </a:lnTo>
                    <a:lnTo>
                      <a:pt x="0" y="0"/>
                    </a:lnTo>
                    <a:lnTo>
                      <a:pt x="260" y="107"/>
                    </a:lnTo>
                    <a:close/>
                  </a:path>
                </a:pathLst>
              </a:custGeom>
              <a:solidFill>
                <a:srgbClr val="7FBFBF"/>
              </a:solidFill>
              <a:ln w="9525">
                <a:noFill/>
                <a:round/>
                <a:headEnd/>
                <a:tailEnd/>
              </a:ln>
            </p:spPr>
            <p:txBody>
              <a:bodyPr/>
              <a:lstStyle/>
              <a:p>
                <a:endParaRPr lang="en-US"/>
              </a:p>
            </p:txBody>
          </p:sp>
          <p:sp>
            <p:nvSpPr>
              <p:cNvPr id="60801" name="Freeform 385"/>
              <p:cNvSpPr>
                <a:spLocks/>
              </p:cNvSpPr>
              <p:nvPr/>
            </p:nvSpPr>
            <p:spPr bwMode="auto">
              <a:xfrm>
                <a:off x="1096" y="2957"/>
                <a:ext cx="419" cy="408"/>
              </a:xfrm>
              <a:custGeom>
                <a:avLst/>
                <a:gdLst/>
                <a:ahLst/>
                <a:cxnLst>
                  <a:cxn ang="0">
                    <a:pos x="0" y="276"/>
                  </a:cxn>
                  <a:cxn ang="0">
                    <a:pos x="71" y="0"/>
                  </a:cxn>
                  <a:cxn ang="0">
                    <a:pos x="419" y="90"/>
                  </a:cxn>
                  <a:cxn ang="0">
                    <a:pos x="310" y="408"/>
                  </a:cxn>
                  <a:cxn ang="0">
                    <a:pos x="0" y="276"/>
                  </a:cxn>
                </a:cxnLst>
                <a:rect l="0" t="0" r="r" b="b"/>
                <a:pathLst>
                  <a:path w="419" h="408">
                    <a:moveTo>
                      <a:pt x="0" y="276"/>
                    </a:moveTo>
                    <a:lnTo>
                      <a:pt x="71" y="0"/>
                    </a:lnTo>
                    <a:lnTo>
                      <a:pt x="419" y="90"/>
                    </a:lnTo>
                    <a:lnTo>
                      <a:pt x="310" y="408"/>
                    </a:lnTo>
                    <a:lnTo>
                      <a:pt x="0" y="276"/>
                    </a:lnTo>
                    <a:close/>
                  </a:path>
                </a:pathLst>
              </a:custGeom>
              <a:solidFill>
                <a:srgbClr val="7FBFBF"/>
              </a:solidFill>
              <a:ln w="9525">
                <a:noFill/>
                <a:round/>
                <a:headEnd/>
                <a:tailEnd/>
              </a:ln>
            </p:spPr>
            <p:txBody>
              <a:bodyPr/>
              <a:lstStyle/>
              <a:p>
                <a:endParaRPr lang="en-US"/>
              </a:p>
            </p:txBody>
          </p:sp>
          <p:sp>
            <p:nvSpPr>
              <p:cNvPr id="60802" name="Freeform 386"/>
              <p:cNvSpPr>
                <a:spLocks/>
              </p:cNvSpPr>
              <p:nvPr/>
            </p:nvSpPr>
            <p:spPr bwMode="auto">
              <a:xfrm>
                <a:off x="1140" y="3001"/>
                <a:ext cx="309" cy="307"/>
              </a:xfrm>
              <a:custGeom>
                <a:avLst/>
                <a:gdLst/>
                <a:ahLst/>
                <a:cxnLst>
                  <a:cxn ang="0">
                    <a:pos x="309" y="61"/>
                  </a:cxn>
                  <a:cxn ang="0">
                    <a:pos x="234" y="307"/>
                  </a:cxn>
                  <a:cxn ang="0">
                    <a:pos x="0" y="209"/>
                  </a:cxn>
                  <a:cxn ang="0">
                    <a:pos x="55" y="0"/>
                  </a:cxn>
                  <a:cxn ang="0">
                    <a:pos x="309" y="61"/>
                  </a:cxn>
                </a:cxnLst>
                <a:rect l="0" t="0" r="r" b="b"/>
                <a:pathLst>
                  <a:path w="309" h="307">
                    <a:moveTo>
                      <a:pt x="309" y="61"/>
                    </a:moveTo>
                    <a:lnTo>
                      <a:pt x="234" y="307"/>
                    </a:lnTo>
                    <a:lnTo>
                      <a:pt x="0" y="209"/>
                    </a:lnTo>
                    <a:lnTo>
                      <a:pt x="55" y="0"/>
                    </a:lnTo>
                    <a:lnTo>
                      <a:pt x="309" y="61"/>
                    </a:lnTo>
                    <a:close/>
                  </a:path>
                </a:pathLst>
              </a:custGeom>
              <a:solidFill>
                <a:srgbClr val="00FFFF"/>
              </a:solidFill>
              <a:ln w="9525">
                <a:noFill/>
                <a:round/>
                <a:headEnd/>
                <a:tailEnd/>
              </a:ln>
            </p:spPr>
            <p:txBody>
              <a:bodyPr/>
              <a:lstStyle/>
              <a:p>
                <a:endParaRPr lang="en-US"/>
              </a:p>
            </p:txBody>
          </p:sp>
          <p:sp>
            <p:nvSpPr>
              <p:cNvPr id="60803" name="Freeform 387"/>
              <p:cNvSpPr>
                <a:spLocks/>
              </p:cNvSpPr>
              <p:nvPr/>
            </p:nvSpPr>
            <p:spPr bwMode="auto">
              <a:xfrm>
                <a:off x="1219" y="3027"/>
                <a:ext cx="143" cy="133"/>
              </a:xfrm>
              <a:custGeom>
                <a:avLst/>
                <a:gdLst/>
                <a:ahLst/>
                <a:cxnLst>
                  <a:cxn ang="0">
                    <a:pos x="100" y="83"/>
                  </a:cxn>
                  <a:cxn ang="0">
                    <a:pos x="128" y="108"/>
                  </a:cxn>
                  <a:cxn ang="0">
                    <a:pos x="95" y="89"/>
                  </a:cxn>
                  <a:cxn ang="0">
                    <a:pos x="116" y="119"/>
                  </a:cxn>
                  <a:cxn ang="0">
                    <a:pos x="89" y="94"/>
                  </a:cxn>
                  <a:cxn ang="0">
                    <a:pos x="100" y="128"/>
                  </a:cxn>
                  <a:cxn ang="0">
                    <a:pos x="81" y="96"/>
                  </a:cxn>
                  <a:cxn ang="0">
                    <a:pos x="82" y="132"/>
                  </a:cxn>
                  <a:cxn ang="0">
                    <a:pos x="73" y="98"/>
                  </a:cxn>
                  <a:cxn ang="0">
                    <a:pos x="64" y="133"/>
                  </a:cxn>
                  <a:cxn ang="0">
                    <a:pos x="64" y="97"/>
                  </a:cxn>
                  <a:cxn ang="0">
                    <a:pos x="47" y="129"/>
                  </a:cxn>
                  <a:cxn ang="0">
                    <a:pos x="57" y="94"/>
                  </a:cxn>
                  <a:cxn ang="0">
                    <a:pos x="31" y="122"/>
                  </a:cxn>
                  <a:cxn ang="0">
                    <a:pos x="50" y="90"/>
                  </a:cxn>
                  <a:cxn ang="0">
                    <a:pos x="18" y="110"/>
                  </a:cxn>
                  <a:cxn ang="0">
                    <a:pos x="44" y="84"/>
                  </a:cxn>
                  <a:cxn ang="0">
                    <a:pos x="8" y="97"/>
                  </a:cxn>
                  <a:cxn ang="0">
                    <a:pos x="40" y="77"/>
                  </a:cxn>
                  <a:cxn ang="0">
                    <a:pos x="2" y="81"/>
                  </a:cxn>
                  <a:cxn ang="0">
                    <a:pos x="39" y="70"/>
                  </a:cxn>
                  <a:cxn ang="0">
                    <a:pos x="0" y="64"/>
                  </a:cxn>
                  <a:cxn ang="0">
                    <a:pos x="39" y="62"/>
                  </a:cxn>
                  <a:cxn ang="0">
                    <a:pos x="3" y="48"/>
                  </a:cxn>
                  <a:cxn ang="0">
                    <a:pos x="41" y="54"/>
                  </a:cxn>
                  <a:cxn ang="0">
                    <a:pos x="10" y="33"/>
                  </a:cxn>
                  <a:cxn ang="0">
                    <a:pos x="45" y="48"/>
                  </a:cxn>
                  <a:cxn ang="0">
                    <a:pos x="21" y="20"/>
                  </a:cxn>
                  <a:cxn ang="0">
                    <a:pos x="52" y="42"/>
                  </a:cxn>
                  <a:cxn ang="0">
                    <a:pos x="36" y="9"/>
                  </a:cxn>
                  <a:cxn ang="0">
                    <a:pos x="59" y="39"/>
                  </a:cxn>
                  <a:cxn ang="0">
                    <a:pos x="52" y="3"/>
                  </a:cxn>
                  <a:cxn ang="0">
                    <a:pos x="67" y="36"/>
                  </a:cxn>
                  <a:cxn ang="0">
                    <a:pos x="70" y="0"/>
                  </a:cxn>
                  <a:cxn ang="0">
                    <a:pos x="75" y="36"/>
                  </a:cxn>
                  <a:cxn ang="0">
                    <a:pos x="88" y="2"/>
                  </a:cxn>
                  <a:cxn ang="0">
                    <a:pos x="83" y="38"/>
                  </a:cxn>
                  <a:cxn ang="0">
                    <a:pos x="105" y="8"/>
                  </a:cxn>
                  <a:cxn ang="0">
                    <a:pos x="91" y="41"/>
                  </a:cxn>
                  <a:cxn ang="0">
                    <a:pos x="119" y="17"/>
                  </a:cxn>
                  <a:cxn ang="0">
                    <a:pos x="97" y="47"/>
                  </a:cxn>
                  <a:cxn ang="0">
                    <a:pos x="132" y="30"/>
                  </a:cxn>
                  <a:cxn ang="0">
                    <a:pos x="101" y="53"/>
                  </a:cxn>
                  <a:cxn ang="0">
                    <a:pos x="139" y="44"/>
                  </a:cxn>
                  <a:cxn ang="0">
                    <a:pos x="104" y="60"/>
                  </a:cxn>
                  <a:cxn ang="0">
                    <a:pos x="143" y="61"/>
                  </a:cxn>
                  <a:cxn ang="0">
                    <a:pos x="105" y="68"/>
                  </a:cxn>
                  <a:cxn ang="0">
                    <a:pos x="143" y="77"/>
                  </a:cxn>
                  <a:cxn ang="0">
                    <a:pos x="104" y="76"/>
                  </a:cxn>
                  <a:cxn ang="0">
                    <a:pos x="137" y="94"/>
                  </a:cxn>
                  <a:cxn ang="0">
                    <a:pos x="100" y="83"/>
                  </a:cxn>
                </a:cxnLst>
                <a:rect l="0" t="0" r="r" b="b"/>
                <a:pathLst>
                  <a:path w="143" h="133">
                    <a:moveTo>
                      <a:pt x="100" y="83"/>
                    </a:moveTo>
                    <a:lnTo>
                      <a:pt x="128" y="108"/>
                    </a:lnTo>
                    <a:lnTo>
                      <a:pt x="95" y="89"/>
                    </a:lnTo>
                    <a:lnTo>
                      <a:pt x="116" y="119"/>
                    </a:lnTo>
                    <a:lnTo>
                      <a:pt x="89" y="94"/>
                    </a:lnTo>
                    <a:lnTo>
                      <a:pt x="100" y="128"/>
                    </a:lnTo>
                    <a:lnTo>
                      <a:pt x="81" y="96"/>
                    </a:lnTo>
                    <a:lnTo>
                      <a:pt x="82" y="132"/>
                    </a:lnTo>
                    <a:lnTo>
                      <a:pt x="73" y="98"/>
                    </a:lnTo>
                    <a:lnTo>
                      <a:pt x="64" y="133"/>
                    </a:lnTo>
                    <a:lnTo>
                      <a:pt x="64" y="97"/>
                    </a:lnTo>
                    <a:lnTo>
                      <a:pt x="47" y="129"/>
                    </a:lnTo>
                    <a:lnTo>
                      <a:pt x="57" y="94"/>
                    </a:lnTo>
                    <a:lnTo>
                      <a:pt x="31" y="122"/>
                    </a:lnTo>
                    <a:lnTo>
                      <a:pt x="50" y="90"/>
                    </a:lnTo>
                    <a:lnTo>
                      <a:pt x="18" y="110"/>
                    </a:lnTo>
                    <a:lnTo>
                      <a:pt x="44" y="84"/>
                    </a:lnTo>
                    <a:lnTo>
                      <a:pt x="8" y="97"/>
                    </a:lnTo>
                    <a:lnTo>
                      <a:pt x="40" y="77"/>
                    </a:lnTo>
                    <a:lnTo>
                      <a:pt x="2" y="81"/>
                    </a:lnTo>
                    <a:lnTo>
                      <a:pt x="39" y="70"/>
                    </a:lnTo>
                    <a:lnTo>
                      <a:pt x="0" y="64"/>
                    </a:lnTo>
                    <a:lnTo>
                      <a:pt x="39" y="62"/>
                    </a:lnTo>
                    <a:lnTo>
                      <a:pt x="3" y="48"/>
                    </a:lnTo>
                    <a:lnTo>
                      <a:pt x="41" y="54"/>
                    </a:lnTo>
                    <a:lnTo>
                      <a:pt x="10" y="33"/>
                    </a:lnTo>
                    <a:lnTo>
                      <a:pt x="45" y="48"/>
                    </a:lnTo>
                    <a:lnTo>
                      <a:pt x="21" y="20"/>
                    </a:lnTo>
                    <a:lnTo>
                      <a:pt x="52" y="42"/>
                    </a:lnTo>
                    <a:lnTo>
                      <a:pt x="36" y="9"/>
                    </a:lnTo>
                    <a:lnTo>
                      <a:pt x="59" y="39"/>
                    </a:lnTo>
                    <a:lnTo>
                      <a:pt x="52" y="3"/>
                    </a:lnTo>
                    <a:lnTo>
                      <a:pt x="67" y="36"/>
                    </a:lnTo>
                    <a:lnTo>
                      <a:pt x="70" y="0"/>
                    </a:lnTo>
                    <a:lnTo>
                      <a:pt x="75" y="36"/>
                    </a:lnTo>
                    <a:lnTo>
                      <a:pt x="88" y="2"/>
                    </a:lnTo>
                    <a:lnTo>
                      <a:pt x="83" y="38"/>
                    </a:lnTo>
                    <a:lnTo>
                      <a:pt x="105" y="8"/>
                    </a:lnTo>
                    <a:lnTo>
                      <a:pt x="91" y="41"/>
                    </a:lnTo>
                    <a:lnTo>
                      <a:pt x="119" y="17"/>
                    </a:lnTo>
                    <a:lnTo>
                      <a:pt x="97" y="47"/>
                    </a:lnTo>
                    <a:lnTo>
                      <a:pt x="132" y="30"/>
                    </a:lnTo>
                    <a:lnTo>
                      <a:pt x="101" y="53"/>
                    </a:lnTo>
                    <a:lnTo>
                      <a:pt x="139" y="44"/>
                    </a:lnTo>
                    <a:lnTo>
                      <a:pt x="104" y="60"/>
                    </a:lnTo>
                    <a:lnTo>
                      <a:pt x="143" y="61"/>
                    </a:lnTo>
                    <a:lnTo>
                      <a:pt x="105" y="68"/>
                    </a:lnTo>
                    <a:lnTo>
                      <a:pt x="143" y="77"/>
                    </a:lnTo>
                    <a:lnTo>
                      <a:pt x="104" y="76"/>
                    </a:lnTo>
                    <a:lnTo>
                      <a:pt x="137" y="94"/>
                    </a:lnTo>
                    <a:lnTo>
                      <a:pt x="100" y="83"/>
                    </a:lnTo>
                    <a:close/>
                  </a:path>
                </a:pathLst>
              </a:custGeom>
              <a:solidFill>
                <a:srgbClr val="FFFF00"/>
              </a:solidFill>
              <a:ln w="9525">
                <a:noFill/>
                <a:round/>
                <a:headEnd/>
                <a:tailEnd/>
              </a:ln>
            </p:spPr>
            <p:txBody>
              <a:bodyPr/>
              <a:lstStyle/>
              <a:p>
                <a:endParaRPr lang="en-US"/>
              </a:p>
            </p:txBody>
          </p:sp>
          <p:sp>
            <p:nvSpPr>
              <p:cNvPr id="60804" name="Freeform 388"/>
              <p:cNvSpPr>
                <a:spLocks/>
              </p:cNvSpPr>
              <p:nvPr/>
            </p:nvSpPr>
            <p:spPr bwMode="auto">
              <a:xfrm>
                <a:off x="1406" y="3047"/>
                <a:ext cx="192" cy="343"/>
              </a:xfrm>
              <a:custGeom>
                <a:avLst/>
                <a:gdLst/>
                <a:ahLst/>
                <a:cxnLst>
                  <a:cxn ang="0">
                    <a:pos x="109" y="0"/>
                  </a:cxn>
                  <a:cxn ang="0">
                    <a:pos x="173" y="50"/>
                  </a:cxn>
                  <a:cxn ang="0">
                    <a:pos x="146" y="117"/>
                  </a:cxn>
                  <a:cxn ang="0">
                    <a:pos x="192" y="166"/>
                  </a:cxn>
                  <a:cxn ang="0">
                    <a:pos x="99" y="343"/>
                  </a:cxn>
                  <a:cxn ang="0">
                    <a:pos x="0" y="318"/>
                  </a:cxn>
                  <a:cxn ang="0">
                    <a:pos x="109" y="0"/>
                  </a:cxn>
                </a:cxnLst>
                <a:rect l="0" t="0" r="r" b="b"/>
                <a:pathLst>
                  <a:path w="192" h="343">
                    <a:moveTo>
                      <a:pt x="109" y="0"/>
                    </a:moveTo>
                    <a:lnTo>
                      <a:pt x="173" y="50"/>
                    </a:lnTo>
                    <a:lnTo>
                      <a:pt x="146" y="117"/>
                    </a:lnTo>
                    <a:lnTo>
                      <a:pt x="192" y="166"/>
                    </a:lnTo>
                    <a:lnTo>
                      <a:pt x="99" y="343"/>
                    </a:lnTo>
                    <a:lnTo>
                      <a:pt x="0" y="318"/>
                    </a:lnTo>
                    <a:lnTo>
                      <a:pt x="109" y="0"/>
                    </a:lnTo>
                    <a:close/>
                  </a:path>
                </a:pathLst>
              </a:custGeom>
              <a:solidFill>
                <a:srgbClr val="BFDDDD"/>
              </a:solidFill>
              <a:ln w="9525">
                <a:noFill/>
                <a:round/>
                <a:headEnd/>
                <a:tailEnd/>
              </a:ln>
            </p:spPr>
            <p:txBody>
              <a:bodyPr/>
              <a:lstStyle/>
              <a:p>
                <a:endParaRPr lang="en-US"/>
              </a:p>
            </p:txBody>
          </p:sp>
          <p:sp>
            <p:nvSpPr>
              <p:cNvPr id="60805" name="Freeform 389"/>
              <p:cNvSpPr>
                <a:spLocks/>
              </p:cNvSpPr>
              <p:nvPr/>
            </p:nvSpPr>
            <p:spPr bwMode="auto">
              <a:xfrm>
                <a:off x="1164" y="3265"/>
                <a:ext cx="257" cy="119"/>
              </a:xfrm>
              <a:custGeom>
                <a:avLst/>
                <a:gdLst/>
                <a:ahLst/>
                <a:cxnLst>
                  <a:cxn ang="0">
                    <a:pos x="257" y="104"/>
                  </a:cxn>
                  <a:cxn ang="0">
                    <a:pos x="251" y="114"/>
                  </a:cxn>
                  <a:cxn ang="0">
                    <a:pos x="199" y="119"/>
                  </a:cxn>
                  <a:cxn ang="0">
                    <a:pos x="2" y="25"/>
                  </a:cxn>
                  <a:cxn ang="0">
                    <a:pos x="0" y="0"/>
                  </a:cxn>
                  <a:cxn ang="0">
                    <a:pos x="257" y="104"/>
                  </a:cxn>
                </a:cxnLst>
                <a:rect l="0" t="0" r="r" b="b"/>
                <a:pathLst>
                  <a:path w="257" h="119">
                    <a:moveTo>
                      <a:pt x="257" y="104"/>
                    </a:moveTo>
                    <a:lnTo>
                      <a:pt x="251" y="114"/>
                    </a:lnTo>
                    <a:lnTo>
                      <a:pt x="199" y="119"/>
                    </a:lnTo>
                    <a:lnTo>
                      <a:pt x="2" y="25"/>
                    </a:lnTo>
                    <a:lnTo>
                      <a:pt x="0" y="0"/>
                    </a:lnTo>
                    <a:lnTo>
                      <a:pt x="257" y="104"/>
                    </a:lnTo>
                    <a:close/>
                  </a:path>
                </a:pathLst>
              </a:custGeom>
              <a:solidFill>
                <a:srgbClr val="59AAAA"/>
              </a:solidFill>
              <a:ln w="9525">
                <a:noFill/>
                <a:round/>
                <a:headEnd/>
                <a:tailEnd/>
              </a:ln>
            </p:spPr>
            <p:txBody>
              <a:bodyPr/>
              <a:lstStyle/>
              <a:p>
                <a:endParaRPr lang="en-US"/>
              </a:p>
            </p:txBody>
          </p:sp>
          <p:sp>
            <p:nvSpPr>
              <p:cNvPr id="60806" name="Freeform 390"/>
              <p:cNvSpPr>
                <a:spLocks/>
              </p:cNvSpPr>
              <p:nvPr/>
            </p:nvSpPr>
            <p:spPr bwMode="auto">
              <a:xfrm>
                <a:off x="1357" y="3350"/>
                <a:ext cx="66" cy="64"/>
              </a:xfrm>
              <a:custGeom>
                <a:avLst/>
                <a:gdLst/>
                <a:ahLst/>
                <a:cxnLst>
                  <a:cxn ang="0">
                    <a:pos x="21" y="0"/>
                  </a:cxn>
                  <a:cxn ang="0">
                    <a:pos x="0" y="64"/>
                  </a:cxn>
                  <a:cxn ang="0">
                    <a:pos x="40" y="60"/>
                  </a:cxn>
                  <a:cxn ang="0">
                    <a:pos x="66" y="20"/>
                  </a:cxn>
                  <a:cxn ang="0">
                    <a:pos x="21" y="0"/>
                  </a:cxn>
                </a:cxnLst>
                <a:rect l="0" t="0" r="r" b="b"/>
                <a:pathLst>
                  <a:path w="66" h="64">
                    <a:moveTo>
                      <a:pt x="21" y="0"/>
                    </a:moveTo>
                    <a:lnTo>
                      <a:pt x="0" y="64"/>
                    </a:lnTo>
                    <a:lnTo>
                      <a:pt x="40" y="60"/>
                    </a:lnTo>
                    <a:lnTo>
                      <a:pt x="66" y="20"/>
                    </a:lnTo>
                    <a:lnTo>
                      <a:pt x="21" y="0"/>
                    </a:lnTo>
                    <a:close/>
                  </a:path>
                </a:pathLst>
              </a:custGeom>
              <a:solidFill>
                <a:srgbClr val="BFDDDD"/>
              </a:solidFill>
              <a:ln w="9525">
                <a:noFill/>
                <a:round/>
                <a:headEnd/>
                <a:tailEnd/>
              </a:ln>
            </p:spPr>
            <p:txBody>
              <a:bodyPr/>
              <a:lstStyle/>
              <a:p>
                <a:endParaRPr lang="en-US"/>
              </a:p>
            </p:txBody>
          </p:sp>
          <p:sp>
            <p:nvSpPr>
              <p:cNvPr id="60807" name="Freeform 391"/>
              <p:cNvSpPr>
                <a:spLocks/>
              </p:cNvSpPr>
              <p:nvPr/>
            </p:nvSpPr>
            <p:spPr bwMode="auto">
              <a:xfrm>
                <a:off x="1345" y="3429"/>
                <a:ext cx="133" cy="27"/>
              </a:xfrm>
              <a:custGeom>
                <a:avLst/>
                <a:gdLst/>
                <a:ahLst/>
                <a:cxnLst>
                  <a:cxn ang="0">
                    <a:pos x="0" y="21"/>
                  </a:cxn>
                  <a:cxn ang="0">
                    <a:pos x="133" y="0"/>
                  </a:cxn>
                  <a:cxn ang="0">
                    <a:pos x="14" y="27"/>
                  </a:cxn>
                  <a:cxn ang="0">
                    <a:pos x="0" y="21"/>
                  </a:cxn>
                </a:cxnLst>
                <a:rect l="0" t="0" r="r" b="b"/>
                <a:pathLst>
                  <a:path w="133" h="27">
                    <a:moveTo>
                      <a:pt x="0" y="21"/>
                    </a:moveTo>
                    <a:lnTo>
                      <a:pt x="133" y="0"/>
                    </a:lnTo>
                    <a:lnTo>
                      <a:pt x="14" y="27"/>
                    </a:lnTo>
                    <a:lnTo>
                      <a:pt x="0" y="21"/>
                    </a:lnTo>
                    <a:close/>
                  </a:path>
                </a:pathLst>
              </a:custGeom>
              <a:solidFill>
                <a:srgbClr val="7FBFBF"/>
              </a:solidFill>
              <a:ln w="9525">
                <a:noFill/>
                <a:round/>
                <a:headEnd/>
                <a:tailEnd/>
              </a:ln>
            </p:spPr>
            <p:txBody>
              <a:bodyPr/>
              <a:lstStyle/>
              <a:p>
                <a:endParaRPr lang="en-US"/>
              </a:p>
            </p:txBody>
          </p:sp>
          <p:sp>
            <p:nvSpPr>
              <p:cNvPr id="60808" name="Freeform 392"/>
              <p:cNvSpPr>
                <a:spLocks/>
              </p:cNvSpPr>
              <p:nvPr/>
            </p:nvSpPr>
            <p:spPr bwMode="auto">
              <a:xfrm>
                <a:off x="1144" y="3403"/>
                <a:ext cx="22" cy="19"/>
              </a:xfrm>
              <a:custGeom>
                <a:avLst/>
                <a:gdLst/>
                <a:ahLst/>
                <a:cxnLst>
                  <a:cxn ang="0">
                    <a:pos x="11" y="19"/>
                  </a:cxn>
                  <a:cxn ang="0">
                    <a:pos x="7" y="18"/>
                  </a:cxn>
                  <a:cxn ang="0">
                    <a:pos x="3" y="16"/>
                  </a:cxn>
                  <a:cxn ang="0">
                    <a:pos x="1" y="13"/>
                  </a:cxn>
                  <a:cxn ang="0">
                    <a:pos x="0" y="10"/>
                  </a:cxn>
                  <a:cxn ang="0">
                    <a:pos x="1" y="6"/>
                  </a:cxn>
                  <a:cxn ang="0">
                    <a:pos x="3" y="3"/>
                  </a:cxn>
                  <a:cxn ang="0">
                    <a:pos x="7" y="1"/>
                  </a:cxn>
                  <a:cxn ang="0">
                    <a:pos x="11" y="0"/>
                  </a:cxn>
                  <a:cxn ang="0">
                    <a:pos x="16" y="1"/>
                  </a:cxn>
                  <a:cxn ang="0">
                    <a:pos x="19" y="3"/>
                  </a:cxn>
                  <a:cxn ang="0">
                    <a:pos x="21" y="6"/>
                  </a:cxn>
                  <a:cxn ang="0">
                    <a:pos x="22" y="10"/>
                  </a:cxn>
                  <a:cxn ang="0">
                    <a:pos x="21" y="13"/>
                  </a:cxn>
                  <a:cxn ang="0">
                    <a:pos x="19" y="16"/>
                  </a:cxn>
                  <a:cxn ang="0">
                    <a:pos x="16" y="18"/>
                  </a:cxn>
                  <a:cxn ang="0">
                    <a:pos x="11" y="19"/>
                  </a:cxn>
                </a:cxnLst>
                <a:rect l="0" t="0" r="r" b="b"/>
                <a:pathLst>
                  <a:path w="22" h="19">
                    <a:moveTo>
                      <a:pt x="11" y="19"/>
                    </a:moveTo>
                    <a:lnTo>
                      <a:pt x="7" y="18"/>
                    </a:lnTo>
                    <a:lnTo>
                      <a:pt x="3" y="16"/>
                    </a:lnTo>
                    <a:lnTo>
                      <a:pt x="1" y="13"/>
                    </a:lnTo>
                    <a:lnTo>
                      <a:pt x="0" y="10"/>
                    </a:lnTo>
                    <a:lnTo>
                      <a:pt x="1" y="6"/>
                    </a:lnTo>
                    <a:lnTo>
                      <a:pt x="3" y="3"/>
                    </a:lnTo>
                    <a:lnTo>
                      <a:pt x="7" y="1"/>
                    </a:lnTo>
                    <a:lnTo>
                      <a:pt x="11" y="0"/>
                    </a:lnTo>
                    <a:lnTo>
                      <a:pt x="16" y="1"/>
                    </a:lnTo>
                    <a:lnTo>
                      <a:pt x="19" y="3"/>
                    </a:lnTo>
                    <a:lnTo>
                      <a:pt x="21" y="6"/>
                    </a:lnTo>
                    <a:lnTo>
                      <a:pt x="22" y="10"/>
                    </a:lnTo>
                    <a:lnTo>
                      <a:pt x="21" y="13"/>
                    </a:lnTo>
                    <a:lnTo>
                      <a:pt x="19" y="16"/>
                    </a:lnTo>
                    <a:lnTo>
                      <a:pt x="16" y="18"/>
                    </a:lnTo>
                    <a:lnTo>
                      <a:pt x="11" y="19"/>
                    </a:lnTo>
                    <a:close/>
                  </a:path>
                </a:pathLst>
              </a:custGeom>
              <a:solidFill>
                <a:srgbClr val="BFDDDD"/>
              </a:solidFill>
              <a:ln w="9525">
                <a:noFill/>
                <a:round/>
                <a:headEnd/>
                <a:tailEnd/>
              </a:ln>
            </p:spPr>
            <p:txBody>
              <a:bodyPr/>
              <a:lstStyle/>
              <a:p>
                <a:endParaRPr lang="en-US"/>
              </a:p>
            </p:txBody>
          </p:sp>
          <p:sp>
            <p:nvSpPr>
              <p:cNvPr id="60809" name="Freeform 393"/>
              <p:cNvSpPr>
                <a:spLocks/>
              </p:cNvSpPr>
              <p:nvPr/>
            </p:nvSpPr>
            <p:spPr bwMode="auto">
              <a:xfrm>
                <a:off x="1082" y="3378"/>
                <a:ext cx="22" cy="19"/>
              </a:xfrm>
              <a:custGeom>
                <a:avLst/>
                <a:gdLst/>
                <a:ahLst/>
                <a:cxnLst>
                  <a:cxn ang="0">
                    <a:pos x="11" y="19"/>
                  </a:cxn>
                  <a:cxn ang="0">
                    <a:pos x="6" y="18"/>
                  </a:cxn>
                  <a:cxn ang="0">
                    <a:pos x="3" y="16"/>
                  </a:cxn>
                  <a:cxn ang="0">
                    <a:pos x="1" y="13"/>
                  </a:cxn>
                  <a:cxn ang="0">
                    <a:pos x="0" y="10"/>
                  </a:cxn>
                  <a:cxn ang="0">
                    <a:pos x="1" y="6"/>
                  </a:cxn>
                  <a:cxn ang="0">
                    <a:pos x="3" y="3"/>
                  </a:cxn>
                  <a:cxn ang="0">
                    <a:pos x="6" y="1"/>
                  </a:cxn>
                  <a:cxn ang="0">
                    <a:pos x="11" y="0"/>
                  </a:cxn>
                  <a:cxn ang="0">
                    <a:pos x="15" y="1"/>
                  </a:cxn>
                  <a:cxn ang="0">
                    <a:pos x="19" y="3"/>
                  </a:cxn>
                  <a:cxn ang="0">
                    <a:pos x="21" y="6"/>
                  </a:cxn>
                  <a:cxn ang="0">
                    <a:pos x="22" y="10"/>
                  </a:cxn>
                  <a:cxn ang="0">
                    <a:pos x="21" y="13"/>
                  </a:cxn>
                  <a:cxn ang="0">
                    <a:pos x="19" y="16"/>
                  </a:cxn>
                  <a:cxn ang="0">
                    <a:pos x="15" y="18"/>
                  </a:cxn>
                  <a:cxn ang="0">
                    <a:pos x="11" y="19"/>
                  </a:cxn>
                </a:cxnLst>
                <a:rect l="0" t="0" r="r" b="b"/>
                <a:pathLst>
                  <a:path w="22" h="19">
                    <a:moveTo>
                      <a:pt x="11" y="19"/>
                    </a:moveTo>
                    <a:lnTo>
                      <a:pt x="6" y="18"/>
                    </a:lnTo>
                    <a:lnTo>
                      <a:pt x="3" y="16"/>
                    </a:lnTo>
                    <a:lnTo>
                      <a:pt x="1" y="13"/>
                    </a:lnTo>
                    <a:lnTo>
                      <a:pt x="0" y="10"/>
                    </a:lnTo>
                    <a:lnTo>
                      <a:pt x="1" y="6"/>
                    </a:lnTo>
                    <a:lnTo>
                      <a:pt x="3" y="3"/>
                    </a:lnTo>
                    <a:lnTo>
                      <a:pt x="6" y="1"/>
                    </a:lnTo>
                    <a:lnTo>
                      <a:pt x="11" y="0"/>
                    </a:lnTo>
                    <a:lnTo>
                      <a:pt x="15" y="1"/>
                    </a:lnTo>
                    <a:lnTo>
                      <a:pt x="19" y="3"/>
                    </a:lnTo>
                    <a:lnTo>
                      <a:pt x="21" y="6"/>
                    </a:lnTo>
                    <a:lnTo>
                      <a:pt x="22" y="10"/>
                    </a:lnTo>
                    <a:lnTo>
                      <a:pt x="21" y="13"/>
                    </a:lnTo>
                    <a:lnTo>
                      <a:pt x="19" y="16"/>
                    </a:lnTo>
                    <a:lnTo>
                      <a:pt x="15" y="18"/>
                    </a:lnTo>
                    <a:lnTo>
                      <a:pt x="11" y="19"/>
                    </a:lnTo>
                    <a:close/>
                  </a:path>
                </a:pathLst>
              </a:custGeom>
              <a:solidFill>
                <a:srgbClr val="BFDDDD"/>
              </a:solidFill>
              <a:ln w="9525">
                <a:noFill/>
                <a:round/>
                <a:headEnd/>
                <a:tailEnd/>
              </a:ln>
            </p:spPr>
            <p:txBody>
              <a:bodyPr/>
              <a:lstStyle/>
              <a:p>
                <a:endParaRPr lang="en-US"/>
              </a:p>
            </p:txBody>
          </p:sp>
          <p:sp>
            <p:nvSpPr>
              <p:cNvPr id="60810" name="Freeform 394"/>
              <p:cNvSpPr>
                <a:spLocks/>
              </p:cNvSpPr>
              <p:nvPr/>
            </p:nvSpPr>
            <p:spPr bwMode="auto">
              <a:xfrm>
                <a:off x="1140" y="3203"/>
                <a:ext cx="241" cy="108"/>
              </a:xfrm>
              <a:custGeom>
                <a:avLst/>
                <a:gdLst/>
                <a:ahLst/>
                <a:cxnLst>
                  <a:cxn ang="0">
                    <a:pos x="0" y="7"/>
                  </a:cxn>
                  <a:cxn ang="0">
                    <a:pos x="31" y="0"/>
                  </a:cxn>
                  <a:cxn ang="0">
                    <a:pos x="241" y="91"/>
                  </a:cxn>
                  <a:cxn ang="0">
                    <a:pos x="238" y="108"/>
                  </a:cxn>
                  <a:cxn ang="0">
                    <a:pos x="0" y="7"/>
                  </a:cxn>
                </a:cxnLst>
                <a:rect l="0" t="0" r="r" b="b"/>
                <a:pathLst>
                  <a:path w="241" h="108">
                    <a:moveTo>
                      <a:pt x="0" y="7"/>
                    </a:moveTo>
                    <a:lnTo>
                      <a:pt x="31" y="0"/>
                    </a:lnTo>
                    <a:lnTo>
                      <a:pt x="241" y="91"/>
                    </a:lnTo>
                    <a:lnTo>
                      <a:pt x="238" y="108"/>
                    </a:lnTo>
                    <a:lnTo>
                      <a:pt x="0" y="7"/>
                    </a:lnTo>
                    <a:close/>
                  </a:path>
                </a:pathLst>
              </a:custGeom>
              <a:solidFill>
                <a:srgbClr val="BFDDDD"/>
              </a:solidFill>
              <a:ln w="9525">
                <a:noFill/>
                <a:round/>
                <a:headEnd/>
                <a:tailEnd/>
              </a:ln>
            </p:spPr>
            <p:txBody>
              <a:bodyPr/>
              <a:lstStyle/>
              <a:p>
                <a:endParaRPr lang="en-US"/>
              </a:p>
            </p:txBody>
          </p:sp>
          <p:sp>
            <p:nvSpPr>
              <p:cNvPr id="60811" name="Freeform 395"/>
              <p:cNvSpPr>
                <a:spLocks/>
              </p:cNvSpPr>
              <p:nvPr/>
            </p:nvSpPr>
            <p:spPr bwMode="auto">
              <a:xfrm>
                <a:off x="1140" y="3000"/>
                <a:ext cx="79" cy="210"/>
              </a:xfrm>
              <a:custGeom>
                <a:avLst/>
                <a:gdLst/>
                <a:ahLst/>
                <a:cxnLst>
                  <a:cxn ang="0">
                    <a:pos x="79" y="6"/>
                  </a:cxn>
                  <a:cxn ang="0">
                    <a:pos x="76" y="16"/>
                  </a:cxn>
                  <a:cxn ang="0">
                    <a:pos x="71" y="39"/>
                  </a:cxn>
                  <a:cxn ang="0">
                    <a:pos x="63" y="71"/>
                  </a:cxn>
                  <a:cxn ang="0">
                    <a:pos x="54" y="106"/>
                  </a:cxn>
                  <a:cxn ang="0">
                    <a:pos x="46" y="142"/>
                  </a:cxn>
                  <a:cxn ang="0">
                    <a:pos x="39" y="173"/>
                  </a:cxn>
                  <a:cxn ang="0">
                    <a:pos x="33" y="195"/>
                  </a:cxn>
                  <a:cxn ang="0">
                    <a:pos x="31" y="203"/>
                  </a:cxn>
                  <a:cxn ang="0">
                    <a:pos x="0" y="210"/>
                  </a:cxn>
                  <a:cxn ang="0">
                    <a:pos x="54" y="0"/>
                  </a:cxn>
                  <a:cxn ang="0">
                    <a:pos x="79" y="6"/>
                  </a:cxn>
                </a:cxnLst>
                <a:rect l="0" t="0" r="r" b="b"/>
                <a:pathLst>
                  <a:path w="79" h="210">
                    <a:moveTo>
                      <a:pt x="79" y="6"/>
                    </a:moveTo>
                    <a:lnTo>
                      <a:pt x="76" y="16"/>
                    </a:lnTo>
                    <a:lnTo>
                      <a:pt x="71" y="39"/>
                    </a:lnTo>
                    <a:lnTo>
                      <a:pt x="63" y="71"/>
                    </a:lnTo>
                    <a:lnTo>
                      <a:pt x="54" y="106"/>
                    </a:lnTo>
                    <a:lnTo>
                      <a:pt x="46" y="142"/>
                    </a:lnTo>
                    <a:lnTo>
                      <a:pt x="39" y="173"/>
                    </a:lnTo>
                    <a:lnTo>
                      <a:pt x="33" y="195"/>
                    </a:lnTo>
                    <a:lnTo>
                      <a:pt x="31" y="203"/>
                    </a:lnTo>
                    <a:lnTo>
                      <a:pt x="0" y="210"/>
                    </a:lnTo>
                    <a:lnTo>
                      <a:pt x="54" y="0"/>
                    </a:lnTo>
                    <a:lnTo>
                      <a:pt x="79" y="6"/>
                    </a:lnTo>
                    <a:close/>
                  </a:path>
                </a:pathLst>
              </a:custGeom>
              <a:solidFill>
                <a:srgbClr val="3F9E9E"/>
              </a:solidFill>
              <a:ln w="9525">
                <a:noFill/>
                <a:round/>
                <a:headEnd/>
                <a:tailEnd/>
              </a:ln>
            </p:spPr>
            <p:txBody>
              <a:bodyPr/>
              <a:lstStyle/>
              <a:p>
                <a:endParaRPr lang="en-US"/>
              </a:p>
            </p:txBody>
          </p:sp>
          <p:sp>
            <p:nvSpPr>
              <p:cNvPr id="60812" name="Freeform 396"/>
              <p:cNvSpPr>
                <a:spLocks/>
              </p:cNvSpPr>
              <p:nvPr/>
            </p:nvSpPr>
            <p:spPr bwMode="auto">
              <a:xfrm>
                <a:off x="1469" y="3164"/>
                <a:ext cx="90" cy="184"/>
              </a:xfrm>
              <a:custGeom>
                <a:avLst/>
                <a:gdLst/>
                <a:ahLst/>
                <a:cxnLst>
                  <a:cxn ang="0">
                    <a:pos x="83" y="0"/>
                  </a:cxn>
                  <a:cxn ang="0">
                    <a:pos x="0" y="184"/>
                  </a:cxn>
                  <a:cxn ang="0">
                    <a:pos x="90" y="9"/>
                  </a:cxn>
                  <a:cxn ang="0">
                    <a:pos x="83" y="0"/>
                  </a:cxn>
                </a:cxnLst>
                <a:rect l="0" t="0" r="r" b="b"/>
                <a:pathLst>
                  <a:path w="90" h="184">
                    <a:moveTo>
                      <a:pt x="83" y="0"/>
                    </a:moveTo>
                    <a:lnTo>
                      <a:pt x="0" y="184"/>
                    </a:lnTo>
                    <a:lnTo>
                      <a:pt x="90" y="9"/>
                    </a:lnTo>
                    <a:lnTo>
                      <a:pt x="83" y="0"/>
                    </a:lnTo>
                    <a:close/>
                  </a:path>
                </a:pathLst>
              </a:custGeom>
              <a:solidFill>
                <a:srgbClr val="7FBFBF"/>
              </a:solidFill>
              <a:ln w="9525">
                <a:noFill/>
                <a:round/>
                <a:headEnd/>
                <a:tailEnd/>
              </a:ln>
            </p:spPr>
            <p:txBody>
              <a:bodyPr/>
              <a:lstStyle/>
              <a:p>
                <a:endParaRPr lang="en-US"/>
              </a:p>
            </p:txBody>
          </p:sp>
          <p:sp>
            <p:nvSpPr>
              <p:cNvPr id="60813" name="Freeform 397"/>
              <p:cNvSpPr>
                <a:spLocks/>
              </p:cNvSpPr>
              <p:nvPr/>
            </p:nvSpPr>
            <p:spPr bwMode="auto">
              <a:xfrm>
                <a:off x="1225" y="3430"/>
                <a:ext cx="95" cy="60"/>
              </a:xfrm>
              <a:custGeom>
                <a:avLst/>
                <a:gdLst/>
                <a:ahLst/>
                <a:cxnLst>
                  <a:cxn ang="0">
                    <a:pos x="95" y="35"/>
                  </a:cxn>
                  <a:cxn ang="0">
                    <a:pos x="79" y="29"/>
                  </a:cxn>
                  <a:cxn ang="0">
                    <a:pos x="78" y="23"/>
                  </a:cxn>
                  <a:cxn ang="0">
                    <a:pos x="76" y="18"/>
                  </a:cxn>
                  <a:cxn ang="0">
                    <a:pos x="73" y="13"/>
                  </a:cxn>
                  <a:cxn ang="0">
                    <a:pos x="69" y="8"/>
                  </a:cxn>
                  <a:cxn ang="0">
                    <a:pos x="64" y="5"/>
                  </a:cxn>
                  <a:cxn ang="0">
                    <a:pos x="59" y="2"/>
                  </a:cxn>
                  <a:cxn ang="0">
                    <a:pos x="53" y="0"/>
                  </a:cxn>
                  <a:cxn ang="0">
                    <a:pos x="46" y="0"/>
                  </a:cxn>
                  <a:cxn ang="0">
                    <a:pos x="43" y="0"/>
                  </a:cxn>
                  <a:cxn ang="0">
                    <a:pos x="39" y="0"/>
                  </a:cxn>
                  <a:cxn ang="0">
                    <a:pos x="36" y="1"/>
                  </a:cxn>
                  <a:cxn ang="0">
                    <a:pos x="33" y="2"/>
                  </a:cxn>
                  <a:cxn ang="0">
                    <a:pos x="30" y="4"/>
                  </a:cxn>
                  <a:cxn ang="0">
                    <a:pos x="27" y="5"/>
                  </a:cxn>
                  <a:cxn ang="0">
                    <a:pos x="25" y="7"/>
                  </a:cxn>
                  <a:cxn ang="0">
                    <a:pos x="22" y="9"/>
                  </a:cxn>
                  <a:cxn ang="0">
                    <a:pos x="1" y="1"/>
                  </a:cxn>
                  <a:cxn ang="0">
                    <a:pos x="0" y="23"/>
                  </a:cxn>
                  <a:cxn ang="0">
                    <a:pos x="14" y="28"/>
                  </a:cxn>
                  <a:cxn ang="0">
                    <a:pos x="14" y="29"/>
                  </a:cxn>
                  <a:cxn ang="0">
                    <a:pos x="14" y="29"/>
                  </a:cxn>
                  <a:cxn ang="0">
                    <a:pos x="14" y="29"/>
                  </a:cxn>
                  <a:cxn ang="0">
                    <a:pos x="14" y="30"/>
                  </a:cxn>
                  <a:cxn ang="0">
                    <a:pos x="14" y="36"/>
                  </a:cxn>
                  <a:cxn ang="0">
                    <a:pos x="16" y="42"/>
                  </a:cxn>
                  <a:cxn ang="0">
                    <a:pos x="19" y="47"/>
                  </a:cxn>
                  <a:cxn ang="0">
                    <a:pos x="23" y="51"/>
                  </a:cxn>
                  <a:cxn ang="0">
                    <a:pos x="28" y="55"/>
                  </a:cxn>
                  <a:cxn ang="0">
                    <a:pos x="34" y="58"/>
                  </a:cxn>
                  <a:cxn ang="0">
                    <a:pos x="39" y="60"/>
                  </a:cxn>
                  <a:cxn ang="0">
                    <a:pos x="46" y="60"/>
                  </a:cxn>
                  <a:cxn ang="0">
                    <a:pos x="50" y="60"/>
                  </a:cxn>
                  <a:cxn ang="0">
                    <a:pos x="53" y="60"/>
                  </a:cxn>
                  <a:cxn ang="0">
                    <a:pos x="56" y="59"/>
                  </a:cxn>
                  <a:cxn ang="0">
                    <a:pos x="59" y="57"/>
                  </a:cxn>
                  <a:cxn ang="0">
                    <a:pos x="62" y="57"/>
                  </a:cxn>
                  <a:cxn ang="0">
                    <a:pos x="65" y="55"/>
                  </a:cxn>
                  <a:cxn ang="0">
                    <a:pos x="68" y="53"/>
                  </a:cxn>
                  <a:cxn ang="0">
                    <a:pos x="70" y="51"/>
                  </a:cxn>
                  <a:cxn ang="0">
                    <a:pos x="92" y="60"/>
                  </a:cxn>
                  <a:cxn ang="0">
                    <a:pos x="95" y="35"/>
                  </a:cxn>
                </a:cxnLst>
                <a:rect l="0" t="0" r="r" b="b"/>
                <a:pathLst>
                  <a:path w="95" h="60">
                    <a:moveTo>
                      <a:pt x="95" y="35"/>
                    </a:moveTo>
                    <a:lnTo>
                      <a:pt x="79" y="29"/>
                    </a:lnTo>
                    <a:lnTo>
                      <a:pt x="78" y="23"/>
                    </a:lnTo>
                    <a:lnTo>
                      <a:pt x="76" y="18"/>
                    </a:lnTo>
                    <a:lnTo>
                      <a:pt x="73" y="13"/>
                    </a:lnTo>
                    <a:lnTo>
                      <a:pt x="69" y="8"/>
                    </a:lnTo>
                    <a:lnTo>
                      <a:pt x="64" y="5"/>
                    </a:lnTo>
                    <a:lnTo>
                      <a:pt x="59" y="2"/>
                    </a:lnTo>
                    <a:lnTo>
                      <a:pt x="53" y="0"/>
                    </a:lnTo>
                    <a:lnTo>
                      <a:pt x="46" y="0"/>
                    </a:lnTo>
                    <a:lnTo>
                      <a:pt x="43" y="0"/>
                    </a:lnTo>
                    <a:lnTo>
                      <a:pt x="39" y="0"/>
                    </a:lnTo>
                    <a:lnTo>
                      <a:pt x="36" y="1"/>
                    </a:lnTo>
                    <a:lnTo>
                      <a:pt x="33" y="2"/>
                    </a:lnTo>
                    <a:lnTo>
                      <a:pt x="30" y="4"/>
                    </a:lnTo>
                    <a:lnTo>
                      <a:pt x="27" y="5"/>
                    </a:lnTo>
                    <a:lnTo>
                      <a:pt x="25" y="7"/>
                    </a:lnTo>
                    <a:lnTo>
                      <a:pt x="22" y="9"/>
                    </a:lnTo>
                    <a:lnTo>
                      <a:pt x="1" y="1"/>
                    </a:lnTo>
                    <a:lnTo>
                      <a:pt x="0" y="23"/>
                    </a:lnTo>
                    <a:lnTo>
                      <a:pt x="14" y="28"/>
                    </a:lnTo>
                    <a:lnTo>
                      <a:pt x="14" y="29"/>
                    </a:lnTo>
                    <a:lnTo>
                      <a:pt x="14" y="29"/>
                    </a:lnTo>
                    <a:lnTo>
                      <a:pt x="14" y="29"/>
                    </a:lnTo>
                    <a:lnTo>
                      <a:pt x="14" y="30"/>
                    </a:lnTo>
                    <a:lnTo>
                      <a:pt x="14" y="36"/>
                    </a:lnTo>
                    <a:lnTo>
                      <a:pt x="16" y="42"/>
                    </a:lnTo>
                    <a:lnTo>
                      <a:pt x="19" y="47"/>
                    </a:lnTo>
                    <a:lnTo>
                      <a:pt x="23" y="51"/>
                    </a:lnTo>
                    <a:lnTo>
                      <a:pt x="28" y="55"/>
                    </a:lnTo>
                    <a:lnTo>
                      <a:pt x="34" y="58"/>
                    </a:lnTo>
                    <a:lnTo>
                      <a:pt x="39" y="60"/>
                    </a:lnTo>
                    <a:lnTo>
                      <a:pt x="46" y="60"/>
                    </a:lnTo>
                    <a:lnTo>
                      <a:pt x="50" y="60"/>
                    </a:lnTo>
                    <a:lnTo>
                      <a:pt x="53" y="60"/>
                    </a:lnTo>
                    <a:lnTo>
                      <a:pt x="56" y="59"/>
                    </a:lnTo>
                    <a:lnTo>
                      <a:pt x="59" y="57"/>
                    </a:lnTo>
                    <a:lnTo>
                      <a:pt x="62" y="57"/>
                    </a:lnTo>
                    <a:lnTo>
                      <a:pt x="65" y="55"/>
                    </a:lnTo>
                    <a:lnTo>
                      <a:pt x="68" y="53"/>
                    </a:lnTo>
                    <a:lnTo>
                      <a:pt x="70" y="51"/>
                    </a:lnTo>
                    <a:lnTo>
                      <a:pt x="92" y="60"/>
                    </a:lnTo>
                    <a:lnTo>
                      <a:pt x="95" y="35"/>
                    </a:lnTo>
                    <a:close/>
                  </a:path>
                </a:pathLst>
              </a:custGeom>
              <a:solidFill>
                <a:srgbClr val="BFDDDD"/>
              </a:solidFill>
              <a:ln w="9525">
                <a:noFill/>
                <a:round/>
                <a:headEnd/>
                <a:tailEnd/>
              </a:ln>
            </p:spPr>
            <p:txBody>
              <a:bodyPr/>
              <a:lstStyle/>
              <a:p>
                <a:endParaRPr lang="en-US"/>
              </a:p>
            </p:txBody>
          </p:sp>
          <p:sp>
            <p:nvSpPr>
              <p:cNvPr id="60814" name="Freeform 398"/>
              <p:cNvSpPr>
                <a:spLocks/>
              </p:cNvSpPr>
              <p:nvPr/>
            </p:nvSpPr>
            <p:spPr bwMode="auto">
              <a:xfrm>
                <a:off x="1217" y="3435"/>
                <a:ext cx="110" cy="49"/>
              </a:xfrm>
              <a:custGeom>
                <a:avLst/>
                <a:gdLst/>
                <a:ahLst/>
                <a:cxnLst>
                  <a:cxn ang="0">
                    <a:pos x="1" y="5"/>
                  </a:cxn>
                  <a:cxn ang="0">
                    <a:pos x="109" y="49"/>
                  </a:cxn>
                  <a:cxn ang="0">
                    <a:pos x="110" y="44"/>
                  </a:cxn>
                  <a:cxn ang="0">
                    <a:pos x="0" y="0"/>
                  </a:cxn>
                  <a:cxn ang="0">
                    <a:pos x="1" y="5"/>
                  </a:cxn>
                </a:cxnLst>
                <a:rect l="0" t="0" r="r" b="b"/>
                <a:pathLst>
                  <a:path w="110" h="49">
                    <a:moveTo>
                      <a:pt x="1" y="5"/>
                    </a:moveTo>
                    <a:lnTo>
                      <a:pt x="109" y="49"/>
                    </a:lnTo>
                    <a:lnTo>
                      <a:pt x="110" y="44"/>
                    </a:lnTo>
                    <a:lnTo>
                      <a:pt x="0" y="0"/>
                    </a:lnTo>
                    <a:lnTo>
                      <a:pt x="1" y="5"/>
                    </a:lnTo>
                    <a:close/>
                  </a:path>
                </a:pathLst>
              </a:custGeom>
              <a:solidFill>
                <a:srgbClr val="7FBFBF"/>
              </a:solidFill>
              <a:ln w="9525">
                <a:noFill/>
                <a:round/>
                <a:headEnd/>
                <a:tailEnd/>
              </a:ln>
            </p:spPr>
            <p:txBody>
              <a:bodyPr/>
              <a:lstStyle/>
              <a:p>
                <a:endParaRPr lang="en-US"/>
              </a:p>
            </p:txBody>
          </p:sp>
          <p:sp>
            <p:nvSpPr>
              <p:cNvPr id="60815" name="Freeform 399"/>
              <p:cNvSpPr>
                <a:spLocks/>
              </p:cNvSpPr>
              <p:nvPr/>
            </p:nvSpPr>
            <p:spPr bwMode="auto">
              <a:xfrm>
                <a:off x="1266" y="3076"/>
                <a:ext cx="33" cy="29"/>
              </a:xfrm>
              <a:custGeom>
                <a:avLst/>
                <a:gdLst/>
                <a:ahLst/>
                <a:cxnLst>
                  <a:cxn ang="0">
                    <a:pos x="16" y="2"/>
                  </a:cxn>
                  <a:cxn ang="0">
                    <a:pos x="15" y="2"/>
                  </a:cxn>
                  <a:cxn ang="0">
                    <a:pos x="15" y="2"/>
                  </a:cxn>
                  <a:cxn ang="0">
                    <a:pos x="13" y="2"/>
                  </a:cxn>
                  <a:cxn ang="0">
                    <a:pos x="11" y="2"/>
                  </a:cxn>
                  <a:cxn ang="0">
                    <a:pos x="10" y="1"/>
                  </a:cxn>
                  <a:cxn ang="0">
                    <a:pos x="8" y="1"/>
                  </a:cxn>
                  <a:cxn ang="0">
                    <a:pos x="8" y="0"/>
                  </a:cxn>
                  <a:cxn ang="0">
                    <a:pos x="0" y="0"/>
                  </a:cxn>
                  <a:cxn ang="0">
                    <a:pos x="0" y="3"/>
                  </a:cxn>
                  <a:cxn ang="0">
                    <a:pos x="0" y="4"/>
                  </a:cxn>
                  <a:cxn ang="0">
                    <a:pos x="2" y="5"/>
                  </a:cxn>
                  <a:cxn ang="0">
                    <a:pos x="5" y="7"/>
                  </a:cxn>
                  <a:cxn ang="0">
                    <a:pos x="8" y="8"/>
                  </a:cxn>
                  <a:cxn ang="0">
                    <a:pos x="11" y="9"/>
                  </a:cxn>
                  <a:cxn ang="0">
                    <a:pos x="14" y="9"/>
                  </a:cxn>
                  <a:cxn ang="0">
                    <a:pos x="20" y="12"/>
                  </a:cxn>
                  <a:cxn ang="0">
                    <a:pos x="24" y="16"/>
                  </a:cxn>
                  <a:cxn ang="0">
                    <a:pos x="26" y="21"/>
                  </a:cxn>
                  <a:cxn ang="0">
                    <a:pos x="25" y="27"/>
                  </a:cxn>
                  <a:cxn ang="0">
                    <a:pos x="33" y="29"/>
                  </a:cxn>
                  <a:cxn ang="0">
                    <a:pos x="33" y="24"/>
                  </a:cxn>
                  <a:cxn ang="0">
                    <a:pos x="33" y="20"/>
                  </a:cxn>
                  <a:cxn ang="0">
                    <a:pos x="32" y="16"/>
                  </a:cxn>
                  <a:cxn ang="0">
                    <a:pos x="31" y="12"/>
                  </a:cxn>
                  <a:cxn ang="0">
                    <a:pos x="28" y="9"/>
                  </a:cxn>
                  <a:cxn ang="0">
                    <a:pos x="24" y="6"/>
                  </a:cxn>
                  <a:cxn ang="0">
                    <a:pos x="20" y="4"/>
                  </a:cxn>
                  <a:cxn ang="0">
                    <a:pos x="16" y="2"/>
                  </a:cxn>
                </a:cxnLst>
                <a:rect l="0" t="0" r="r" b="b"/>
                <a:pathLst>
                  <a:path w="33" h="29">
                    <a:moveTo>
                      <a:pt x="16" y="2"/>
                    </a:moveTo>
                    <a:lnTo>
                      <a:pt x="15" y="2"/>
                    </a:lnTo>
                    <a:lnTo>
                      <a:pt x="15" y="2"/>
                    </a:lnTo>
                    <a:lnTo>
                      <a:pt x="13" y="2"/>
                    </a:lnTo>
                    <a:lnTo>
                      <a:pt x="11" y="2"/>
                    </a:lnTo>
                    <a:lnTo>
                      <a:pt x="10" y="1"/>
                    </a:lnTo>
                    <a:lnTo>
                      <a:pt x="8" y="1"/>
                    </a:lnTo>
                    <a:lnTo>
                      <a:pt x="8" y="0"/>
                    </a:lnTo>
                    <a:lnTo>
                      <a:pt x="0" y="0"/>
                    </a:lnTo>
                    <a:lnTo>
                      <a:pt x="0" y="3"/>
                    </a:lnTo>
                    <a:lnTo>
                      <a:pt x="0" y="4"/>
                    </a:lnTo>
                    <a:lnTo>
                      <a:pt x="2" y="5"/>
                    </a:lnTo>
                    <a:lnTo>
                      <a:pt x="5" y="7"/>
                    </a:lnTo>
                    <a:lnTo>
                      <a:pt x="8" y="8"/>
                    </a:lnTo>
                    <a:lnTo>
                      <a:pt x="11" y="9"/>
                    </a:lnTo>
                    <a:lnTo>
                      <a:pt x="14" y="9"/>
                    </a:lnTo>
                    <a:lnTo>
                      <a:pt x="20" y="12"/>
                    </a:lnTo>
                    <a:lnTo>
                      <a:pt x="24" y="16"/>
                    </a:lnTo>
                    <a:lnTo>
                      <a:pt x="26" y="21"/>
                    </a:lnTo>
                    <a:lnTo>
                      <a:pt x="25" y="27"/>
                    </a:lnTo>
                    <a:lnTo>
                      <a:pt x="33" y="29"/>
                    </a:lnTo>
                    <a:lnTo>
                      <a:pt x="33" y="24"/>
                    </a:lnTo>
                    <a:lnTo>
                      <a:pt x="33" y="20"/>
                    </a:lnTo>
                    <a:lnTo>
                      <a:pt x="32" y="16"/>
                    </a:lnTo>
                    <a:lnTo>
                      <a:pt x="31" y="12"/>
                    </a:lnTo>
                    <a:lnTo>
                      <a:pt x="28" y="9"/>
                    </a:lnTo>
                    <a:lnTo>
                      <a:pt x="24" y="6"/>
                    </a:lnTo>
                    <a:lnTo>
                      <a:pt x="20" y="4"/>
                    </a:lnTo>
                    <a:lnTo>
                      <a:pt x="16" y="2"/>
                    </a:lnTo>
                    <a:close/>
                  </a:path>
                </a:pathLst>
              </a:custGeom>
              <a:solidFill>
                <a:srgbClr val="FF0000"/>
              </a:solidFill>
              <a:ln w="9525">
                <a:noFill/>
                <a:round/>
                <a:headEnd/>
                <a:tailEnd/>
              </a:ln>
            </p:spPr>
            <p:txBody>
              <a:bodyPr/>
              <a:lstStyle/>
              <a:p>
                <a:endParaRPr lang="en-US"/>
              </a:p>
            </p:txBody>
          </p:sp>
          <p:sp>
            <p:nvSpPr>
              <p:cNvPr id="60816" name="Freeform 400"/>
              <p:cNvSpPr>
                <a:spLocks/>
              </p:cNvSpPr>
              <p:nvPr/>
            </p:nvSpPr>
            <p:spPr bwMode="auto">
              <a:xfrm>
                <a:off x="1231" y="3095"/>
                <a:ext cx="158" cy="147"/>
              </a:xfrm>
              <a:custGeom>
                <a:avLst/>
                <a:gdLst/>
                <a:ahLst/>
                <a:cxnLst>
                  <a:cxn ang="0">
                    <a:pos x="79" y="11"/>
                  </a:cxn>
                  <a:cxn ang="0">
                    <a:pos x="78" y="11"/>
                  </a:cxn>
                  <a:cxn ang="0">
                    <a:pos x="76" y="0"/>
                  </a:cxn>
                  <a:cxn ang="0">
                    <a:pos x="48" y="16"/>
                  </a:cxn>
                  <a:cxn ang="0">
                    <a:pos x="28" y="27"/>
                  </a:cxn>
                  <a:cxn ang="0">
                    <a:pos x="13" y="41"/>
                  </a:cxn>
                  <a:cxn ang="0">
                    <a:pos x="3" y="59"/>
                  </a:cxn>
                  <a:cxn ang="0">
                    <a:pos x="0" y="79"/>
                  </a:cxn>
                  <a:cxn ang="0">
                    <a:pos x="1" y="93"/>
                  </a:cxn>
                  <a:cxn ang="0">
                    <a:pos x="6" y="105"/>
                  </a:cxn>
                  <a:cxn ang="0">
                    <a:pos x="13" y="117"/>
                  </a:cxn>
                  <a:cxn ang="0">
                    <a:pos x="23" y="127"/>
                  </a:cxn>
                  <a:cxn ang="0">
                    <a:pos x="35" y="135"/>
                  </a:cxn>
                  <a:cxn ang="0">
                    <a:pos x="48" y="142"/>
                  </a:cxn>
                  <a:cxn ang="0">
                    <a:pos x="63" y="146"/>
                  </a:cxn>
                  <a:cxn ang="0">
                    <a:pos x="79" y="147"/>
                  </a:cxn>
                  <a:cxn ang="0">
                    <a:pos x="95" y="146"/>
                  </a:cxn>
                  <a:cxn ang="0">
                    <a:pos x="109" y="142"/>
                  </a:cxn>
                  <a:cxn ang="0">
                    <a:pos x="123" y="135"/>
                  </a:cxn>
                  <a:cxn ang="0">
                    <a:pos x="135" y="127"/>
                  </a:cxn>
                  <a:cxn ang="0">
                    <a:pos x="144" y="117"/>
                  </a:cxn>
                  <a:cxn ang="0">
                    <a:pos x="151" y="105"/>
                  </a:cxn>
                  <a:cxn ang="0">
                    <a:pos x="156" y="93"/>
                  </a:cxn>
                  <a:cxn ang="0">
                    <a:pos x="158" y="79"/>
                  </a:cxn>
                  <a:cxn ang="0">
                    <a:pos x="156" y="65"/>
                  </a:cxn>
                  <a:cxn ang="0">
                    <a:pos x="151" y="52"/>
                  </a:cxn>
                  <a:cxn ang="0">
                    <a:pos x="144" y="41"/>
                  </a:cxn>
                  <a:cxn ang="0">
                    <a:pos x="135" y="31"/>
                  </a:cxn>
                  <a:cxn ang="0">
                    <a:pos x="123" y="22"/>
                  </a:cxn>
                  <a:cxn ang="0">
                    <a:pos x="109" y="16"/>
                  </a:cxn>
                  <a:cxn ang="0">
                    <a:pos x="95" y="12"/>
                  </a:cxn>
                  <a:cxn ang="0">
                    <a:pos x="79" y="11"/>
                  </a:cxn>
                </a:cxnLst>
                <a:rect l="0" t="0" r="r" b="b"/>
                <a:pathLst>
                  <a:path w="158" h="147">
                    <a:moveTo>
                      <a:pt x="79" y="11"/>
                    </a:moveTo>
                    <a:lnTo>
                      <a:pt x="79" y="11"/>
                    </a:lnTo>
                    <a:lnTo>
                      <a:pt x="79" y="11"/>
                    </a:lnTo>
                    <a:lnTo>
                      <a:pt x="78" y="11"/>
                    </a:lnTo>
                    <a:lnTo>
                      <a:pt x="78" y="11"/>
                    </a:lnTo>
                    <a:lnTo>
                      <a:pt x="76" y="0"/>
                    </a:lnTo>
                    <a:lnTo>
                      <a:pt x="46" y="5"/>
                    </a:lnTo>
                    <a:lnTo>
                      <a:pt x="48" y="16"/>
                    </a:lnTo>
                    <a:lnTo>
                      <a:pt x="38" y="21"/>
                    </a:lnTo>
                    <a:lnTo>
                      <a:pt x="28" y="27"/>
                    </a:lnTo>
                    <a:lnTo>
                      <a:pt x="20" y="33"/>
                    </a:lnTo>
                    <a:lnTo>
                      <a:pt x="13" y="41"/>
                    </a:lnTo>
                    <a:lnTo>
                      <a:pt x="8" y="49"/>
                    </a:lnTo>
                    <a:lnTo>
                      <a:pt x="3" y="59"/>
                    </a:lnTo>
                    <a:lnTo>
                      <a:pt x="1" y="68"/>
                    </a:lnTo>
                    <a:lnTo>
                      <a:pt x="0" y="79"/>
                    </a:lnTo>
                    <a:lnTo>
                      <a:pt x="0" y="86"/>
                    </a:lnTo>
                    <a:lnTo>
                      <a:pt x="1" y="93"/>
                    </a:lnTo>
                    <a:lnTo>
                      <a:pt x="3" y="99"/>
                    </a:lnTo>
                    <a:lnTo>
                      <a:pt x="6" y="105"/>
                    </a:lnTo>
                    <a:lnTo>
                      <a:pt x="9" y="111"/>
                    </a:lnTo>
                    <a:lnTo>
                      <a:pt x="13" y="117"/>
                    </a:lnTo>
                    <a:lnTo>
                      <a:pt x="18" y="122"/>
                    </a:lnTo>
                    <a:lnTo>
                      <a:pt x="23" y="127"/>
                    </a:lnTo>
                    <a:lnTo>
                      <a:pt x="28" y="132"/>
                    </a:lnTo>
                    <a:lnTo>
                      <a:pt x="35" y="135"/>
                    </a:lnTo>
                    <a:lnTo>
                      <a:pt x="41" y="139"/>
                    </a:lnTo>
                    <a:lnTo>
                      <a:pt x="48" y="142"/>
                    </a:lnTo>
                    <a:lnTo>
                      <a:pt x="55" y="144"/>
                    </a:lnTo>
                    <a:lnTo>
                      <a:pt x="63" y="146"/>
                    </a:lnTo>
                    <a:lnTo>
                      <a:pt x="71" y="147"/>
                    </a:lnTo>
                    <a:lnTo>
                      <a:pt x="79" y="147"/>
                    </a:lnTo>
                    <a:lnTo>
                      <a:pt x="87" y="147"/>
                    </a:lnTo>
                    <a:lnTo>
                      <a:pt x="95" y="146"/>
                    </a:lnTo>
                    <a:lnTo>
                      <a:pt x="102" y="144"/>
                    </a:lnTo>
                    <a:lnTo>
                      <a:pt x="109" y="142"/>
                    </a:lnTo>
                    <a:lnTo>
                      <a:pt x="116" y="139"/>
                    </a:lnTo>
                    <a:lnTo>
                      <a:pt x="123" y="135"/>
                    </a:lnTo>
                    <a:lnTo>
                      <a:pt x="129" y="132"/>
                    </a:lnTo>
                    <a:lnTo>
                      <a:pt x="135" y="127"/>
                    </a:lnTo>
                    <a:lnTo>
                      <a:pt x="140" y="122"/>
                    </a:lnTo>
                    <a:lnTo>
                      <a:pt x="144" y="117"/>
                    </a:lnTo>
                    <a:lnTo>
                      <a:pt x="148" y="111"/>
                    </a:lnTo>
                    <a:lnTo>
                      <a:pt x="151" y="105"/>
                    </a:lnTo>
                    <a:lnTo>
                      <a:pt x="154" y="99"/>
                    </a:lnTo>
                    <a:lnTo>
                      <a:pt x="156" y="93"/>
                    </a:lnTo>
                    <a:lnTo>
                      <a:pt x="157" y="86"/>
                    </a:lnTo>
                    <a:lnTo>
                      <a:pt x="158" y="79"/>
                    </a:lnTo>
                    <a:lnTo>
                      <a:pt x="157" y="72"/>
                    </a:lnTo>
                    <a:lnTo>
                      <a:pt x="156" y="65"/>
                    </a:lnTo>
                    <a:lnTo>
                      <a:pt x="154" y="59"/>
                    </a:lnTo>
                    <a:lnTo>
                      <a:pt x="151" y="52"/>
                    </a:lnTo>
                    <a:lnTo>
                      <a:pt x="148" y="46"/>
                    </a:lnTo>
                    <a:lnTo>
                      <a:pt x="144" y="41"/>
                    </a:lnTo>
                    <a:lnTo>
                      <a:pt x="140" y="36"/>
                    </a:lnTo>
                    <a:lnTo>
                      <a:pt x="135" y="31"/>
                    </a:lnTo>
                    <a:lnTo>
                      <a:pt x="129" y="27"/>
                    </a:lnTo>
                    <a:lnTo>
                      <a:pt x="123" y="22"/>
                    </a:lnTo>
                    <a:lnTo>
                      <a:pt x="116" y="19"/>
                    </a:lnTo>
                    <a:lnTo>
                      <a:pt x="109" y="16"/>
                    </a:lnTo>
                    <a:lnTo>
                      <a:pt x="102" y="14"/>
                    </a:lnTo>
                    <a:lnTo>
                      <a:pt x="95" y="12"/>
                    </a:lnTo>
                    <a:lnTo>
                      <a:pt x="87" y="11"/>
                    </a:lnTo>
                    <a:lnTo>
                      <a:pt x="79" y="11"/>
                    </a:lnTo>
                    <a:close/>
                  </a:path>
                </a:pathLst>
              </a:custGeom>
              <a:solidFill>
                <a:srgbClr val="000000"/>
              </a:solidFill>
              <a:ln w="9525">
                <a:noFill/>
                <a:round/>
                <a:headEnd/>
                <a:tailEnd/>
              </a:ln>
            </p:spPr>
            <p:txBody>
              <a:bodyPr/>
              <a:lstStyle/>
              <a:p>
                <a:endParaRPr lang="en-US"/>
              </a:p>
            </p:txBody>
          </p:sp>
          <p:sp>
            <p:nvSpPr>
              <p:cNvPr id="60817" name="Freeform 401"/>
              <p:cNvSpPr>
                <a:spLocks/>
              </p:cNvSpPr>
              <p:nvPr/>
            </p:nvSpPr>
            <p:spPr bwMode="auto">
              <a:xfrm>
                <a:off x="1306" y="3122"/>
                <a:ext cx="68" cy="104"/>
              </a:xfrm>
              <a:custGeom>
                <a:avLst/>
                <a:gdLst/>
                <a:ahLst/>
                <a:cxnLst>
                  <a:cxn ang="0">
                    <a:pos x="11" y="0"/>
                  </a:cxn>
                  <a:cxn ang="0">
                    <a:pos x="8" y="0"/>
                  </a:cxn>
                  <a:cxn ang="0">
                    <a:pos x="5" y="1"/>
                  </a:cxn>
                  <a:cxn ang="0">
                    <a:pos x="2" y="1"/>
                  </a:cxn>
                  <a:cxn ang="0">
                    <a:pos x="0" y="1"/>
                  </a:cxn>
                  <a:cxn ang="0">
                    <a:pos x="11" y="3"/>
                  </a:cxn>
                  <a:cxn ang="0">
                    <a:pos x="22" y="6"/>
                  </a:cxn>
                  <a:cxn ang="0">
                    <a:pos x="31" y="11"/>
                  </a:cxn>
                  <a:cxn ang="0">
                    <a:pos x="40" y="17"/>
                  </a:cxn>
                  <a:cxn ang="0">
                    <a:pos x="46" y="25"/>
                  </a:cxn>
                  <a:cxn ang="0">
                    <a:pos x="51" y="33"/>
                  </a:cxn>
                  <a:cxn ang="0">
                    <a:pos x="55" y="43"/>
                  </a:cxn>
                  <a:cxn ang="0">
                    <a:pos x="56" y="53"/>
                  </a:cxn>
                  <a:cxn ang="0">
                    <a:pos x="55" y="62"/>
                  </a:cxn>
                  <a:cxn ang="0">
                    <a:pos x="52" y="71"/>
                  </a:cxn>
                  <a:cxn ang="0">
                    <a:pos x="48" y="79"/>
                  </a:cxn>
                  <a:cxn ang="0">
                    <a:pos x="42" y="86"/>
                  </a:cxn>
                  <a:cxn ang="0">
                    <a:pos x="35" y="92"/>
                  </a:cxn>
                  <a:cxn ang="0">
                    <a:pos x="27" y="97"/>
                  </a:cxn>
                  <a:cxn ang="0">
                    <a:pos x="18" y="102"/>
                  </a:cxn>
                  <a:cxn ang="0">
                    <a:pos x="8" y="104"/>
                  </a:cxn>
                  <a:cxn ang="0">
                    <a:pos x="9" y="104"/>
                  </a:cxn>
                  <a:cxn ang="0">
                    <a:pos x="10" y="104"/>
                  </a:cxn>
                  <a:cxn ang="0">
                    <a:pos x="10" y="104"/>
                  </a:cxn>
                  <a:cxn ang="0">
                    <a:pos x="11" y="104"/>
                  </a:cxn>
                  <a:cxn ang="0">
                    <a:pos x="22" y="103"/>
                  </a:cxn>
                  <a:cxn ang="0">
                    <a:pos x="33" y="100"/>
                  </a:cxn>
                  <a:cxn ang="0">
                    <a:pos x="43" y="95"/>
                  </a:cxn>
                  <a:cxn ang="0">
                    <a:pos x="51" y="89"/>
                  </a:cxn>
                  <a:cxn ang="0">
                    <a:pos x="59" y="81"/>
                  </a:cxn>
                  <a:cxn ang="0">
                    <a:pos x="64" y="72"/>
                  </a:cxn>
                  <a:cxn ang="0">
                    <a:pos x="68" y="63"/>
                  </a:cxn>
                  <a:cxn ang="0">
                    <a:pos x="68" y="52"/>
                  </a:cxn>
                  <a:cxn ang="0">
                    <a:pos x="68" y="42"/>
                  </a:cxn>
                  <a:cxn ang="0">
                    <a:pos x="64" y="32"/>
                  </a:cxn>
                  <a:cxn ang="0">
                    <a:pos x="59" y="23"/>
                  </a:cxn>
                  <a:cxn ang="0">
                    <a:pos x="51" y="16"/>
                  </a:cxn>
                  <a:cxn ang="0">
                    <a:pos x="43" y="9"/>
                  </a:cxn>
                  <a:cxn ang="0">
                    <a:pos x="33" y="5"/>
                  </a:cxn>
                  <a:cxn ang="0">
                    <a:pos x="22" y="1"/>
                  </a:cxn>
                  <a:cxn ang="0">
                    <a:pos x="11" y="0"/>
                  </a:cxn>
                </a:cxnLst>
                <a:rect l="0" t="0" r="r" b="b"/>
                <a:pathLst>
                  <a:path w="68" h="104">
                    <a:moveTo>
                      <a:pt x="11" y="0"/>
                    </a:moveTo>
                    <a:lnTo>
                      <a:pt x="8" y="0"/>
                    </a:lnTo>
                    <a:lnTo>
                      <a:pt x="5" y="1"/>
                    </a:lnTo>
                    <a:lnTo>
                      <a:pt x="2" y="1"/>
                    </a:lnTo>
                    <a:lnTo>
                      <a:pt x="0" y="1"/>
                    </a:lnTo>
                    <a:lnTo>
                      <a:pt x="11" y="3"/>
                    </a:lnTo>
                    <a:lnTo>
                      <a:pt x="22" y="6"/>
                    </a:lnTo>
                    <a:lnTo>
                      <a:pt x="31" y="11"/>
                    </a:lnTo>
                    <a:lnTo>
                      <a:pt x="40" y="17"/>
                    </a:lnTo>
                    <a:lnTo>
                      <a:pt x="46" y="25"/>
                    </a:lnTo>
                    <a:lnTo>
                      <a:pt x="51" y="33"/>
                    </a:lnTo>
                    <a:lnTo>
                      <a:pt x="55" y="43"/>
                    </a:lnTo>
                    <a:lnTo>
                      <a:pt x="56" y="53"/>
                    </a:lnTo>
                    <a:lnTo>
                      <a:pt x="55" y="62"/>
                    </a:lnTo>
                    <a:lnTo>
                      <a:pt x="52" y="71"/>
                    </a:lnTo>
                    <a:lnTo>
                      <a:pt x="48" y="79"/>
                    </a:lnTo>
                    <a:lnTo>
                      <a:pt x="42" y="86"/>
                    </a:lnTo>
                    <a:lnTo>
                      <a:pt x="35" y="92"/>
                    </a:lnTo>
                    <a:lnTo>
                      <a:pt x="27" y="97"/>
                    </a:lnTo>
                    <a:lnTo>
                      <a:pt x="18" y="102"/>
                    </a:lnTo>
                    <a:lnTo>
                      <a:pt x="8" y="104"/>
                    </a:lnTo>
                    <a:lnTo>
                      <a:pt x="9" y="104"/>
                    </a:lnTo>
                    <a:lnTo>
                      <a:pt x="10" y="104"/>
                    </a:lnTo>
                    <a:lnTo>
                      <a:pt x="10" y="104"/>
                    </a:lnTo>
                    <a:lnTo>
                      <a:pt x="11" y="104"/>
                    </a:lnTo>
                    <a:lnTo>
                      <a:pt x="22" y="103"/>
                    </a:lnTo>
                    <a:lnTo>
                      <a:pt x="33" y="100"/>
                    </a:lnTo>
                    <a:lnTo>
                      <a:pt x="43" y="95"/>
                    </a:lnTo>
                    <a:lnTo>
                      <a:pt x="51" y="89"/>
                    </a:lnTo>
                    <a:lnTo>
                      <a:pt x="59" y="81"/>
                    </a:lnTo>
                    <a:lnTo>
                      <a:pt x="64" y="72"/>
                    </a:lnTo>
                    <a:lnTo>
                      <a:pt x="68" y="63"/>
                    </a:lnTo>
                    <a:lnTo>
                      <a:pt x="68" y="52"/>
                    </a:lnTo>
                    <a:lnTo>
                      <a:pt x="68" y="42"/>
                    </a:lnTo>
                    <a:lnTo>
                      <a:pt x="64" y="32"/>
                    </a:lnTo>
                    <a:lnTo>
                      <a:pt x="59" y="23"/>
                    </a:lnTo>
                    <a:lnTo>
                      <a:pt x="51" y="16"/>
                    </a:lnTo>
                    <a:lnTo>
                      <a:pt x="43" y="9"/>
                    </a:lnTo>
                    <a:lnTo>
                      <a:pt x="33" y="5"/>
                    </a:lnTo>
                    <a:lnTo>
                      <a:pt x="22" y="1"/>
                    </a:lnTo>
                    <a:lnTo>
                      <a:pt x="11" y="0"/>
                    </a:lnTo>
                    <a:close/>
                  </a:path>
                </a:pathLst>
              </a:custGeom>
              <a:solidFill>
                <a:srgbClr val="3F3F3F"/>
              </a:solidFill>
              <a:ln w="9525">
                <a:noFill/>
                <a:round/>
                <a:headEnd/>
                <a:tailEnd/>
              </a:ln>
            </p:spPr>
            <p:txBody>
              <a:bodyPr/>
              <a:lstStyle/>
              <a:p>
                <a:endParaRPr lang="en-US"/>
              </a:p>
            </p:txBody>
          </p:sp>
          <p:sp>
            <p:nvSpPr>
              <p:cNvPr id="60818" name="Freeform 402"/>
              <p:cNvSpPr>
                <a:spLocks/>
              </p:cNvSpPr>
              <p:nvPr/>
            </p:nvSpPr>
            <p:spPr bwMode="auto">
              <a:xfrm>
                <a:off x="990" y="3122"/>
                <a:ext cx="91" cy="104"/>
              </a:xfrm>
              <a:custGeom>
                <a:avLst/>
                <a:gdLst/>
                <a:ahLst/>
                <a:cxnLst>
                  <a:cxn ang="0">
                    <a:pos x="0" y="53"/>
                  </a:cxn>
                  <a:cxn ang="0">
                    <a:pos x="91" y="104"/>
                  </a:cxn>
                  <a:cxn ang="0">
                    <a:pos x="72" y="0"/>
                  </a:cxn>
                  <a:cxn ang="0">
                    <a:pos x="43" y="44"/>
                  </a:cxn>
                  <a:cxn ang="0">
                    <a:pos x="0" y="53"/>
                  </a:cxn>
                </a:cxnLst>
                <a:rect l="0" t="0" r="r" b="b"/>
                <a:pathLst>
                  <a:path w="91" h="104">
                    <a:moveTo>
                      <a:pt x="0" y="53"/>
                    </a:moveTo>
                    <a:lnTo>
                      <a:pt x="91" y="104"/>
                    </a:lnTo>
                    <a:lnTo>
                      <a:pt x="72" y="0"/>
                    </a:lnTo>
                    <a:lnTo>
                      <a:pt x="43" y="44"/>
                    </a:lnTo>
                    <a:lnTo>
                      <a:pt x="0" y="53"/>
                    </a:lnTo>
                    <a:close/>
                  </a:path>
                </a:pathLst>
              </a:custGeom>
              <a:solidFill>
                <a:srgbClr val="FFFFFF"/>
              </a:solidFill>
              <a:ln w="9525">
                <a:noFill/>
                <a:round/>
                <a:headEnd/>
                <a:tailEnd/>
              </a:ln>
            </p:spPr>
            <p:txBody>
              <a:bodyPr/>
              <a:lstStyle/>
              <a:p>
                <a:endParaRPr lang="en-US"/>
              </a:p>
            </p:txBody>
          </p:sp>
          <p:sp>
            <p:nvSpPr>
              <p:cNvPr id="60819" name="Freeform 403"/>
              <p:cNvSpPr>
                <a:spLocks/>
              </p:cNvSpPr>
              <p:nvPr/>
            </p:nvSpPr>
            <p:spPr bwMode="auto">
              <a:xfrm>
                <a:off x="1030" y="3162"/>
                <a:ext cx="51" cy="66"/>
              </a:xfrm>
              <a:custGeom>
                <a:avLst/>
                <a:gdLst/>
                <a:ahLst/>
                <a:cxnLst>
                  <a:cxn ang="0">
                    <a:pos x="0" y="3"/>
                  </a:cxn>
                  <a:cxn ang="0">
                    <a:pos x="8" y="17"/>
                  </a:cxn>
                  <a:cxn ang="0">
                    <a:pos x="15" y="19"/>
                  </a:cxn>
                  <a:cxn ang="0">
                    <a:pos x="21" y="48"/>
                  </a:cxn>
                  <a:cxn ang="0">
                    <a:pos x="51" y="66"/>
                  </a:cxn>
                  <a:cxn ang="0">
                    <a:pos x="43" y="20"/>
                  </a:cxn>
                  <a:cxn ang="0">
                    <a:pos x="22" y="18"/>
                  </a:cxn>
                  <a:cxn ang="0">
                    <a:pos x="22" y="11"/>
                  </a:cxn>
                  <a:cxn ang="0">
                    <a:pos x="5" y="0"/>
                  </a:cxn>
                  <a:cxn ang="0">
                    <a:pos x="0" y="3"/>
                  </a:cxn>
                </a:cxnLst>
                <a:rect l="0" t="0" r="r" b="b"/>
                <a:pathLst>
                  <a:path w="51" h="66">
                    <a:moveTo>
                      <a:pt x="0" y="3"/>
                    </a:moveTo>
                    <a:lnTo>
                      <a:pt x="8" y="17"/>
                    </a:lnTo>
                    <a:lnTo>
                      <a:pt x="15" y="19"/>
                    </a:lnTo>
                    <a:lnTo>
                      <a:pt x="21" y="48"/>
                    </a:lnTo>
                    <a:lnTo>
                      <a:pt x="51" y="66"/>
                    </a:lnTo>
                    <a:lnTo>
                      <a:pt x="43" y="20"/>
                    </a:lnTo>
                    <a:lnTo>
                      <a:pt x="22" y="18"/>
                    </a:lnTo>
                    <a:lnTo>
                      <a:pt x="22" y="11"/>
                    </a:lnTo>
                    <a:lnTo>
                      <a:pt x="5" y="0"/>
                    </a:lnTo>
                    <a:lnTo>
                      <a:pt x="0" y="3"/>
                    </a:lnTo>
                    <a:close/>
                  </a:path>
                </a:pathLst>
              </a:custGeom>
              <a:solidFill>
                <a:srgbClr val="007FFF"/>
              </a:solidFill>
              <a:ln w="9525">
                <a:noFill/>
                <a:round/>
                <a:headEnd/>
                <a:tailEnd/>
              </a:ln>
            </p:spPr>
            <p:txBody>
              <a:bodyPr/>
              <a:lstStyle/>
              <a:p>
                <a:endParaRPr lang="en-US"/>
              </a:p>
            </p:txBody>
          </p:sp>
          <p:sp>
            <p:nvSpPr>
              <p:cNvPr id="60820" name="Freeform 404"/>
              <p:cNvSpPr>
                <a:spLocks/>
              </p:cNvSpPr>
              <p:nvPr/>
            </p:nvSpPr>
            <p:spPr bwMode="auto">
              <a:xfrm>
                <a:off x="1201" y="2874"/>
                <a:ext cx="19" cy="17"/>
              </a:xfrm>
              <a:custGeom>
                <a:avLst/>
                <a:gdLst/>
                <a:ahLst/>
                <a:cxnLst>
                  <a:cxn ang="0">
                    <a:pos x="0" y="8"/>
                  </a:cxn>
                  <a:cxn ang="0">
                    <a:pos x="1" y="12"/>
                  </a:cxn>
                  <a:cxn ang="0">
                    <a:pos x="2" y="15"/>
                  </a:cxn>
                  <a:cxn ang="0">
                    <a:pos x="5" y="17"/>
                  </a:cxn>
                  <a:cxn ang="0">
                    <a:pos x="9" y="17"/>
                  </a:cxn>
                  <a:cxn ang="0">
                    <a:pos x="13" y="17"/>
                  </a:cxn>
                  <a:cxn ang="0">
                    <a:pos x="16" y="15"/>
                  </a:cxn>
                  <a:cxn ang="0">
                    <a:pos x="18" y="12"/>
                  </a:cxn>
                  <a:cxn ang="0">
                    <a:pos x="19" y="8"/>
                  </a:cxn>
                  <a:cxn ang="0">
                    <a:pos x="18" y="5"/>
                  </a:cxn>
                  <a:cxn ang="0">
                    <a:pos x="16" y="3"/>
                  </a:cxn>
                  <a:cxn ang="0">
                    <a:pos x="13" y="1"/>
                  </a:cxn>
                  <a:cxn ang="0">
                    <a:pos x="9" y="0"/>
                  </a:cxn>
                  <a:cxn ang="0">
                    <a:pos x="5" y="1"/>
                  </a:cxn>
                  <a:cxn ang="0">
                    <a:pos x="2" y="3"/>
                  </a:cxn>
                  <a:cxn ang="0">
                    <a:pos x="1" y="5"/>
                  </a:cxn>
                  <a:cxn ang="0">
                    <a:pos x="0" y="8"/>
                  </a:cxn>
                  <a:cxn ang="0">
                    <a:pos x="0" y="8"/>
                  </a:cxn>
                </a:cxnLst>
                <a:rect l="0" t="0" r="r" b="b"/>
                <a:pathLst>
                  <a:path w="19" h="17">
                    <a:moveTo>
                      <a:pt x="0" y="8"/>
                    </a:moveTo>
                    <a:lnTo>
                      <a:pt x="1" y="12"/>
                    </a:lnTo>
                    <a:lnTo>
                      <a:pt x="2" y="15"/>
                    </a:lnTo>
                    <a:lnTo>
                      <a:pt x="5" y="17"/>
                    </a:lnTo>
                    <a:lnTo>
                      <a:pt x="9" y="17"/>
                    </a:lnTo>
                    <a:lnTo>
                      <a:pt x="13" y="17"/>
                    </a:lnTo>
                    <a:lnTo>
                      <a:pt x="16" y="15"/>
                    </a:lnTo>
                    <a:lnTo>
                      <a:pt x="18" y="12"/>
                    </a:lnTo>
                    <a:lnTo>
                      <a:pt x="19" y="8"/>
                    </a:lnTo>
                    <a:lnTo>
                      <a:pt x="18" y="5"/>
                    </a:lnTo>
                    <a:lnTo>
                      <a:pt x="16" y="3"/>
                    </a:lnTo>
                    <a:lnTo>
                      <a:pt x="13" y="1"/>
                    </a:lnTo>
                    <a:lnTo>
                      <a:pt x="9" y="0"/>
                    </a:lnTo>
                    <a:lnTo>
                      <a:pt x="5" y="1"/>
                    </a:lnTo>
                    <a:lnTo>
                      <a:pt x="2" y="3"/>
                    </a:lnTo>
                    <a:lnTo>
                      <a:pt x="1" y="5"/>
                    </a:lnTo>
                    <a:lnTo>
                      <a:pt x="0" y="8"/>
                    </a:lnTo>
                    <a:lnTo>
                      <a:pt x="0" y="8"/>
                    </a:lnTo>
                    <a:close/>
                  </a:path>
                </a:pathLst>
              </a:custGeom>
              <a:solidFill>
                <a:srgbClr val="FFFFFF"/>
              </a:solidFill>
              <a:ln w="9525">
                <a:noFill/>
                <a:round/>
                <a:headEnd/>
                <a:tailEnd/>
              </a:ln>
            </p:spPr>
            <p:txBody>
              <a:bodyPr/>
              <a:lstStyle/>
              <a:p>
                <a:endParaRPr lang="en-US"/>
              </a:p>
            </p:txBody>
          </p:sp>
          <p:sp>
            <p:nvSpPr>
              <p:cNvPr id="60821" name="Freeform 405"/>
              <p:cNvSpPr>
                <a:spLocks/>
              </p:cNvSpPr>
              <p:nvPr/>
            </p:nvSpPr>
            <p:spPr bwMode="auto">
              <a:xfrm>
                <a:off x="1227" y="2923"/>
                <a:ext cx="19" cy="18"/>
              </a:xfrm>
              <a:custGeom>
                <a:avLst/>
                <a:gdLst/>
                <a:ahLst/>
                <a:cxnLst>
                  <a:cxn ang="0">
                    <a:pos x="0" y="9"/>
                  </a:cxn>
                  <a:cxn ang="0">
                    <a:pos x="1" y="12"/>
                  </a:cxn>
                  <a:cxn ang="0">
                    <a:pos x="3" y="15"/>
                  </a:cxn>
                  <a:cxn ang="0">
                    <a:pos x="6" y="17"/>
                  </a:cxn>
                  <a:cxn ang="0">
                    <a:pos x="10" y="18"/>
                  </a:cxn>
                  <a:cxn ang="0">
                    <a:pos x="13" y="17"/>
                  </a:cxn>
                  <a:cxn ang="0">
                    <a:pos x="16" y="15"/>
                  </a:cxn>
                  <a:cxn ang="0">
                    <a:pos x="18" y="12"/>
                  </a:cxn>
                  <a:cxn ang="0">
                    <a:pos x="19" y="9"/>
                  </a:cxn>
                  <a:cxn ang="0">
                    <a:pos x="18" y="5"/>
                  </a:cxn>
                  <a:cxn ang="0">
                    <a:pos x="16" y="3"/>
                  </a:cxn>
                  <a:cxn ang="0">
                    <a:pos x="13" y="1"/>
                  </a:cxn>
                  <a:cxn ang="0">
                    <a:pos x="10" y="0"/>
                  </a:cxn>
                  <a:cxn ang="0">
                    <a:pos x="6" y="1"/>
                  </a:cxn>
                  <a:cxn ang="0">
                    <a:pos x="3" y="3"/>
                  </a:cxn>
                  <a:cxn ang="0">
                    <a:pos x="1" y="5"/>
                  </a:cxn>
                  <a:cxn ang="0">
                    <a:pos x="0" y="9"/>
                  </a:cxn>
                  <a:cxn ang="0">
                    <a:pos x="0" y="9"/>
                  </a:cxn>
                </a:cxnLst>
                <a:rect l="0" t="0" r="r" b="b"/>
                <a:pathLst>
                  <a:path w="19" h="18">
                    <a:moveTo>
                      <a:pt x="0" y="9"/>
                    </a:moveTo>
                    <a:lnTo>
                      <a:pt x="1" y="12"/>
                    </a:lnTo>
                    <a:lnTo>
                      <a:pt x="3" y="15"/>
                    </a:lnTo>
                    <a:lnTo>
                      <a:pt x="6" y="17"/>
                    </a:lnTo>
                    <a:lnTo>
                      <a:pt x="10" y="18"/>
                    </a:lnTo>
                    <a:lnTo>
                      <a:pt x="13" y="17"/>
                    </a:lnTo>
                    <a:lnTo>
                      <a:pt x="16" y="15"/>
                    </a:lnTo>
                    <a:lnTo>
                      <a:pt x="18" y="12"/>
                    </a:lnTo>
                    <a:lnTo>
                      <a:pt x="19" y="9"/>
                    </a:lnTo>
                    <a:lnTo>
                      <a:pt x="18" y="5"/>
                    </a:lnTo>
                    <a:lnTo>
                      <a:pt x="16" y="3"/>
                    </a:lnTo>
                    <a:lnTo>
                      <a:pt x="13" y="1"/>
                    </a:lnTo>
                    <a:lnTo>
                      <a:pt x="10" y="0"/>
                    </a:lnTo>
                    <a:lnTo>
                      <a:pt x="6" y="1"/>
                    </a:lnTo>
                    <a:lnTo>
                      <a:pt x="3" y="3"/>
                    </a:lnTo>
                    <a:lnTo>
                      <a:pt x="1" y="5"/>
                    </a:lnTo>
                    <a:lnTo>
                      <a:pt x="0" y="9"/>
                    </a:lnTo>
                    <a:lnTo>
                      <a:pt x="0" y="9"/>
                    </a:lnTo>
                    <a:close/>
                  </a:path>
                </a:pathLst>
              </a:custGeom>
              <a:solidFill>
                <a:srgbClr val="FFFFFF"/>
              </a:solidFill>
              <a:ln w="9525">
                <a:noFill/>
                <a:round/>
                <a:headEnd/>
                <a:tailEnd/>
              </a:ln>
            </p:spPr>
            <p:txBody>
              <a:bodyPr/>
              <a:lstStyle/>
              <a:p>
                <a:endParaRPr lang="en-US"/>
              </a:p>
            </p:txBody>
          </p:sp>
          <p:sp>
            <p:nvSpPr>
              <p:cNvPr id="60822" name="Freeform 406"/>
              <p:cNvSpPr>
                <a:spLocks/>
              </p:cNvSpPr>
              <p:nvPr/>
            </p:nvSpPr>
            <p:spPr bwMode="auto">
              <a:xfrm>
                <a:off x="1164" y="2918"/>
                <a:ext cx="19" cy="18"/>
              </a:xfrm>
              <a:custGeom>
                <a:avLst/>
                <a:gdLst/>
                <a:ahLst/>
                <a:cxnLst>
                  <a:cxn ang="0">
                    <a:pos x="0" y="9"/>
                  </a:cxn>
                  <a:cxn ang="0">
                    <a:pos x="1" y="12"/>
                  </a:cxn>
                  <a:cxn ang="0">
                    <a:pos x="3" y="15"/>
                  </a:cxn>
                  <a:cxn ang="0">
                    <a:pos x="6" y="17"/>
                  </a:cxn>
                  <a:cxn ang="0">
                    <a:pos x="10" y="18"/>
                  </a:cxn>
                  <a:cxn ang="0">
                    <a:pos x="14" y="17"/>
                  </a:cxn>
                  <a:cxn ang="0">
                    <a:pos x="17" y="15"/>
                  </a:cxn>
                  <a:cxn ang="0">
                    <a:pos x="18" y="12"/>
                  </a:cxn>
                  <a:cxn ang="0">
                    <a:pos x="19" y="9"/>
                  </a:cxn>
                  <a:cxn ang="0">
                    <a:pos x="18" y="5"/>
                  </a:cxn>
                  <a:cxn ang="0">
                    <a:pos x="17" y="2"/>
                  </a:cxn>
                  <a:cxn ang="0">
                    <a:pos x="14" y="1"/>
                  </a:cxn>
                  <a:cxn ang="0">
                    <a:pos x="10" y="0"/>
                  </a:cxn>
                  <a:cxn ang="0">
                    <a:pos x="6" y="1"/>
                  </a:cxn>
                  <a:cxn ang="0">
                    <a:pos x="3" y="2"/>
                  </a:cxn>
                  <a:cxn ang="0">
                    <a:pos x="1" y="5"/>
                  </a:cxn>
                  <a:cxn ang="0">
                    <a:pos x="0" y="9"/>
                  </a:cxn>
                  <a:cxn ang="0">
                    <a:pos x="0" y="9"/>
                  </a:cxn>
                </a:cxnLst>
                <a:rect l="0" t="0" r="r" b="b"/>
                <a:pathLst>
                  <a:path w="19" h="18">
                    <a:moveTo>
                      <a:pt x="0" y="9"/>
                    </a:moveTo>
                    <a:lnTo>
                      <a:pt x="1" y="12"/>
                    </a:lnTo>
                    <a:lnTo>
                      <a:pt x="3" y="15"/>
                    </a:lnTo>
                    <a:lnTo>
                      <a:pt x="6" y="17"/>
                    </a:lnTo>
                    <a:lnTo>
                      <a:pt x="10" y="18"/>
                    </a:lnTo>
                    <a:lnTo>
                      <a:pt x="14" y="17"/>
                    </a:lnTo>
                    <a:lnTo>
                      <a:pt x="17" y="15"/>
                    </a:lnTo>
                    <a:lnTo>
                      <a:pt x="18" y="12"/>
                    </a:lnTo>
                    <a:lnTo>
                      <a:pt x="19" y="9"/>
                    </a:lnTo>
                    <a:lnTo>
                      <a:pt x="18" y="5"/>
                    </a:lnTo>
                    <a:lnTo>
                      <a:pt x="17" y="2"/>
                    </a:lnTo>
                    <a:lnTo>
                      <a:pt x="14" y="1"/>
                    </a:lnTo>
                    <a:lnTo>
                      <a:pt x="10" y="0"/>
                    </a:lnTo>
                    <a:lnTo>
                      <a:pt x="6" y="1"/>
                    </a:lnTo>
                    <a:lnTo>
                      <a:pt x="3" y="2"/>
                    </a:lnTo>
                    <a:lnTo>
                      <a:pt x="1" y="5"/>
                    </a:lnTo>
                    <a:lnTo>
                      <a:pt x="0" y="9"/>
                    </a:lnTo>
                    <a:lnTo>
                      <a:pt x="0" y="9"/>
                    </a:lnTo>
                    <a:close/>
                  </a:path>
                </a:pathLst>
              </a:custGeom>
              <a:solidFill>
                <a:srgbClr val="FFFFFF"/>
              </a:solidFill>
              <a:ln w="9525">
                <a:noFill/>
                <a:round/>
                <a:headEnd/>
                <a:tailEnd/>
              </a:ln>
            </p:spPr>
            <p:txBody>
              <a:bodyPr/>
              <a:lstStyle/>
              <a:p>
                <a:endParaRPr lang="en-US"/>
              </a:p>
            </p:txBody>
          </p:sp>
          <p:sp>
            <p:nvSpPr>
              <p:cNvPr id="60823" name="Freeform 407"/>
              <p:cNvSpPr>
                <a:spLocks/>
              </p:cNvSpPr>
              <p:nvPr/>
            </p:nvSpPr>
            <p:spPr bwMode="auto">
              <a:xfrm>
                <a:off x="1259" y="2882"/>
                <a:ext cx="19" cy="18"/>
              </a:xfrm>
              <a:custGeom>
                <a:avLst/>
                <a:gdLst/>
                <a:ahLst/>
                <a:cxnLst>
                  <a:cxn ang="0">
                    <a:pos x="0" y="9"/>
                  </a:cxn>
                  <a:cxn ang="0">
                    <a:pos x="1" y="13"/>
                  </a:cxn>
                  <a:cxn ang="0">
                    <a:pos x="3" y="16"/>
                  </a:cxn>
                  <a:cxn ang="0">
                    <a:pos x="6" y="18"/>
                  </a:cxn>
                  <a:cxn ang="0">
                    <a:pos x="10" y="18"/>
                  </a:cxn>
                  <a:cxn ang="0">
                    <a:pos x="14" y="18"/>
                  </a:cxn>
                  <a:cxn ang="0">
                    <a:pos x="17" y="16"/>
                  </a:cxn>
                  <a:cxn ang="0">
                    <a:pos x="19" y="13"/>
                  </a:cxn>
                  <a:cxn ang="0">
                    <a:pos x="19" y="9"/>
                  </a:cxn>
                  <a:cxn ang="0">
                    <a:pos x="19" y="6"/>
                  </a:cxn>
                  <a:cxn ang="0">
                    <a:pos x="17" y="3"/>
                  </a:cxn>
                  <a:cxn ang="0">
                    <a:pos x="14" y="1"/>
                  </a:cxn>
                  <a:cxn ang="0">
                    <a:pos x="10" y="0"/>
                  </a:cxn>
                  <a:cxn ang="0">
                    <a:pos x="6" y="1"/>
                  </a:cxn>
                  <a:cxn ang="0">
                    <a:pos x="3" y="3"/>
                  </a:cxn>
                  <a:cxn ang="0">
                    <a:pos x="1" y="6"/>
                  </a:cxn>
                  <a:cxn ang="0">
                    <a:pos x="0" y="9"/>
                  </a:cxn>
                  <a:cxn ang="0">
                    <a:pos x="0" y="9"/>
                  </a:cxn>
                </a:cxnLst>
                <a:rect l="0" t="0" r="r" b="b"/>
                <a:pathLst>
                  <a:path w="19" h="18">
                    <a:moveTo>
                      <a:pt x="0" y="9"/>
                    </a:moveTo>
                    <a:lnTo>
                      <a:pt x="1" y="13"/>
                    </a:lnTo>
                    <a:lnTo>
                      <a:pt x="3" y="16"/>
                    </a:lnTo>
                    <a:lnTo>
                      <a:pt x="6" y="18"/>
                    </a:lnTo>
                    <a:lnTo>
                      <a:pt x="10" y="18"/>
                    </a:lnTo>
                    <a:lnTo>
                      <a:pt x="14" y="18"/>
                    </a:lnTo>
                    <a:lnTo>
                      <a:pt x="17" y="16"/>
                    </a:lnTo>
                    <a:lnTo>
                      <a:pt x="19" y="13"/>
                    </a:lnTo>
                    <a:lnTo>
                      <a:pt x="19" y="9"/>
                    </a:lnTo>
                    <a:lnTo>
                      <a:pt x="19" y="6"/>
                    </a:lnTo>
                    <a:lnTo>
                      <a:pt x="17" y="3"/>
                    </a:lnTo>
                    <a:lnTo>
                      <a:pt x="14" y="1"/>
                    </a:lnTo>
                    <a:lnTo>
                      <a:pt x="10" y="0"/>
                    </a:lnTo>
                    <a:lnTo>
                      <a:pt x="6" y="1"/>
                    </a:lnTo>
                    <a:lnTo>
                      <a:pt x="3" y="3"/>
                    </a:lnTo>
                    <a:lnTo>
                      <a:pt x="1" y="6"/>
                    </a:lnTo>
                    <a:lnTo>
                      <a:pt x="0" y="9"/>
                    </a:lnTo>
                    <a:lnTo>
                      <a:pt x="0" y="9"/>
                    </a:lnTo>
                    <a:close/>
                  </a:path>
                </a:pathLst>
              </a:custGeom>
              <a:solidFill>
                <a:srgbClr val="FFFFFF"/>
              </a:solidFill>
              <a:ln w="9525">
                <a:noFill/>
                <a:round/>
                <a:headEnd/>
                <a:tailEnd/>
              </a:ln>
            </p:spPr>
            <p:txBody>
              <a:bodyPr/>
              <a:lstStyle/>
              <a:p>
                <a:endParaRPr lang="en-US"/>
              </a:p>
            </p:txBody>
          </p:sp>
          <p:sp>
            <p:nvSpPr>
              <p:cNvPr id="60824" name="Freeform 408"/>
              <p:cNvSpPr>
                <a:spLocks/>
              </p:cNvSpPr>
              <p:nvPr/>
            </p:nvSpPr>
            <p:spPr bwMode="auto">
              <a:xfrm>
                <a:off x="1288" y="2934"/>
                <a:ext cx="19" cy="17"/>
              </a:xfrm>
              <a:custGeom>
                <a:avLst/>
                <a:gdLst/>
                <a:ahLst/>
                <a:cxnLst>
                  <a:cxn ang="0">
                    <a:pos x="0" y="8"/>
                  </a:cxn>
                  <a:cxn ang="0">
                    <a:pos x="1" y="12"/>
                  </a:cxn>
                  <a:cxn ang="0">
                    <a:pos x="3" y="15"/>
                  </a:cxn>
                  <a:cxn ang="0">
                    <a:pos x="6" y="17"/>
                  </a:cxn>
                  <a:cxn ang="0">
                    <a:pos x="9" y="17"/>
                  </a:cxn>
                  <a:cxn ang="0">
                    <a:pos x="13" y="17"/>
                  </a:cxn>
                  <a:cxn ang="0">
                    <a:pos x="16" y="15"/>
                  </a:cxn>
                  <a:cxn ang="0">
                    <a:pos x="18" y="12"/>
                  </a:cxn>
                  <a:cxn ang="0">
                    <a:pos x="19" y="8"/>
                  </a:cxn>
                  <a:cxn ang="0">
                    <a:pos x="18" y="5"/>
                  </a:cxn>
                  <a:cxn ang="0">
                    <a:pos x="16" y="2"/>
                  </a:cxn>
                  <a:cxn ang="0">
                    <a:pos x="13" y="0"/>
                  </a:cxn>
                  <a:cxn ang="0">
                    <a:pos x="9" y="0"/>
                  </a:cxn>
                  <a:cxn ang="0">
                    <a:pos x="6" y="0"/>
                  </a:cxn>
                  <a:cxn ang="0">
                    <a:pos x="3" y="2"/>
                  </a:cxn>
                  <a:cxn ang="0">
                    <a:pos x="1" y="5"/>
                  </a:cxn>
                  <a:cxn ang="0">
                    <a:pos x="0" y="8"/>
                  </a:cxn>
                  <a:cxn ang="0">
                    <a:pos x="0" y="8"/>
                  </a:cxn>
                </a:cxnLst>
                <a:rect l="0" t="0" r="r" b="b"/>
                <a:pathLst>
                  <a:path w="19" h="17">
                    <a:moveTo>
                      <a:pt x="0" y="8"/>
                    </a:moveTo>
                    <a:lnTo>
                      <a:pt x="1" y="12"/>
                    </a:lnTo>
                    <a:lnTo>
                      <a:pt x="3" y="15"/>
                    </a:lnTo>
                    <a:lnTo>
                      <a:pt x="6" y="17"/>
                    </a:lnTo>
                    <a:lnTo>
                      <a:pt x="9" y="17"/>
                    </a:lnTo>
                    <a:lnTo>
                      <a:pt x="13" y="17"/>
                    </a:lnTo>
                    <a:lnTo>
                      <a:pt x="16" y="15"/>
                    </a:lnTo>
                    <a:lnTo>
                      <a:pt x="18" y="12"/>
                    </a:lnTo>
                    <a:lnTo>
                      <a:pt x="19" y="8"/>
                    </a:lnTo>
                    <a:lnTo>
                      <a:pt x="18" y="5"/>
                    </a:lnTo>
                    <a:lnTo>
                      <a:pt x="16" y="2"/>
                    </a:lnTo>
                    <a:lnTo>
                      <a:pt x="13" y="0"/>
                    </a:lnTo>
                    <a:lnTo>
                      <a:pt x="9" y="0"/>
                    </a:lnTo>
                    <a:lnTo>
                      <a:pt x="6" y="0"/>
                    </a:lnTo>
                    <a:lnTo>
                      <a:pt x="3" y="2"/>
                    </a:lnTo>
                    <a:lnTo>
                      <a:pt x="1" y="5"/>
                    </a:lnTo>
                    <a:lnTo>
                      <a:pt x="0" y="8"/>
                    </a:lnTo>
                    <a:lnTo>
                      <a:pt x="0" y="8"/>
                    </a:lnTo>
                    <a:close/>
                  </a:path>
                </a:pathLst>
              </a:custGeom>
              <a:solidFill>
                <a:srgbClr val="FFFFFF"/>
              </a:solidFill>
              <a:ln w="9525">
                <a:noFill/>
                <a:round/>
                <a:headEnd/>
                <a:tailEnd/>
              </a:ln>
            </p:spPr>
            <p:txBody>
              <a:bodyPr/>
              <a:lstStyle/>
              <a:p>
                <a:endParaRPr lang="en-US"/>
              </a:p>
            </p:txBody>
          </p:sp>
          <p:sp>
            <p:nvSpPr>
              <p:cNvPr id="60825" name="Freeform 409"/>
              <p:cNvSpPr>
                <a:spLocks/>
              </p:cNvSpPr>
              <p:nvPr/>
            </p:nvSpPr>
            <p:spPr bwMode="auto">
              <a:xfrm>
                <a:off x="743" y="3180"/>
                <a:ext cx="135" cy="196"/>
              </a:xfrm>
              <a:custGeom>
                <a:avLst/>
                <a:gdLst/>
                <a:ahLst/>
                <a:cxnLst>
                  <a:cxn ang="0">
                    <a:pos x="135" y="192"/>
                  </a:cxn>
                  <a:cxn ang="0">
                    <a:pos x="6" y="0"/>
                  </a:cxn>
                  <a:cxn ang="0">
                    <a:pos x="0" y="3"/>
                  </a:cxn>
                  <a:cxn ang="0">
                    <a:pos x="131" y="196"/>
                  </a:cxn>
                  <a:cxn ang="0">
                    <a:pos x="135" y="192"/>
                  </a:cxn>
                </a:cxnLst>
                <a:rect l="0" t="0" r="r" b="b"/>
                <a:pathLst>
                  <a:path w="135" h="196">
                    <a:moveTo>
                      <a:pt x="135" y="192"/>
                    </a:moveTo>
                    <a:lnTo>
                      <a:pt x="6" y="0"/>
                    </a:lnTo>
                    <a:lnTo>
                      <a:pt x="0" y="3"/>
                    </a:lnTo>
                    <a:lnTo>
                      <a:pt x="131" y="196"/>
                    </a:lnTo>
                    <a:lnTo>
                      <a:pt x="135" y="192"/>
                    </a:lnTo>
                    <a:close/>
                  </a:path>
                </a:pathLst>
              </a:custGeom>
              <a:solidFill>
                <a:srgbClr val="FF0000"/>
              </a:solidFill>
              <a:ln w="9525">
                <a:noFill/>
                <a:round/>
                <a:headEnd/>
                <a:tailEnd/>
              </a:ln>
            </p:spPr>
            <p:txBody>
              <a:bodyPr/>
              <a:lstStyle/>
              <a:p>
                <a:endParaRPr lang="en-US"/>
              </a:p>
            </p:txBody>
          </p:sp>
          <p:sp>
            <p:nvSpPr>
              <p:cNvPr id="60826" name="Freeform 410"/>
              <p:cNvSpPr>
                <a:spLocks/>
              </p:cNvSpPr>
              <p:nvPr/>
            </p:nvSpPr>
            <p:spPr bwMode="auto">
              <a:xfrm>
                <a:off x="729" y="3068"/>
                <a:ext cx="47" cy="117"/>
              </a:xfrm>
              <a:custGeom>
                <a:avLst/>
                <a:gdLst/>
                <a:ahLst/>
                <a:cxnLst>
                  <a:cxn ang="0">
                    <a:pos x="18" y="117"/>
                  </a:cxn>
                  <a:cxn ang="0">
                    <a:pos x="19" y="117"/>
                  </a:cxn>
                  <a:cxn ang="0">
                    <a:pos x="22" y="116"/>
                  </a:cxn>
                  <a:cxn ang="0">
                    <a:pos x="25" y="114"/>
                  </a:cxn>
                  <a:cxn ang="0">
                    <a:pos x="29" y="112"/>
                  </a:cxn>
                  <a:cxn ang="0">
                    <a:pos x="33" y="108"/>
                  </a:cxn>
                  <a:cxn ang="0">
                    <a:pos x="38" y="104"/>
                  </a:cxn>
                  <a:cxn ang="0">
                    <a:pos x="42" y="99"/>
                  </a:cxn>
                  <a:cxn ang="0">
                    <a:pos x="45" y="92"/>
                  </a:cxn>
                  <a:cxn ang="0">
                    <a:pos x="47" y="83"/>
                  </a:cxn>
                  <a:cxn ang="0">
                    <a:pos x="47" y="73"/>
                  </a:cxn>
                  <a:cxn ang="0">
                    <a:pos x="44" y="63"/>
                  </a:cxn>
                  <a:cxn ang="0">
                    <a:pos x="40" y="52"/>
                  </a:cxn>
                  <a:cxn ang="0">
                    <a:pos x="34" y="40"/>
                  </a:cxn>
                  <a:cxn ang="0">
                    <a:pos x="26" y="27"/>
                  </a:cxn>
                  <a:cxn ang="0">
                    <a:pos x="16" y="14"/>
                  </a:cxn>
                  <a:cxn ang="0">
                    <a:pos x="4" y="0"/>
                  </a:cxn>
                  <a:cxn ang="0">
                    <a:pos x="0" y="3"/>
                  </a:cxn>
                  <a:cxn ang="0">
                    <a:pos x="13" y="20"/>
                  </a:cxn>
                  <a:cxn ang="0">
                    <a:pos x="24" y="35"/>
                  </a:cxn>
                  <a:cxn ang="0">
                    <a:pos x="31" y="47"/>
                  </a:cxn>
                  <a:cxn ang="0">
                    <a:pos x="36" y="59"/>
                  </a:cxn>
                  <a:cxn ang="0">
                    <a:pos x="39" y="69"/>
                  </a:cxn>
                  <a:cxn ang="0">
                    <a:pos x="41" y="77"/>
                  </a:cxn>
                  <a:cxn ang="0">
                    <a:pos x="40" y="84"/>
                  </a:cxn>
                  <a:cxn ang="0">
                    <a:pos x="39" y="90"/>
                  </a:cxn>
                  <a:cxn ang="0">
                    <a:pos x="36" y="96"/>
                  </a:cxn>
                  <a:cxn ang="0">
                    <a:pos x="33" y="100"/>
                  </a:cxn>
                  <a:cxn ang="0">
                    <a:pos x="30" y="104"/>
                  </a:cxn>
                  <a:cxn ang="0">
                    <a:pos x="26" y="107"/>
                  </a:cxn>
                  <a:cxn ang="0">
                    <a:pos x="22" y="109"/>
                  </a:cxn>
                  <a:cxn ang="0">
                    <a:pos x="19" y="110"/>
                  </a:cxn>
                  <a:cxn ang="0">
                    <a:pos x="17" y="111"/>
                  </a:cxn>
                  <a:cxn ang="0">
                    <a:pos x="16" y="112"/>
                  </a:cxn>
                  <a:cxn ang="0">
                    <a:pos x="18" y="117"/>
                  </a:cxn>
                </a:cxnLst>
                <a:rect l="0" t="0" r="r" b="b"/>
                <a:pathLst>
                  <a:path w="47" h="117">
                    <a:moveTo>
                      <a:pt x="18" y="117"/>
                    </a:moveTo>
                    <a:lnTo>
                      <a:pt x="19" y="117"/>
                    </a:lnTo>
                    <a:lnTo>
                      <a:pt x="22" y="116"/>
                    </a:lnTo>
                    <a:lnTo>
                      <a:pt x="25" y="114"/>
                    </a:lnTo>
                    <a:lnTo>
                      <a:pt x="29" y="112"/>
                    </a:lnTo>
                    <a:lnTo>
                      <a:pt x="33" y="108"/>
                    </a:lnTo>
                    <a:lnTo>
                      <a:pt x="38" y="104"/>
                    </a:lnTo>
                    <a:lnTo>
                      <a:pt x="42" y="99"/>
                    </a:lnTo>
                    <a:lnTo>
                      <a:pt x="45" y="92"/>
                    </a:lnTo>
                    <a:lnTo>
                      <a:pt x="47" y="83"/>
                    </a:lnTo>
                    <a:lnTo>
                      <a:pt x="47" y="73"/>
                    </a:lnTo>
                    <a:lnTo>
                      <a:pt x="44" y="63"/>
                    </a:lnTo>
                    <a:lnTo>
                      <a:pt x="40" y="52"/>
                    </a:lnTo>
                    <a:lnTo>
                      <a:pt x="34" y="40"/>
                    </a:lnTo>
                    <a:lnTo>
                      <a:pt x="26" y="27"/>
                    </a:lnTo>
                    <a:lnTo>
                      <a:pt x="16" y="14"/>
                    </a:lnTo>
                    <a:lnTo>
                      <a:pt x="4" y="0"/>
                    </a:lnTo>
                    <a:lnTo>
                      <a:pt x="0" y="3"/>
                    </a:lnTo>
                    <a:lnTo>
                      <a:pt x="13" y="20"/>
                    </a:lnTo>
                    <a:lnTo>
                      <a:pt x="24" y="35"/>
                    </a:lnTo>
                    <a:lnTo>
                      <a:pt x="31" y="47"/>
                    </a:lnTo>
                    <a:lnTo>
                      <a:pt x="36" y="59"/>
                    </a:lnTo>
                    <a:lnTo>
                      <a:pt x="39" y="69"/>
                    </a:lnTo>
                    <a:lnTo>
                      <a:pt x="41" y="77"/>
                    </a:lnTo>
                    <a:lnTo>
                      <a:pt x="40" y="84"/>
                    </a:lnTo>
                    <a:lnTo>
                      <a:pt x="39" y="90"/>
                    </a:lnTo>
                    <a:lnTo>
                      <a:pt x="36" y="96"/>
                    </a:lnTo>
                    <a:lnTo>
                      <a:pt x="33" y="100"/>
                    </a:lnTo>
                    <a:lnTo>
                      <a:pt x="30" y="104"/>
                    </a:lnTo>
                    <a:lnTo>
                      <a:pt x="26" y="107"/>
                    </a:lnTo>
                    <a:lnTo>
                      <a:pt x="22" y="109"/>
                    </a:lnTo>
                    <a:lnTo>
                      <a:pt x="19" y="110"/>
                    </a:lnTo>
                    <a:lnTo>
                      <a:pt x="17" y="111"/>
                    </a:lnTo>
                    <a:lnTo>
                      <a:pt x="16" y="112"/>
                    </a:lnTo>
                    <a:lnTo>
                      <a:pt x="18" y="117"/>
                    </a:lnTo>
                    <a:close/>
                  </a:path>
                </a:pathLst>
              </a:custGeom>
              <a:solidFill>
                <a:srgbClr val="FF0000"/>
              </a:solidFill>
              <a:ln w="9525">
                <a:noFill/>
                <a:round/>
                <a:headEnd/>
                <a:tailEnd/>
              </a:ln>
            </p:spPr>
            <p:txBody>
              <a:bodyPr/>
              <a:lstStyle/>
              <a:p>
                <a:endParaRPr lang="en-US"/>
              </a:p>
            </p:txBody>
          </p:sp>
          <p:sp>
            <p:nvSpPr>
              <p:cNvPr id="60827" name="Freeform 411"/>
              <p:cNvSpPr>
                <a:spLocks/>
              </p:cNvSpPr>
              <p:nvPr/>
            </p:nvSpPr>
            <p:spPr bwMode="auto">
              <a:xfrm>
                <a:off x="721" y="3059"/>
                <a:ext cx="23" cy="23"/>
              </a:xfrm>
              <a:custGeom>
                <a:avLst/>
                <a:gdLst/>
                <a:ahLst/>
                <a:cxnLst>
                  <a:cxn ang="0">
                    <a:pos x="0" y="0"/>
                  </a:cxn>
                  <a:cxn ang="0">
                    <a:pos x="7" y="23"/>
                  </a:cxn>
                  <a:cxn ang="0">
                    <a:pos x="23" y="10"/>
                  </a:cxn>
                  <a:cxn ang="0">
                    <a:pos x="0" y="0"/>
                  </a:cxn>
                </a:cxnLst>
                <a:rect l="0" t="0" r="r" b="b"/>
                <a:pathLst>
                  <a:path w="23" h="23">
                    <a:moveTo>
                      <a:pt x="0" y="0"/>
                    </a:moveTo>
                    <a:lnTo>
                      <a:pt x="7" y="23"/>
                    </a:lnTo>
                    <a:lnTo>
                      <a:pt x="23" y="10"/>
                    </a:lnTo>
                    <a:lnTo>
                      <a:pt x="0" y="0"/>
                    </a:lnTo>
                    <a:close/>
                  </a:path>
                </a:pathLst>
              </a:custGeom>
              <a:solidFill>
                <a:srgbClr val="FF0000"/>
              </a:solidFill>
              <a:ln w="9525">
                <a:noFill/>
                <a:round/>
                <a:headEnd/>
                <a:tailEnd/>
              </a:ln>
            </p:spPr>
            <p:txBody>
              <a:bodyPr/>
              <a:lstStyle/>
              <a:p>
                <a:endParaRPr lang="en-US"/>
              </a:p>
            </p:txBody>
          </p:sp>
          <p:sp>
            <p:nvSpPr>
              <p:cNvPr id="60828" name="Freeform 412"/>
              <p:cNvSpPr>
                <a:spLocks/>
              </p:cNvSpPr>
              <p:nvPr/>
            </p:nvSpPr>
            <p:spPr bwMode="auto">
              <a:xfrm>
                <a:off x="674" y="3074"/>
                <a:ext cx="22" cy="24"/>
              </a:xfrm>
              <a:custGeom>
                <a:avLst/>
                <a:gdLst/>
                <a:ahLst/>
                <a:cxnLst>
                  <a:cxn ang="0">
                    <a:pos x="0" y="0"/>
                  </a:cxn>
                  <a:cxn ang="0">
                    <a:pos x="4" y="24"/>
                  </a:cxn>
                  <a:cxn ang="0">
                    <a:pos x="22" y="14"/>
                  </a:cxn>
                  <a:cxn ang="0">
                    <a:pos x="0" y="0"/>
                  </a:cxn>
                </a:cxnLst>
                <a:rect l="0" t="0" r="r" b="b"/>
                <a:pathLst>
                  <a:path w="22" h="24">
                    <a:moveTo>
                      <a:pt x="0" y="0"/>
                    </a:moveTo>
                    <a:lnTo>
                      <a:pt x="4" y="24"/>
                    </a:lnTo>
                    <a:lnTo>
                      <a:pt x="22" y="14"/>
                    </a:lnTo>
                    <a:lnTo>
                      <a:pt x="0" y="0"/>
                    </a:lnTo>
                    <a:close/>
                  </a:path>
                </a:pathLst>
              </a:custGeom>
              <a:solidFill>
                <a:srgbClr val="FF0000"/>
              </a:solidFill>
              <a:ln w="9525">
                <a:noFill/>
                <a:round/>
                <a:headEnd/>
                <a:tailEnd/>
              </a:ln>
            </p:spPr>
            <p:txBody>
              <a:bodyPr/>
              <a:lstStyle/>
              <a:p>
                <a:endParaRPr lang="en-US"/>
              </a:p>
            </p:txBody>
          </p:sp>
          <p:sp>
            <p:nvSpPr>
              <p:cNvPr id="60829" name="Freeform 413"/>
              <p:cNvSpPr>
                <a:spLocks/>
              </p:cNvSpPr>
              <p:nvPr/>
            </p:nvSpPr>
            <p:spPr bwMode="auto">
              <a:xfrm>
                <a:off x="643" y="3118"/>
                <a:ext cx="107" cy="77"/>
              </a:xfrm>
              <a:custGeom>
                <a:avLst/>
                <a:gdLst/>
                <a:ahLst/>
                <a:cxnLst>
                  <a:cxn ang="0">
                    <a:pos x="107" y="65"/>
                  </a:cxn>
                  <a:cxn ang="0">
                    <a:pos x="106" y="66"/>
                  </a:cxn>
                  <a:cxn ang="0">
                    <a:pos x="104" y="68"/>
                  </a:cxn>
                  <a:cxn ang="0">
                    <a:pos x="101" y="70"/>
                  </a:cxn>
                  <a:cxn ang="0">
                    <a:pos x="98" y="72"/>
                  </a:cxn>
                  <a:cxn ang="0">
                    <a:pos x="92" y="74"/>
                  </a:cxn>
                  <a:cxn ang="0">
                    <a:pos x="86" y="76"/>
                  </a:cxn>
                  <a:cxn ang="0">
                    <a:pos x="79" y="77"/>
                  </a:cxn>
                  <a:cxn ang="0">
                    <a:pos x="71" y="77"/>
                  </a:cxn>
                  <a:cxn ang="0">
                    <a:pos x="62" y="74"/>
                  </a:cxn>
                  <a:cxn ang="0">
                    <a:pos x="53" y="70"/>
                  </a:cxn>
                  <a:cxn ang="0">
                    <a:pos x="43" y="64"/>
                  </a:cxn>
                  <a:cxn ang="0">
                    <a:pos x="34" y="55"/>
                  </a:cxn>
                  <a:cxn ang="0">
                    <a:pos x="25" y="45"/>
                  </a:cxn>
                  <a:cxn ang="0">
                    <a:pos x="17" y="33"/>
                  </a:cxn>
                  <a:cxn ang="0">
                    <a:pos x="8" y="19"/>
                  </a:cxn>
                  <a:cxn ang="0">
                    <a:pos x="0" y="3"/>
                  </a:cxn>
                  <a:cxn ang="0">
                    <a:pos x="5" y="0"/>
                  </a:cxn>
                  <a:cxn ang="0">
                    <a:pos x="15" y="19"/>
                  </a:cxn>
                  <a:cxn ang="0">
                    <a:pos x="24" y="34"/>
                  </a:cxn>
                  <a:cxn ang="0">
                    <a:pos x="34" y="46"/>
                  </a:cxn>
                  <a:cxn ang="0">
                    <a:pos x="42" y="55"/>
                  </a:cxn>
                  <a:cxn ang="0">
                    <a:pos x="51" y="62"/>
                  </a:cxn>
                  <a:cxn ang="0">
                    <a:pos x="59" y="67"/>
                  </a:cxn>
                  <a:cxn ang="0">
                    <a:pos x="66" y="70"/>
                  </a:cxn>
                  <a:cxn ang="0">
                    <a:pos x="72" y="71"/>
                  </a:cxn>
                  <a:cxn ang="0">
                    <a:pos x="79" y="72"/>
                  </a:cxn>
                  <a:cxn ang="0">
                    <a:pos x="85" y="71"/>
                  </a:cxn>
                  <a:cxn ang="0">
                    <a:pos x="90" y="69"/>
                  </a:cxn>
                  <a:cxn ang="0">
                    <a:pos x="94" y="68"/>
                  </a:cxn>
                  <a:cxn ang="0">
                    <a:pos x="98" y="65"/>
                  </a:cxn>
                  <a:cxn ang="0">
                    <a:pos x="100" y="64"/>
                  </a:cxn>
                  <a:cxn ang="0">
                    <a:pos x="102" y="62"/>
                  </a:cxn>
                  <a:cxn ang="0">
                    <a:pos x="103" y="61"/>
                  </a:cxn>
                  <a:cxn ang="0">
                    <a:pos x="107" y="65"/>
                  </a:cxn>
                </a:cxnLst>
                <a:rect l="0" t="0" r="r" b="b"/>
                <a:pathLst>
                  <a:path w="107" h="77">
                    <a:moveTo>
                      <a:pt x="107" y="65"/>
                    </a:moveTo>
                    <a:lnTo>
                      <a:pt x="106" y="66"/>
                    </a:lnTo>
                    <a:lnTo>
                      <a:pt x="104" y="68"/>
                    </a:lnTo>
                    <a:lnTo>
                      <a:pt x="101" y="70"/>
                    </a:lnTo>
                    <a:lnTo>
                      <a:pt x="98" y="72"/>
                    </a:lnTo>
                    <a:lnTo>
                      <a:pt x="92" y="74"/>
                    </a:lnTo>
                    <a:lnTo>
                      <a:pt x="86" y="76"/>
                    </a:lnTo>
                    <a:lnTo>
                      <a:pt x="79" y="77"/>
                    </a:lnTo>
                    <a:lnTo>
                      <a:pt x="71" y="77"/>
                    </a:lnTo>
                    <a:lnTo>
                      <a:pt x="62" y="74"/>
                    </a:lnTo>
                    <a:lnTo>
                      <a:pt x="53" y="70"/>
                    </a:lnTo>
                    <a:lnTo>
                      <a:pt x="43" y="64"/>
                    </a:lnTo>
                    <a:lnTo>
                      <a:pt x="34" y="55"/>
                    </a:lnTo>
                    <a:lnTo>
                      <a:pt x="25" y="45"/>
                    </a:lnTo>
                    <a:lnTo>
                      <a:pt x="17" y="33"/>
                    </a:lnTo>
                    <a:lnTo>
                      <a:pt x="8" y="19"/>
                    </a:lnTo>
                    <a:lnTo>
                      <a:pt x="0" y="3"/>
                    </a:lnTo>
                    <a:lnTo>
                      <a:pt x="5" y="0"/>
                    </a:lnTo>
                    <a:lnTo>
                      <a:pt x="15" y="19"/>
                    </a:lnTo>
                    <a:lnTo>
                      <a:pt x="24" y="34"/>
                    </a:lnTo>
                    <a:lnTo>
                      <a:pt x="34" y="46"/>
                    </a:lnTo>
                    <a:lnTo>
                      <a:pt x="42" y="55"/>
                    </a:lnTo>
                    <a:lnTo>
                      <a:pt x="51" y="62"/>
                    </a:lnTo>
                    <a:lnTo>
                      <a:pt x="59" y="67"/>
                    </a:lnTo>
                    <a:lnTo>
                      <a:pt x="66" y="70"/>
                    </a:lnTo>
                    <a:lnTo>
                      <a:pt x="72" y="71"/>
                    </a:lnTo>
                    <a:lnTo>
                      <a:pt x="79" y="72"/>
                    </a:lnTo>
                    <a:lnTo>
                      <a:pt x="85" y="71"/>
                    </a:lnTo>
                    <a:lnTo>
                      <a:pt x="90" y="69"/>
                    </a:lnTo>
                    <a:lnTo>
                      <a:pt x="94" y="68"/>
                    </a:lnTo>
                    <a:lnTo>
                      <a:pt x="98" y="65"/>
                    </a:lnTo>
                    <a:lnTo>
                      <a:pt x="100" y="64"/>
                    </a:lnTo>
                    <a:lnTo>
                      <a:pt x="102" y="62"/>
                    </a:lnTo>
                    <a:lnTo>
                      <a:pt x="103" y="61"/>
                    </a:lnTo>
                    <a:lnTo>
                      <a:pt x="107" y="65"/>
                    </a:lnTo>
                    <a:close/>
                  </a:path>
                </a:pathLst>
              </a:custGeom>
              <a:solidFill>
                <a:srgbClr val="FF0000"/>
              </a:solidFill>
              <a:ln w="9525">
                <a:noFill/>
                <a:round/>
                <a:headEnd/>
                <a:tailEnd/>
              </a:ln>
            </p:spPr>
            <p:txBody>
              <a:bodyPr/>
              <a:lstStyle/>
              <a:p>
                <a:endParaRPr lang="en-US"/>
              </a:p>
            </p:txBody>
          </p:sp>
          <p:sp>
            <p:nvSpPr>
              <p:cNvPr id="60830" name="Freeform 414"/>
              <p:cNvSpPr>
                <a:spLocks/>
              </p:cNvSpPr>
              <p:nvPr/>
            </p:nvSpPr>
            <p:spPr bwMode="auto">
              <a:xfrm>
                <a:off x="639" y="3106"/>
                <a:ext cx="19" cy="25"/>
              </a:xfrm>
              <a:custGeom>
                <a:avLst/>
                <a:gdLst/>
                <a:ahLst/>
                <a:cxnLst>
                  <a:cxn ang="0">
                    <a:pos x="1" y="0"/>
                  </a:cxn>
                  <a:cxn ang="0">
                    <a:pos x="19" y="17"/>
                  </a:cxn>
                  <a:cxn ang="0">
                    <a:pos x="0" y="25"/>
                  </a:cxn>
                  <a:cxn ang="0">
                    <a:pos x="1" y="0"/>
                  </a:cxn>
                </a:cxnLst>
                <a:rect l="0" t="0" r="r" b="b"/>
                <a:pathLst>
                  <a:path w="19" h="25">
                    <a:moveTo>
                      <a:pt x="1" y="0"/>
                    </a:moveTo>
                    <a:lnTo>
                      <a:pt x="19" y="17"/>
                    </a:lnTo>
                    <a:lnTo>
                      <a:pt x="0" y="25"/>
                    </a:lnTo>
                    <a:lnTo>
                      <a:pt x="1" y="0"/>
                    </a:lnTo>
                    <a:close/>
                  </a:path>
                </a:pathLst>
              </a:custGeom>
              <a:solidFill>
                <a:srgbClr val="FF0000"/>
              </a:solidFill>
              <a:ln w="9525">
                <a:noFill/>
                <a:round/>
                <a:headEnd/>
                <a:tailEnd/>
              </a:ln>
            </p:spPr>
            <p:txBody>
              <a:bodyPr/>
              <a:lstStyle/>
              <a:p>
                <a:endParaRPr lang="en-US"/>
              </a:p>
            </p:txBody>
          </p:sp>
          <p:sp>
            <p:nvSpPr>
              <p:cNvPr id="60831" name="Freeform 415"/>
              <p:cNvSpPr>
                <a:spLocks/>
              </p:cNvSpPr>
              <p:nvPr/>
            </p:nvSpPr>
            <p:spPr bwMode="auto">
              <a:xfrm>
                <a:off x="683" y="3090"/>
                <a:ext cx="68" cy="96"/>
              </a:xfrm>
              <a:custGeom>
                <a:avLst/>
                <a:gdLst/>
                <a:ahLst/>
                <a:cxnLst>
                  <a:cxn ang="0">
                    <a:pos x="68" y="93"/>
                  </a:cxn>
                  <a:cxn ang="0">
                    <a:pos x="5" y="0"/>
                  </a:cxn>
                  <a:cxn ang="0">
                    <a:pos x="0" y="3"/>
                  </a:cxn>
                  <a:cxn ang="0">
                    <a:pos x="62" y="96"/>
                  </a:cxn>
                  <a:cxn ang="0">
                    <a:pos x="68" y="93"/>
                  </a:cxn>
                </a:cxnLst>
                <a:rect l="0" t="0" r="r" b="b"/>
                <a:pathLst>
                  <a:path w="68" h="96">
                    <a:moveTo>
                      <a:pt x="68" y="93"/>
                    </a:moveTo>
                    <a:lnTo>
                      <a:pt x="5" y="0"/>
                    </a:lnTo>
                    <a:lnTo>
                      <a:pt x="0" y="3"/>
                    </a:lnTo>
                    <a:lnTo>
                      <a:pt x="62" y="96"/>
                    </a:lnTo>
                    <a:lnTo>
                      <a:pt x="68" y="93"/>
                    </a:lnTo>
                    <a:close/>
                  </a:path>
                </a:pathLst>
              </a:custGeom>
              <a:solidFill>
                <a:srgbClr val="FF0000"/>
              </a:solidFill>
              <a:ln w="9525">
                <a:noFill/>
                <a:round/>
                <a:headEnd/>
                <a:tailEnd/>
              </a:ln>
            </p:spPr>
            <p:txBody>
              <a:bodyPr/>
              <a:lstStyle/>
              <a:p>
                <a:endParaRPr lang="en-US"/>
              </a:p>
            </p:txBody>
          </p:sp>
          <p:sp>
            <p:nvSpPr>
              <p:cNvPr id="60832" name="Freeform 416"/>
              <p:cNvSpPr>
                <a:spLocks/>
              </p:cNvSpPr>
              <p:nvPr/>
            </p:nvSpPr>
            <p:spPr bwMode="auto">
              <a:xfrm>
                <a:off x="780" y="3239"/>
                <a:ext cx="51" cy="26"/>
              </a:xfrm>
              <a:custGeom>
                <a:avLst/>
                <a:gdLst/>
                <a:ahLst/>
                <a:cxnLst>
                  <a:cxn ang="0">
                    <a:pos x="51" y="17"/>
                  </a:cxn>
                  <a:cxn ang="0">
                    <a:pos x="34" y="14"/>
                  </a:cxn>
                  <a:cxn ang="0">
                    <a:pos x="25" y="0"/>
                  </a:cxn>
                  <a:cxn ang="0">
                    <a:pos x="0" y="13"/>
                  </a:cxn>
                  <a:cxn ang="0">
                    <a:pos x="18" y="13"/>
                  </a:cxn>
                  <a:cxn ang="0">
                    <a:pos x="27" y="26"/>
                  </a:cxn>
                  <a:cxn ang="0">
                    <a:pos x="51" y="26"/>
                  </a:cxn>
                  <a:cxn ang="0">
                    <a:pos x="51" y="17"/>
                  </a:cxn>
                </a:cxnLst>
                <a:rect l="0" t="0" r="r" b="b"/>
                <a:pathLst>
                  <a:path w="51" h="26">
                    <a:moveTo>
                      <a:pt x="51" y="17"/>
                    </a:moveTo>
                    <a:lnTo>
                      <a:pt x="34" y="14"/>
                    </a:lnTo>
                    <a:lnTo>
                      <a:pt x="25" y="0"/>
                    </a:lnTo>
                    <a:lnTo>
                      <a:pt x="0" y="13"/>
                    </a:lnTo>
                    <a:lnTo>
                      <a:pt x="18" y="13"/>
                    </a:lnTo>
                    <a:lnTo>
                      <a:pt x="27" y="26"/>
                    </a:lnTo>
                    <a:lnTo>
                      <a:pt x="51" y="26"/>
                    </a:lnTo>
                    <a:lnTo>
                      <a:pt x="51" y="17"/>
                    </a:lnTo>
                    <a:close/>
                  </a:path>
                </a:pathLst>
              </a:custGeom>
              <a:solidFill>
                <a:srgbClr val="F2BFB2"/>
              </a:solidFill>
              <a:ln w="9525">
                <a:noFill/>
                <a:round/>
                <a:headEnd/>
                <a:tailEnd/>
              </a:ln>
            </p:spPr>
            <p:txBody>
              <a:bodyPr/>
              <a:lstStyle/>
              <a:p>
                <a:endParaRPr lang="en-US"/>
              </a:p>
            </p:txBody>
          </p:sp>
          <p:sp>
            <p:nvSpPr>
              <p:cNvPr id="60833" name="Freeform 417"/>
              <p:cNvSpPr>
                <a:spLocks/>
              </p:cNvSpPr>
              <p:nvPr/>
            </p:nvSpPr>
            <p:spPr bwMode="auto">
              <a:xfrm>
                <a:off x="787" y="3251"/>
                <a:ext cx="13" cy="16"/>
              </a:xfrm>
              <a:custGeom>
                <a:avLst/>
                <a:gdLst/>
                <a:ahLst/>
                <a:cxnLst>
                  <a:cxn ang="0">
                    <a:pos x="2" y="0"/>
                  </a:cxn>
                  <a:cxn ang="0">
                    <a:pos x="0" y="7"/>
                  </a:cxn>
                  <a:cxn ang="0">
                    <a:pos x="7" y="16"/>
                  </a:cxn>
                  <a:cxn ang="0">
                    <a:pos x="13" y="12"/>
                  </a:cxn>
                  <a:cxn ang="0">
                    <a:pos x="2" y="0"/>
                  </a:cxn>
                </a:cxnLst>
                <a:rect l="0" t="0" r="r" b="b"/>
                <a:pathLst>
                  <a:path w="13" h="16">
                    <a:moveTo>
                      <a:pt x="2" y="0"/>
                    </a:moveTo>
                    <a:lnTo>
                      <a:pt x="0" y="7"/>
                    </a:lnTo>
                    <a:lnTo>
                      <a:pt x="7" y="16"/>
                    </a:lnTo>
                    <a:lnTo>
                      <a:pt x="13" y="12"/>
                    </a:lnTo>
                    <a:lnTo>
                      <a:pt x="2" y="0"/>
                    </a:lnTo>
                    <a:close/>
                  </a:path>
                </a:pathLst>
              </a:custGeom>
              <a:solidFill>
                <a:srgbClr val="F2BFB2"/>
              </a:solidFill>
              <a:ln w="9525">
                <a:noFill/>
                <a:round/>
                <a:headEnd/>
                <a:tailEnd/>
              </a:ln>
            </p:spPr>
            <p:txBody>
              <a:bodyPr/>
              <a:lstStyle/>
              <a:p>
                <a:endParaRPr lang="en-US"/>
              </a:p>
            </p:txBody>
          </p:sp>
          <p:sp>
            <p:nvSpPr>
              <p:cNvPr id="60834" name="Freeform 418"/>
              <p:cNvSpPr>
                <a:spLocks/>
              </p:cNvSpPr>
              <p:nvPr/>
            </p:nvSpPr>
            <p:spPr bwMode="auto">
              <a:xfrm>
                <a:off x="1385" y="3069"/>
                <a:ext cx="8" cy="7"/>
              </a:xfrm>
              <a:custGeom>
                <a:avLst/>
                <a:gdLst/>
                <a:ahLst/>
                <a:cxnLst>
                  <a:cxn ang="0">
                    <a:pos x="0" y="4"/>
                  </a:cxn>
                  <a:cxn ang="0">
                    <a:pos x="1" y="5"/>
                  </a:cxn>
                  <a:cxn ang="0">
                    <a:pos x="2" y="7"/>
                  </a:cxn>
                  <a:cxn ang="0">
                    <a:pos x="3" y="7"/>
                  </a:cxn>
                  <a:cxn ang="0">
                    <a:pos x="4" y="7"/>
                  </a:cxn>
                  <a:cxn ang="0">
                    <a:pos x="6" y="7"/>
                  </a:cxn>
                  <a:cxn ang="0">
                    <a:pos x="7" y="7"/>
                  </a:cxn>
                  <a:cxn ang="0">
                    <a:pos x="8" y="5"/>
                  </a:cxn>
                  <a:cxn ang="0">
                    <a:pos x="8" y="4"/>
                  </a:cxn>
                  <a:cxn ang="0">
                    <a:pos x="8" y="2"/>
                  </a:cxn>
                  <a:cxn ang="0">
                    <a:pos x="7" y="1"/>
                  </a:cxn>
                  <a:cxn ang="0">
                    <a:pos x="6" y="1"/>
                  </a:cxn>
                  <a:cxn ang="0">
                    <a:pos x="4" y="0"/>
                  </a:cxn>
                  <a:cxn ang="0">
                    <a:pos x="3" y="1"/>
                  </a:cxn>
                  <a:cxn ang="0">
                    <a:pos x="2" y="1"/>
                  </a:cxn>
                  <a:cxn ang="0">
                    <a:pos x="1" y="2"/>
                  </a:cxn>
                  <a:cxn ang="0">
                    <a:pos x="0" y="4"/>
                  </a:cxn>
                  <a:cxn ang="0">
                    <a:pos x="0" y="4"/>
                  </a:cxn>
                </a:cxnLst>
                <a:rect l="0" t="0" r="r" b="b"/>
                <a:pathLst>
                  <a:path w="8" h="7">
                    <a:moveTo>
                      <a:pt x="0" y="4"/>
                    </a:moveTo>
                    <a:lnTo>
                      <a:pt x="1" y="5"/>
                    </a:lnTo>
                    <a:lnTo>
                      <a:pt x="2" y="7"/>
                    </a:lnTo>
                    <a:lnTo>
                      <a:pt x="3" y="7"/>
                    </a:lnTo>
                    <a:lnTo>
                      <a:pt x="4" y="7"/>
                    </a:lnTo>
                    <a:lnTo>
                      <a:pt x="6" y="7"/>
                    </a:lnTo>
                    <a:lnTo>
                      <a:pt x="7" y="7"/>
                    </a:lnTo>
                    <a:lnTo>
                      <a:pt x="8" y="5"/>
                    </a:lnTo>
                    <a:lnTo>
                      <a:pt x="8" y="4"/>
                    </a:lnTo>
                    <a:lnTo>
                      <a:pt x="8" y="2"/>
                    </a:lnTo>
                    <a:lnTo>
                      <a:pt x="7" y="1"/>
                    </a:lnTo>
                    <a:lnTo>
                      <a:pt x="6" y="1"/>
                    </a:lnTo>
                    <a:lnTo>
                      <a:pt x="4" y="0"/>
                    </a:lnTo>
                    <a:lnTo>
                      <a:pt x="3" y="1"/>
                    </a:lnTo>
                    <a:lnTo>
                      <a:pt x="2" y="1"/>
                    </a:lnTo>
                    <a:lnTo>
                      <a:pt x="1" y="2"/>
                    </a:lnTo>
                    <a:lnTo>
                      <a:pt x="0" y="4"/>
                    </a:lnTo>
                    <a:lnTo>
                      <a:pt x="0" y="4"/>
                    </a:lnTo>
                    <a:close/>
                  </a:path>
                </a:pathLst>
              </a:custGeom>
              <a:solidFill>
                <a:srgbClr val="FFFF00"/>
              </a:solidFill>
              <a:ln w="9525">
                <a:noFill/>
                <a:round/>
                <a:headEnd/>
                <a:tailEnd/>
              </a:ln>
            </p:spPr>
            <p:txBody>
              <a:bodyPr/>
              <a:lstStyle/>
              <a:p>
                <a:endParaRPr lang="en-US"/>
              </a:p>
            </p:txBody>
          </p:sp>
          <p:sp>
            <p:nvSpPr>
              <p:cNvPr id="60835" name="Freeform 419"/>
              <p:cNvSpPr>
                <a:spLocks/>
              </p:cNvSpPr>
              <p:nvPr/>
            </p:nvSpPr>
            <p:spPr bwMode="auto">
              <a:xfrm>
                <a:off x="1377" y="3090"/>
                <a:ext cx="8" cy="8"/>
              </a:xfrm>
              <a:custGeom>
                <a:avLst/>
                <a:gdLst/>
                <a:ahLst/>
                <a:cxnLst>
                  <a:cxn ang="0">
                    <a:pos x="0" y="4"/>
                  </a:cxn>
                  <a:cxn ang="0">
                    <a:pos x="1" y="5"/>
                  </a:cxn>
                  <a:cxn ang="0">
                    <a:pos x="2" y="6"/>
                  </a:cxn>
                  <a:cxn ang="0">
                    <a:pos x="3" y="7"/>
                  </a:cxn>
                  <a:cxn ang="0">
                    <a:pos x="4" y="8"/>
                  </a:cxn>
                  <a:cxn ang="0">
                    <a:pos x="6" y="7"/>
                  </a:cxn>
                  <a:cxn ang="0">
                    <a:pos x="7" y="6"/>
                  </a:cxn>
                  <a:cxn ang="0">
                    <a:pos x="8" y="5"/>
                  </a:cxn>
                  <a:cxn ang="0">
                    <a:pos x="8" y="4"/>
                  </a:cxn>
                  <a:cxn ang="0">
                    <a:pos x="8" y="3"/>
                  </a:cxn>
                  <a:cxn ang="0">
                    <a:pos x="7" y="1"/>
                  </a:cxn>
                  <a:cxn ang="0">
                    <a:pos x="6" y="1"/>
                  </a:cxn>
                  <a:cxn ang="0">
                    <a:pos x="4" y="0"/>
                  </a:cxn>
                  <a:cxn ang="0">
                    <a:pos x="3" y="1"/>
                  </a:cxn>
                  <a:cxn ang="0">
                    <a:pos x="2" y="1"/>
                  </a:cxn>
                  <a:cxn ang="0">
                    <a:pos x="1" y="3"/>
                  </a:cxn>
                  <a:cxn ang="0">
                    <a:pos x="0" y="4"/>
                  </a:cxn>
                  <a:cxn ang="0">
                    <a:pos x="0" y="4"/>
                  </a:cxn>
                </a:cxnLst>
                <a:rect l="0" t="0" r="r" b="b"/>
                <a:pathLst>
                  <a:path w="8" h="8">
                    <a:moveTo>
                      <a:pt x="0" y="4"/>
                    </a:moveTo>
                    <a:lnTo>
                      <a:pt x="1" y="5"/>
                    </a:lnTo>
                    <a:lnTo>
                      <a:pt x="2" y="6"/>
                    </a:lnTo>
                    <a:lnTo>
                      <a:pt x="3" y="7"/>
                    </a:lnTo>
                    <a:lnTo>
                      <a:pt x="4" y="8"/>
                    </a:lnTo>
                    <a:lnTo>
                      <a:pt x="6" y="7"/>
                    </a:lnTo>
                    <a:lnTo>
                      <a:pt x="7" y="6"/>
                    </a:lnTo>
                    <a:lnTo>
                      <a:pt x="8" y="5"/>
                    </a:lnTo>
                    <a:lnTo>
                      <a:pt x="8" y="4"/>
                    </a:lnTo>
                    <a:lnTo>
                      <a:pt x="8" y="3"/>
                    </a:lnTo>
                    <a:lnTo>
                      <a:pt x="7" y="1"/>
                    </a:lnTo>
                    <a:lnTo>
                      <a:pt x="6" y="1"/>
                    </a:lnTo>
                    <a:lnTo>
                      <a:pt x="4" y="0"/>
                    </a:lnTo>
                    <a:lnTo>
                      <a:pt x="3" y="1"/>
                    </a:lnTo>
                    <a:lnTo>
                      <a:pt x="2" y="1"/>
                    </a:lnTo>
                    <a:lnTo>
                      <a:pt x="1" y="3"/>
                    </a:lnTo>
                    <a:lnTo>
                      <a:pt x="0" y="4"/>
                    </a:lnTo>
                    <a:lnTo>
                      <a:pt x="0" y="4"/>
                    </a:lnTo>
                    <a:close/>
                  </a:path>
                </a:pathLst>
              </a:custGeom>
              <a:solidFill>
                <a:srgbClr val="FFFF00"/>
              </a:solidFill>
              <a:ln w="9525">
                <a:noFill/>
                <a:round/>
                <a:headEnd/>
                <a:tailEnd/>
              </a:ln>
            </p:spPr>
            <p:txBody>
              <a:bodyPr/>
              <a:lstStyle/>
              <a:p>
                <a:endParaRPr lang="en-US"/>
              </a:p>
            </p:txBody>
          </p:sp>
          <p:sp>
            <p:nvSpPr>
              <p:cNvPr id="60836" name="Freeform 420"/>
              <p:cNvSpPr>
                <a:spLocks/>
              </p:cNvSpPr>
              <p:nvPr/>
            </p:nvSpPr>
            <p:spPr bwMode="auto">
              <a:xfrm>
                <a:off x="1202" y="3117"/>
                <a:ext cx="8" cy="7"/>
              </a:xfrm>
              <a:custGeom>
                <a:avLst/>
                <a:gdLst/>
                <a:ahLst/>
                <a:cxnLst>
                  <a:cxn ang="0">
                    <a:pos x="0" y="4"/>
                  </a:cxn>
                  <a:cxn ang="0">
                    <a:pos x="1" y="5"/>
                  </a:cxn>
                  <a:cxn ang="0">
                    <a:pos x="2" y="6"/>
                  </a:cxn>
                  <a:cxn ang="0">
                    <a:pos x="3" y="7"/>
                  </a:cxn>
                  <a:cxn ang="0">
                    <a:pos x="4" y="7"/>
                  </a:cxn>
                  <a:cxn ang="0">
                    <a:pos x="6" y="7"/>
                  </a:cxn>
                  <a:cxn ang="0">
                    <a:pos x="7" y="6"/>
                  </a:cxn>
                  <a:cxn ang="0">
                    <a:pos x="8" y="5"/>
                  </a:cxn>
                  <a:cxn ang="0">
                    <a:pos x="8" y="4"/>
                  </a:cxn>
                  <a:cxn ang="0">
                    <a:pos x="8" y="2"/>
                  </a:cxn>
                  <a:cxn ang="0">
                    <a:pos x="7" y="1"/>
                  </a:cxn>
                  <a:cxn ang="0">
                    <a:pos x="6" y="0"/>
                  </a:cxn>
                  <a:cxn ang="0">
                    <a:pos x="4" y="0"/>
                  </a:cxn>
                  <a:cxn ang="0">
                    <a:pos x="3" y="0"/>
                  </a:cxn>
                  <a:cxn ang="0">
                    <a:pos x="2" y="1"/>
                  </a:cxn>
                  <a:cxn ang="0">
                    <a:pos x="1" y="2"/>
                  </a:cxn>
                  <a:cxn ang="0">
                    <a:pos x="0" y="4"/>
                  </a:cxn>
                  <a:cxn ang="0">
                    <a:pos x="0" y="4"/>
                  </a:cxn>
                </a:cxnLst>
                <a:rect l="0" t="0" r="r" b="b"/>
                <a:pathLst>
                  <a:path w="8" h="7">
                    <a:moveTo>
                      <a:pt x="0" y="4"/>
                    </a:moveTo>
                    <a:lnTo>
                      <a:pt x="1" y="5"/>
                    </a:lnTo>
                    <a:lnTo>
                      <a:pt x="2" y="6"/>
                    </a:lnTo>
                    <a:lnTo>
                      <a:pt x="3" y="7"/>
                    </a:lnTo>
                    <a:lnTo>
                      <a:pt x="4" y="7"/>
                    </a:lnTo>
                    <a:lnTo>
                      <a:pt x="6" y="7"/>
                    </a:lnTo>
                    <a:lnTo>
                      <a:pt x="7" y="6"/>
                    </a:lnTo>
                    <a:lnTo>
                      <a:pt x="8" y="5"/>
                    </a:lnTo>
                    <a:lnTo>
                      <a:pt x="8" y="4"/>
                    </a:lnTo>
                    <a:lnTo>
                      <a:pt x="8" y="2"/>
                    </a:lnTo>
                    <a:lnTo>
                      <a:pt x="7" y="1"/>
                    </a:lnTo>
                    <a:lnTo>
                      <a:pt x="6" y="0"/>
                    </a:lnTo>
                    <a:lnTo>
                      <a:pt x="4" y="0"/>
                    </a:lnTo>
                    <a:lnTo>
                      <a:pt x="3" y="0"/>
                    </a:lnTo>
                    <a:lnTo>
                      <a:pt x="2" y="1"/>
                    </a:lnTo>
                    <a:lnTo>
                      <a:pt x="1" y="2"/>
                    </a:lnTo>
                    <a:lnTo>
                      <a:pt x="0" y="4"/>
                    </a:lnTo>
                    <a:lnTo>
                      <a:pt x="0" y="4"/>
                    </a:lnTo>
                    <a:close/>
                  </a:path>
                </a:pathLst>
              </a:custGeom>
              <a:solidFill>
                <a:srgbClr val="FFFF00"/>
              </a:solidFill>
              <a:ln w="9525">
                <a:noFill/>
                <a:round/>
                <a:headEnd/>
                <a:tailEnd/>
              </a:ln>
            </p:spPr>
            <p:txBody>
              <a:bodyPr/>
              <a:lstStyle/>
              <a:p>
                <a:endParaRPr lang="en-US"/>
              </a:p>
            </p:txBody>
          </p:sp>
          <p:sp>
            <p:nvSpPr>
              <p:cNvPr id="60837" name="Freeform 421"/>
              <p:cNvSpPr>
                <a:spLocks/>
              </p:cNvSpPr>
              <p:nvPr/>
            </p:nvSpPr>
            <p:spPr bwMode="auto">
              <a:xfrm>
                <a:off x="1210" y="3145"/>
                <a:ext cx="8" cy="7"/>
              </a:xfrm>
              <a:custGeom>
                <a:avLst/>
                <a:gdLst/>
                <a:ahLst/>
                <a:cxnLst>
                  <a:cxn ang="0">
                    <a:pos x="0" y="4"/>
                  </a:cxn>
                  <a:cxn ang="0">
                    <a:pos x="1" y="5"/>
                  </a:cxn>
                  <a:cxn ang="0">
                    <a:pos x="1" y="6"/>
                  </a:cxn>
                  <a:cxn ang="0">
                    <a:pos x="3" y="7"/>
                  </a:cxn>
                  <a:cxn ang="0">
                    <a:pos x="4" y="7"/>
                  </a:cxn>
                  <a:cxn ang="0">
                    <a:pos x="6" y="7"/>
                  </a:cxn>
                  <a:cxn ang="0">
                    <a:pos x="7" y="6"/>
                  </a:cxn>
                  <a:cxn ang="0">
                    <a:pos x="7" y="5"/>
                  </a:cxn>
                  <a:cxn ang="0">
                    <a:pos x="8" y="4"/>
                  </a:cxn>
                  <a:cxn ang="0">
                    <a:pos x="7" y="2"/>
                  </a:cxn>
                  <a:cxn ang="0">
                    <a:pos x="7" y="1"/>
                  </a:cxn>
                  <a:cxn ang="0">
                    <a:pos x="6" y="0"/>
                  </a:cxn>
                  <a:cxn ang="0">
                    <a:pos x="4" y="0"/>
                  </a:cxn>
                  <a:cxn ang="0">
                    <a:pos x="3" y="0"/>
                  </a:cxn>
                  <a:cxn ang="0">
                    <a:pos x="1" y="1"/>
                  </a:cxn>
                  <a:cxn ang="0">
                    <a:pos x="1" y="2"/>
                  </a:cxn>
                  <a:cxn ang="0">
                    <a:pos x="0" y="4"/>
                  </a:cxn>
                  <a:cxn ang="0">
                    <a:pos x="0" y="4"/>
                  </a:cxn>
                </a:cxnLst>
                <a:rect l="0" t="0" r="r" b="b"/>
                <a:pathLst>
                  <a:path w="8" h="7">
                    <a:moveTo>
                      <a:pt x="0" y="4"/>
                    </a:moveTo>
                    <a:lnTo>
                      <a:pt x="1" y="5"/>
                    </a:lnTo>
                    <a:lnTo>
                      <a:pt x="1" y="6"/>
                    </a:lnTo>
                    <a:lnTo>
                      <a:pt x="3" y="7"/>
                    </a:lnTo>
                    <a:lnTo>
                      <a:pt x="4" y="7"/>
                    </a:lnTo>
                    <a:lnTo>
                      <a:pt x="6" y="7"/>
                    </a:lnTo>
                    <a:lnTo>
                      <a:pt x="7" y="6"/>
                    </a:lnTo>
                    <a:lnTo>
                      <a:pt x="7" y="5"/>
                    </a:lnTo>
                    <a:lnTo>
                      <a:pt x="8" y="4"/>
                    </a:lnTo>
                    <a:lnTo>
                      <a:pt x="7" y="2"/>
                    </a:lnTo>
                    <a:lnTo>
                      <a:pt x="7" y="1"/>
                    </a:lnTo>
                    <a:lnTo>
                      <a:pt x="6" y="0"/>
                    </a:lnTo>
                    <a:lnTo>
                      <a:pt x="4" y="0"/>
                    </a:lnTo>
                    <a:lnTo>
                      <a:pt x="3" y="0"/>
                    </a:lnTo>
                    <a:lnTo>
                      <a:pt x="1" y="1"/>
                    </a:lnTo>
                    <a:lnTo>
                      <a:pt x="1" y="2"/>
                    </a:lnTo>
                    <a:lnTo>
                      <a:pt x="0" y="4"/>
                    </a:lnTo>
                    <a:lnTo>
                      <a:pt x="0" y="4"/>
                    </a:lnTo>
                    <a:close/>
                  </a:path>
                </a:pathLst>
              </a:custGeom>
              <a:solidFill>
                <a:srgbClr val="FFFF00"/>
              </a:solidFill>
              <a:ln w="9525">
                <a:noFill/>
                <a:round/>
                <a:headEnd/>
                <a:tailEnd/>
              </a:ln>
            </p:spPr>
            <p:txBody>
              <a:bodyPr/>
              <a:lstStyle/>
              <a:p>
                <a:endParaRPr lang="en-US"/>
              </a:p>
            </p:txBody>
          </p:sp>
          <p:sp>
            <p:nvSpPr>
              <p:cNvPr id="60838" name="Freeform 422"/>
              <p:cNvSpPr>
                <a:spLocks/>
              </p:cNvSpPr>
              <p:nvPr/>
            </p:nvSpPr>
            <p:spPr bwMode="auto">
              <a:xfrm>
                <a:off x="1366" y="3052"/>
                <a:ext cx="8" cy="7"/>
              </a:xfrm>
              <a:custGeom>
                <a:avLst/>
                <a:gdLst/>
                <a:ahLst/>
                <a:cxnLst>
                  <a:cxn ang="0">
                    <a:pos x="0" y="3"/>
                  </a:cxn>
                  <a:cxn ang="0">
                    <a:pos x="1" y="5"/>
                  </a:cxn>
                  <a:cxn ang="0">
                    <a:pos x="1" y="6"/>
                  </a:cxn>
                  <a:cxn ang="0">
                    <a:pos x="3" y="6"/>
                  </a:cxn>
                  <a:cxn ang="0">
                    <a:pos x="4" y="7"/>
                  </a:cxn>
                  <a:cxn ang="0">
                    <a:pos x="6" y="6"/>
                  </a:cxn>
                  <a:cxn ang="0">
                    <a:pos x="7" y="6"/>
                  </a:cxn>
                  <a:cxn ang="0">
                    <a:pos x="8" y="5"/>
                  </a:cxn>
                  <a:cxn ang="0">
                    <a:pos x="8" y="3"/>
                  </a:cxn>
                  <a:cxn ang="0">
                    <a:pos x="8" y="2"/>
                  </a:cxn>
                  <a:cxn ang="0">
                    <a:pos x="7" y="1"/>
                  </a:cxn>
                  <a:cxn ang="0">
                    <a:pos x="6" y="0"/>
                  </a:cxn>
                  <a:cxn ang="0">
                    <a:pos x="4" y="0"/>
                  </a:cxn>
                  <a:cxn ang="0">
                    <a:pos x="3" y="0"/>
                  </a:cxn>
                  <a:cxn ang="0">
                    <a:pos x="1" y="1"/>
                  </a:cxn>
                  <a:cxn ang="0">
                    <a:pos x="1" y="2"/>
                  </a:cxn>
                  <a:cxn ang="0">
                    <a:pos x="0" y="3"/>
                  </a:cxn>
                  <a:cxn ang="0">
                    <a:pos x="0" y="3"/>
                  </a:cxn>
                </a:cxnLst>
                <a:rect l="0" t="0" r="r" b="b"/>
                <a:pathLst>
                  <a:path w="8" h="7">
                    <a:moveTo>
                      <a:pt x="0" y="3"/>
                    </a:moveTo>
                    <a:lnTo>
                      <a:pt x="1" y="5"/>
                    </a:lnTo>
                    <a:lnTo>
                      <a:pt x="1" y="6"/>
                    </a:lnTo>
                    <a:lnTo>
                      <a:pt x="3" y="6"/>
                    </a:lnTo>
                    <a:lnTo>
                      <a:pt x="4" y="7"/>
                    </a:lnTo>
                    <a:lnTo>
                      <a:pt x="6" y="6"/>
                    </a:lnTo>
                    <a:lnTo>
                      <a:pt x="7" y="6"/>
                    </a:lnTo>
                    <a:lnTo>
                      <a:pt x="8" y="5"/>
                    </a:lnTo>
                    <a:lnTo>
                      <a:pt x="8" y="3"/>
                    </a:lnTo>
                    <a:lnTo>
                      <a:pt x="8" y="2"/>
                    </a:lnTo>
                    <a:lnTo>
                      <a:pt x="7" y="1"/>
                    </a:lnTo>
                    <a:lnTo>
                      <a:pt x="6" y="0"/>
                    </a:lnTo>
                    <a:lnTo>
                      <a:pt x="4" y="0"/>
                    </a:lnTo>
                    <a:lnTo>
                      <a:pt x="3" y="0"/>
                    </a:lnTo>
                    <a:lnTo>
                      <a:pt x="1" y="1"/>
                    </a:lnTo>
                    <a:lnTo>
                      <a:pt x="1" y="2"/>
                    </a:lnTo>
                    <a:lnTo>
                      <a:pt x="0" y="3"/>
                    </a:lnTo>
                    <a:lnTo>
                      <a:pt x="0" y="3"/>
                    </a:lnTo>
                    <a:close/>
                  </a:path>
                </a:pathLst>
              </a:custGeom>
              <a:solidFill>
                <a:srgbClr val="FFFF00"/>
              </a:solidFill>
              <a:ln w="9525">
                <a:noFill/>
                <a:round/>
                <a:headEnd/>
                <a:tailEnd/>
              </a:ln>
            </p:spPr>
            <p:txBody>
              <a:bodyPr/>
              <a:lstStyle/>
              <a:p>
                <a:endParaRPr lang="en-US"/>
              </a:p>
            </p:txBody>
          </p:sp>
          <p:sp>
            <p:nvSpPr>
              <p:cNvPr id="60839" name="Freeform 423"/>
              <p:cNvSpPr>
                <a:spLocks/>
              </p:cNvSpPr>
              <p:nvPr/>
            </p:nvSpPr>
            <p:spPr bwMode="auto">
              <a:xfrm>
                <a:off x="1237" y="3033"/>
                <a:ext cx="7" cy="7"/>
              </a:xfrm>
              <a:custGeom>
                <a:avLst/>
                <a:gdLst/>
                <a:ahLst/>
                <a:cxnLst>
                  <a:cxn ang="0">
                    <a:pos x="0" y="4"/>
                  </a:cxn>
                  <a:cxn ang="0">
                    <a:pos x="0" y="5"/>
                  </a:cxn>
                  <a:cxn ang="0">
                    <a:pos x="1" y="6"/>
                  </a:cxn>
                  <a:cxn ang="0">
                    <a:pos x="2" y="6"/>
                  </a:cxn>
                  <a:cxn ang="0">
                    <a:pos x="3" y="7"/>
                  </a:cxn>
                  <a:cxn ang="0">
                    <a:pos x="5" y="6"/>
                  </a:cxn>
                  <a:cxn ang="0">
                    <a:pos x="6" y="6"/>
                  </a:cxn>
                  <a:cxn ang="0">
                    <a:pos x="7" y="5"/>
                  </a:cxn>
                  <a:cxn ang="0">
                    <a:pos x="7" y="4"/>
                  </a:cxn>
                  <a:cxn ang="0">
                    <a:pos x="7" y="2"/>
                  </a:cxn>
                  <a:cxn ang="0">
                    <a:pos x="6" y="1"/>
                  </a:cxn>
                  <a:cxn ang="0">
                    <a:pos x="5" y="1"/>
                  </a:cxn>
                  <a:cxn ang="0">
                    <a:pos x="3" y="0"/>
                  </a:cxn>
                  <a:cxn ang="0">
                    <a:pos x="2" y="1"/>
                  </a:cxn>
                  <a:cxn ang="0">
                    <a:pos x="1" y="1"/>
                  </a:cxn>
                  <a:cxn ang="0">
                    <a:pos x="0" y="2"/>
                  </a:cxn>
                  <a:cxn ang="0">
                    <a:pos x="0" y="4"/>
                  </a:cxn>
                  <a:cxn ang="0">
                    <a:pos x="0" y="4"/>
                  </a:cxn>
                </a:cxnLst>
                <a:rect l="0" t="0" r="r" b="b"/>
                <a:pathLst>
                  <a:path w="7" h="7">
                    <a:moveTo>
                      <a:pt x="0" y="4"/>
                    </a:moveTo>
                    <a:lnTo>
                      <a:pt x="0" y="5"/>
                    </a:lnTo>
                    <a:lnTo>
                      <a:pt x="1" y="6"/>
                    </a:lnTo>
                    <a:lnTo>
                      <a:pt x="2" y="6"/>
                    </a:lnTo>
                    <a:lnTo>
                      <a:pt x="3" y="7"/>
                    </a:lnTo>
                    <a:lnTo>
                      <a:pt x="5" y="6"/>
                    </a:lnTo>
                    <a:lnTo>
                      <a:pt x="6" y="6"/>
                    </a:lnTo>
                    <a:lnTo>
                      <a:pt x="7" y="5"/>
                    </a:lnTo>
                    <a:lnTo>
                      <a:pt x="7" y="4"/>
                    </a:lnTo>
                    <a:lnTo>
                      <a:pt x="7" y="2"/>
                    </a:lnTo>
                    <a:lnTo>
                      <a:pt x="6" y="1"/>
                    </a:lnTo>
                    <a:lnTo>
                      <a:pt x="5" y="1"/>
                    </a:lnTo>
                    <a:lnTo>
                      <a:pt x="3" y="0"/>
                    </a:lnTo>
                    <a:lnTo>
                      <a:pt x="2" y="1"/>
                    </a:lnTo>
                    <a:lnTo>
                      <a:pt x="1" y="1"/>
                    </a:lnTo>
                    <a:lnTo>
                      <a:pt x="0" y="2"/>
                    </a:lnTo>
                    <a:lnTo>
                      <a:pt x="0" y="4"/>
                    </a:lnTo>
                    <a:lnTo>
                      <a:pt x="0" y="4"/>
                    </a:lnTo>
                    <a:close/>
                  </a:path>
                </a:pathLst>
              </a:custGeom>
              <a:solidFill>
                <a:srgbClr val="FFFF00"/>
              </a:solidFill>
              <a:ln w="9525">
                <a:noFill/>
                <a:round/>
                <a:headEnd/>
                <a:tailEnd/>
              </a:ln>
            </p:spPr>
            <p:txBody>
              <a:bodyPr/>
              <a:lstStyle/>
              <a:p>
                <a:endParaRPr lang="en-US"/>
              </a:p>
            </p:txBody>
          </p:sp>
          <p:sp>
            <p:nvSpPr>
              <p:cNvPr id="60840" name="Freeform 424"/>
              <p:cNvSpPr>
                <a:spLocks/>
              </p:cNvSpPr>
              <p:nvPr/>
            </p:nvSpPr>
            <p:spPr bwMode="auto">
              <a:xfrm>
                <a:off x="1370" y="3112"/>
                <a:ext cx="7" cy="7"/>
              </a:xfrm>
              <a:custGeom>
                <a:avLst/>
                <a:gdLst/>
                <a:ahLst/>
                <a:cxnLst>
                  <a:cxn ang="0">
                    <a:pos x="0" y="3"/>
                  </a:cxn>
                  <a:cxn ang="0">
                    <a:pos x="1" y="5"/>
                  </a:cxn>
                  <a:cxn ang="0">
                    <a:pos x="1" y="5"/>
                  </a:cxn>
                  <a:cxn ang="0">
                    <a:pos x="3" y="6"/>
                  </a:cxn>
                  <a:cxn ang="0">
                    <a:pos x="4" y="7"/>
                  </a:cxn>
                  <a:cxn ang="0">
                    <a:pos x="5" y="6"/>
                  </a:cxn>
                  <a:cxn ang="0">
                    <a:pos x="6" y="5"/>
                  </a:cxn>
                  <a:cxn ang="0">
                    <a:pos x="7" y="5"/>
                  </a:cxn>
                  <a:cxn ang="0">
                    <a:pos x="7" y="3"/>
                  </a:cxn>
                  <a:cxn ang="0">
                    <a:pos x="7" y="2"/>
                  </a:cxn>
                  <a:cxn ang="0">
                    <a:pos x="6" y="1"/>
                  </a:cxn>
                  <a:cxn ang="0">
                    <a:pos x="5" y="0"/>
                  </a:cxn>
                  <a:cxn ang="0">
                    <a:pos x="4" y="0"/>
                  </a:cxn>
                  <a:cxn ang="0">
                    <a:pos x="3" y="0"/>
                  </a:cxn>
                  <a:cxn ang="0">
                    <a:pos x="1" y="1"/>
                  </a:cxn>
                  <a:cxn ang="0">
                    <a:pos x="1" y="2"/>
                  </a:cxn>
                  <a:cxn ang="0">
                    <a:pos x="0" y="3"/>
                  </a:cxn>
                  <a:cxn ang="0">
                    <a:pos x="0" y="3"/>
                  </a:cxn>
                </a:cxnLst>
                <a:rect l="0" t="0" r="r" b="b"/>
                <a:pathLst>
                  <a:path w="7" h="7">
                    <a:moveTo>
                      <a:pt x="0" y="3"/>
                    </a:moveTo>
                    <a:lnTo>
                      <a:pt x="1" y="5"/>
                    </a:lnTo>
                    <a:lnTo>
                      <a:pt x="1" y="5"/>
                    </a:lnTo>
                    <a:lnTo>
                      <a:pt x="3" y="6"/>
                    </a:lnTo>
                    <a:lnTo>
                      <a:pt x="4" y="7"/>
                    </a:lnTo>
                    <a:lnTo>
                      <a:pt x="5" y="6"/>
                    </a:lnTo>
                    <a:lnTo>
                      <a:pt x="6" y="5"/>
                    </a:lnTo>
                    <a:lnTo>
                      <a:pt x="7" y="5"/>
                    </a:lnTo>
                    <a:lnTo>
                      <a:pt x="7" y="3"/>
                    </a:lnTo>
                    <a:lnTo>
                      <a:pt x="7" y="2"/>
                    </a:lnTo>
                    <a:lnTo>
                      <a:pt x="6" y="1"/>
                    </a:lnTo>
                    <a:lnTo>
                      <a:pt x="5" y="0"/>
                    </a:lnTo>
                    <a:lnTo>
                      <a:pt x="4" y="0"/>
                    </a:lnTo>
                    <a:lnTo>
                      <a:pt x="3" y="0"/>
                    </a:lnTo>
                    <a:lnTo>
                      <a:pt x="1" y="1"/>
                    </a:lnTo>
                    <a:lnTo>
                      <a:pt x="1" y="2"/>
                    </a:lnTo>
                    <a:lnTo>
                      <a:pt x="0" y="3"/>
                    </a:lnTo>
                    <a:lnTo>
                      <a:pt x="0" y="3"/>
                    </a:lnTo>
                    <a:close/>
                  </a:path>
                </a:pathLst>
              </a:custGeom>
              <a:solidFill>
                <a:srgbClr val="FFFF00"/>
              </a:solidFill>
              <a:ln w="9525">
                <a:noFill/>
                <a:round/>
                <a:headEnd/>
                <a:tailEnd/>
              </a:ln>
            </p:spPr>
            <p:txBody>
              <a:bodyPr/>
              <a:lstStyle/>
              <a:p>
                <a:endParaRPr lang="en-US"/>
              </a:p>
            </p:txBody>
          </p:sp>
          <p:sp>
            <p:nvSpPr>
              <p:cNvPr id="60841" name="Freeform 425"/>
              <p:cNvSpPr>
                <a:spLocks/>
              </p:cNvSpPr>
              <p:nvPr/>
            </p:nvSpPr>
            <p:spPr bwMode="auto">
              <a:xfrm>
                <a:off x="1387" y="3119"/>
                <a:ext cx="8" cy="7"/>
              </a:xfrm>
              <a:custGeom>
                <a:avLst/>
                <a:gdLst/>
                <a:ahLst/>
                <a:cxnLst>
                  <a:cxn ang="0">
                    <a:pos x="0" y="3"/>
                  </a:cxn>
                  <a:cxn ang="0">
                    <a:pos x="1" y="5"/>
                  </a:cxn>
                  <a:cxn ang="0">
                    <a:pos x="1" y="6"/>
                  </a:cxn>
                  <a:cxn ang="0">
                    <a:pos x="3" y="6"/>
                  </a:cxn>
                  <a:cxn ang="0">
                    <a:pos x="4" y="7"/>
                  </a:cxn>
                  <a:cxn ang="0">
                    <a:pos x="6" y="6"/>
                  </a:cxn>
                  <a:cxn ang="0">
                    <a:pos x="7" y="6"/>
                  </a:cxn>
                  <a:cxn ang="0">
                    <a:pos x="7" y="5"/>
                  </a:cxn>
                  <a:cxn ang="0">
                    <a:pos x="8" y="3"/>
                  </a:cxn>
                  <a:cxn ang="0">
                    <a:pos x="7" y="2"/>
                  </a:cxn>
                  <a:cxn ang="0">
                    <a:pos x="7" y="1"/>
                  </a:cxn>
                  <a:cxn ang="0">
                    <a:pos x="6" y="0"/>
                  </a:cxn>
                  <a:cxn ang="0">
                    <a:pos x="4" y="0"/>
                  </a:cxn>
                  <a:cxn ang="0">
                    <a:pos x="3" y="0"/>
                  </a:cxn>
                  <a:cxn ang="0">
                    <a:pos x="1" y="1"/>
                  </a:cxn>
                  <a:cxn ang="0">
                    <a:pos x="1" y="2"/>
                  </a:cxn>
                  <a:cxn ang="0">
                    <a:pos x="0" y="3"/>
                  </a:cxn>
                  <a:cxn ang="0">
                    <a:pos x="0" y="3"/>
                  </a:cxn>
                </a:cxnLst>
                <a:rect l="0" t="0" r="r" b="b"/>
                <a:pathLst>
                  <a:path w="8" h="7">
                    <a:moveTo>
                      <a:pt x="0" y="3"/>
                    </a:moveTo>
                    <a:lnTo>
                      <a:pt x="1" y="5"/>
                    </a:lnTo>
                    <a:lnTo>
                      <a:pt x="1" y="6"/>
                    </a:lnTo>
                    <a:lnTo>
                      <a:pt x="3" y="6"/>
                    </a:lnTo>
                    <a:lnTo>
                      <a:pt x="4" y="7"/>
                    </a:lnTo>
                    <a:lnTo>
                      <a:pt x="6" y="6"/>
                    </a:lnTo>
                    <a:lnTo>
                      <a:pt x="7" y="6"/>
                    </a:lnTo>
                    <a:lnTo>
                      <a:pt x="7" y="5"/>
                    </a:lnTo>
                    <a:lnTo>
                      <a:pt x="8" y="3"/>
                    </a:lnTo>
                    <a:lnTo>
                      <a:pt x="7" y="2"/>
                    </a:lnTo>
                    <a:lnTo>
                      <a:pt x="7" y="1"/>
                    </a:lnTo>
                    <a:lnTo>
                      <a:pt x="6" y="0"/>
                    </a:lnTo>
                    <a:lnTo>
                      <a:pt x="4" y="0"/>
                    </a:lnTo>
                    <a:lnTo>
                      <a:pt x="3" y="0"/>
                    </a:lnTo>
                    <a:lnTo>
                      <a:pt x="1" y="1"/>
                    </a:lnTo>
                    <a:lnTo>
                      <a:pt x="1" y="2"/>
                    </a:lnTo>
                    <a:lnTo>
                      <a:pt x="0" y="3"/>
                    </a:lnTo>
                    <a:lnTo>
                      <a:pt x="0" y="3"/>
                    </a:lnTo>
                    <a:close/>
                  </a:path>
                </a:pathLst>
              </a:custGeom>
              <a:solidFill>
                <a:srgbClr val="FFFF00"/>
              </a:solidFill>
              <a:ln w="9525">
                <a:noFill/>
                <a:round/>
                <a:headEnd/>
                <a:tailEnd/>
              </a:ln>
            </p:spPr>
            <p:txBody>
              <a:bodyPr/>
              <a:lstStyle/>
              <a:p>
                <a:endParaRPr lang="en-US"/>
              </a:p>
            </p:txBody>
          </p:sp>
          <p:sp>
            <p:nvSpPr>
              <p:cNvPr id="60842" name="Freeform 426"/>
              <p:cNvSpPr>
                <a:spLocks/>
              </p:cNvSpPr>
              <p:nvPr/>
            </p:nvSpPr>
            <p:spPr bwMode="auto">
              <a:xfrm>
                <a:off x="1404" y="3084"/>
                <a:ext cx="8" cy="6"/>
              </a:xfrm>
              <a:custGeom>
                <a:avLst/>
                <a:gdLst/>
                <a:ahLst/>
                <a:cxnLst>
                  <a:cxn ang="0">
                    <a:pos x="0" y="3"/>
                  </a:cxn>
                  <a:cxn ang="0">
                    <a:pos x="1" y="4"/>
                  </a:cxn>
                  <a:cxn ang="0">
                    <a:pos x="2" y="6"/>
                  </a:cxn>
                  <a:cxn ang="0">
                    <a:pos x="3" y="6"/>
                  </a:cxn>
                  <a:cxn ang="0">
                    <a:pos x="4" y="6"/>
                  </a:cxn>
                  <a:cxn ang="0">
                    <a:pos x="6" y="6"/>
                  </a:cxn>
                  <a:cxn ang="0">
                    <a:pos x="7" y="6"/>
                  </a:cxn>
                  <a:cxn ang="0">
                    <a:pos x="8" y="4"/>
                  </a:cxn>
                  <a:cxn ang="0">
                    <a:pos x="8" y="3"/>
                  </a:cxn>
                  <a:cxn ang="0">
                    <a:pos x="8" y="1"/>
                  </a:cxn>
                  <a:cxn ang="0">
                    <a:pos x="7" y="1"/>
                  </a:cxn>
                  <a:cxn ang="0">
                    <a:pos x="6" y="0"/>
                  </a:cxn>
                  <a:cxn ang="0">
                    <a:pos x="4" y="0"/>
                  </a:cxn>
                  <a:cxn ang="0">
                    <a:pos x="3" y="0"/>
                  </a:cxn>
                  <a:cxn ang="0">
                    <a:pos x="2" y="1"/>
                  </a:cxn>
                  <a:cxn ang="0">
                    <a:pos x="1" y="1"/>
                  </a:cxn>
                  <a:cxn ang="0">
                    <a:pos x="0" y="3"/>
                  </a:cxn>
                  <a:cxn ang="0">
                    <a:pos x="0" y="3"/>
                  </a:cxn>
                </a:cxnLst>
                <a:rect l="0" t="0" r="r" b="b"/>
                <a:pathLst>
                  <a:path w="8" h="6">
                    <a:moveTo>
                      <a:pt x="0" y="3"/>
                    </a:moveTo>
                    <a:lnTo>
                      <a:pt x="1" y="4"/>
                    </a:lnTo>
                    <a:lnTo>
                      <a:pt x="2" y="6"/>
                    </a:lnTo>
                    <a:lnTo>
                      <a:pt x="3" y="6"/>
                    </a:lnTo>
                    <a:lnTo>
                      <a:pt x="4" y="6"/>
                    </a:lnTo>
                    <a:lnTo>
                      <a:pt x="6" y="6"/>
                    </a:lnTo>
                    <a:lnTo>
                      <a:pt x="7" y="6"/>
                    </a:lnTo>
                    <a:lnTo>
                      <a:pt x="8" y="4"/>
                    </a:lnTo>
                    <a:lnTo>
                      <a:pt x="8" y="3"/>
                    </a:lnTo>
                    <a:lnTo>
                      <a:pt x="8" y="1"/>
                    </a:lnTo>
                    <a:lnTo>
                      <a:pt x="7" y="1"/>
                    </a:lnTo>
                    <a:lnTo>
                      <a:pt x="6" y="0"/>
                    </a:lnTo>
                    <a:lnTo>
                      <a:pt x="4" y="0"/>
                    </a:lnTo>
                    <a:lnTo>
                      <a:pt x="3" y="0"/>
                    </a:lnTo>
                    <a:lnTo>
                      <a:pt x="2" y="1"/>
                    </a:lnTo>
                    <a:lnTo>
                      <a:pt x="1" y="1"/>
                    </a:lnTo>
                    <a:lnTo>
                      <a:pt x="0" y="3"/>
                    </a:lnTo>
                    <a:lnTo>
                      <a:pt x="0" y="3"/>
                    </a:lnTo>
                    <a:close/>
                  </a:path>
                </a:pathLst>
              </a:custGeom>
              <a:solidFill>
                <a:srgbClr val="FFFF00"/>
              </a:solidFill>
              <a:ln w="9525">
                <a:noFill/>
                <a:round/>
                <a:headEnd/>
                <a:tailEnd/>
              </a:ln>
            </p:spPr>
            <p:txBody>
              <a:bodyPr/>
              <a:lstStyle/>
              <a:p>
                <a:endParaRPr lang="en-US"/>
              </a:p>
            </p:txBody>
          </p:sp>
          <p:sp>
            <p:nvSpPr>
              <p:cNvPr id="60843" name="Freeform 427"/>
              <p:cNvSpPr>
                <a:spLocks/>
              </p:cNvSpPr>
              <p:nvPr/>
            </p:nvSpPr>
            <p:spPr bwMode="auto">
              <a:xfrm>
                <a:off x="1197" y="3163"/>
                <a:ext cx="7" cy="7"/>
              </a:xfrm>
              <a:custGeom>
                <a:avLst/>
                <a:gdLst/>
                <a:ahLst/>
                <a:cxnLst>
                  <a:cxn ang="0">
                    <a:pos x="0" y="3"/>
                  </a:cxn>
                  <a:cxn ang="0">
                    <a:pos x="0" y="5"/>
                  </a:cxn>
                  <a:cxn ang="0">
                    <a:pos x="1" y="6"/>
                  </a:cxn>
                  <a:cxn ang="0">
                    <a:pos x="2" y="6"/>
                  </a:cxn>
                  <a:cxn ang="0">
                    <a:pos x="4" y="7"/>
                  </a:cxn>
                  <a:cxn ang="0">
                    <a:pos x="5" y="6"/>
                  </a:cxn>
                  <a:cxn ang="0">
                    <a:pos x="6" y="6"/>
                  </a:cxn>
                  <a:cxn ang="0">
                    <a:pos x="7" y="5"/>
                  </a:cxn>
                  <a:cxn ang="0">
                    <a:pos x="7" y="3"/>
                  </a:cxn>
                  <a:cxn ang="0">
                    <a:pos x="7" y="2"/>
                  </a:cxn>
                  <a:cxn ang="0">
                    <a:pos x="6" y="0"/>
                  </a:cxn>
                  <a:cxn ang="0">
                    <a:pos x="5" y="0"/>
                  </a:cxn>
                  <a:cxn ang="0">
                    <a:pos x="4" y="0"/>
                  </a:cxn>
                  <a:cxn ang="0">
                    <a:pos x="2" y="0"/>
                  </a:cxn>
                  <a:cxn ang="0">
                    <a:pos x="1" y="0"/>
                  </a:cxn>
                  <a:cxn ang="0">
                    <a:pos x="0" y="2"/>
                  </a:cxn>
                  <a:cxn ang="0">
                    <a:pos x="0" y="3"/>
                  </a:cxn>
                  <a:cxn ang="0">
                    <a:pos x="0" y="3"/>
                  </a:cxn>
                </a:cxnLst>
                <a:rect l="0" t="0" r="r" b="b"/>
                <a:pathLst>
                  <a:path w="7" h="7">
                    <a:moveTo>
                      <a:pt x="0" y="3"/>
                    </a:moveTo>
                    <a:lnTo>
                      <a:pt x="0" y="5"/>
                    </a:lnTo>
                    <a:lnTo>
                      <a:pt x="1" y="6"/>
                    </a:lnTo>
                    <a:lnTo>
                      <a:pt x="2" y="6"/>
                    </a:lnTo>
                    <a:lnTo>
                      <a:pt x="4" y="7"/>
                    </a:lnTo>
                    <a:lnTo>
                      <a:pt x="5" y="6"/>
                    </a:lnTo>
                    <a:lnTo>
                      <a:pt x="6" y="6"/>
                    </a:lnTo>
                    <a:lnTo>
                      <a:pt x="7" y="5"/>
                    </a:lnTo>
                    <a:lnTo>
                      <a:pt x="7" y="3"/>
                    </a:lnTo>
                    <a:lnTo>
                      <a:pt x="7" y="2"/>
                    </a:lnTo>
                    <a:lnTo>
                      <a:pt x="6" y="0"/>
                    </a:lnTo>
                    <a:lnTo>
                      <a:pt x="5" y="0"/>
                    </a:lnTo>
                    <a:lnTo>
                      <a:pt x="4" y="0"/>
                    </a:lnTo>
                    <a:lnTo>
                      <a:pt x="2" y="0"/>
                    </a:lnTo>
                    <a:lnTo>
                      <a:pt x="1" y="0"/>
                    </a:lnTo>
                    <a:lnTo>
                      <a:pt x="0" y="2"/>
                    </a:lnTo>
                    <a:lnTo>
                      <a:pt x="0" y="3"/>
                    </a:lnTo>
                    <a:lnTo>
                      <a:pt x="0" y="3"/>
                    </a:lnTo>
                    <a:close/>
                  </a:path>
                </a:pathLst>
              </a:custGeom>
              <a:solidFill>
                <a:srgbClr val="FFFF00"/>
              </a:solidFill>
              <a:ln w="9525">
                <a:noFill/>
                <a:round/>
                <a:headEnd/>
                <a:tailEnd/>
              </a:ln>
            </p:spPr>
            <p:txBody>
              <a:bodyPr/>
              <a:lstStyle/>
              <a:p>
                <a:endParaRPr lang="en-US"/>
              </a:p>
            </p:txBody>
          </p:sp>
        </p:grpSp>
      </p:grpSp>
    </p:spTree>
    <p:extLst>
      <p:ext uri="{BB962C8B-B14F-4D97-AF65-F5344CB8AC3E}">
        <p14:creationId xmlns:p14="http://schemas.microsoft.com/office/powerpoint/2010/main" val="23286206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6</a:t>
            </a:fld>
            <a:endParaRPr lang="en-US"/>
          </a:p>
        </p:txBody>
      </p:sp>
      <p:pic>
        <p:nvPicPr>
          <p:cNvPr id="8" name="Picture 7"/>
          <p:cNvPicPr>
            <a:picLocks noChangeAspect="1"/>
          </p:cNvPicPr>
          <p:nvPr/>
        </p:nvPicPr>
        <p:blipFill>
          <a:blip r:embed="rId2"/>
          <a:stretch>
            <a:fillRect/>
          </a:stretch>
        </p:blipFill>
        <p:spPr>
          <a:xfrm>
            <a:off x="215900" y="0"/>
            <a:ext cx="8687761" cy="6858000"/>
          </a:xfrm>
          <a:prstGeom prst="rect">
            <a:avLst/>
          </a:prstGeom>
        </p:spPr>
      </p:pic>
    </p:spTree>
    <p:extLst>
      <p:ext uri="{BB962C8B-B14F-4D97-AF65-F5344CB8AC3E}">
        <p14:creationId xmlns:p14="http://schemas.microsoft.com/office/powerpoint/2010/main" val="28107909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a:t>
            </a:r>
            <a:r>
              <a:rPr lang="en-US" dirty="0" err="1" smtClean="0"/>
              <a:t>DDoS</a:t>
            </a:r>
            <a:r>
              <a:rPr lang="en-US" dirty="0" smtClean="0"/>
              <a:t> Defenses</a:t>
            </a:r>
            <a:endParaRPr lang="en-US" dirty="0"/>
          </a:p>
        </p:txBody>
      </p:sp>
      <p:sp>
        <p:nvSpPr>
          <p:cNvPr id="3" name="Content Placeholder 2"/>
          <p:cNvSpPr>
            <a:spLocks noGrp="1"/>
          </p:cNvSpPr>
          <p:nvPr>
            <p:ph idx="1"/>
          </p:nvPr>
        </p:nvSpPr>
        <p:spPr>
          <a:xfrm>
            <a:off x="381000" y="1103313"/>
            <a:ext cx="8410575" cy="5011629"/>
          </a:xfrm>
        </p:spPr>
        <p:txBody>
          <a:bodyPr/>
          <a:lstStyle/>
          <a:p>
            <a:r>
              <a:rPr lang="en-US" dirty="0"/>
              <a:t>D</a:t>
            </a:r>
            <a:r>
              <a:rPr lang="en-US" dirty="0" smtClean="0"/>
              <a:t>ifficult to trace</a:t>
            </a:r>
          </a:p>
          <a:p>
            <a:r>
              <a:rPr lang="en-US" dirty="0" smtClean="0"/>
              <a:t>Usually IP addresses are spoofed.  </a:t>
            </a:r>
            <a:br>
              <a:rPr lang="en-US" dirty="0" smtClean="0"/>
            </a:br>
            <a:r>
              <a:rPr lang="en-US" i="1" dirty="0" err="1" smtClean="0">
                <a:solidFill>
                  <a:srgbClr val="FFC8D3"/>
                </a:solidFill>
              </a:rPr>
              <a:t>Donot</a:t>
            </a:r>
            <a:r>
              <a:rPr lang="en-US" i="1" dirty="0" smtClean="0">
                <a:solidFill>
                  <a:srgbClr val="FFC8D3"/>
                </a:solidFill>
              </a:rPr>
              <a:t> give up yet!</a:t>
            </a:r>
          </a:p>
          <a:p>
            <a:r>
              <a:rPr lang="en-US" dirty="0" smtClean="0"/>
              <a:t>Cross ISP/Countries boundaries. </a:t>
            </a:r>
            <a:br>
              <a:rPr lang="en-US" dirty="0" smtClean="0"/>
            </a:br>
            <a:r>
              <a:rPr lang="en-US" i="1" dirty="0" smtClean="0">
                <a:solidFill>
                  <a:srgbClr val="FFC8D3"/>
                </a:solidFill>
              </a:rPr>
              <a:t>Need collaboration!</a:t>
            </a:r>
          </a:p>
          <a:p>
            <a:r>
              <a:rPr lang="en-US" dirty="0" smtClean="0"/>
              <a:t>By the time we reach compromised hosts, master mind already long gone</a:t>
            </a:r>
            <a:r>
              <a:rPr lang="en-US" i="1" dirty="0" smtClean="0">
                <a:solidFill>
                  <a:srgbClr val="FFC8D3"/>
                </a:solidFill>
              </a:rPr>
              <a:t>.</a:t>
            </a:r>
          </a:p>
          <a:p>
            <a:r>
              <a:rPr lang="en-US" dirty="0" smtClean="0"/>
              <a:t>Variants of </a:t>
            </a:r>
            <a:r>
              <a:rPr lang="en-US" dirty="0" err="1" smtClean="0"/>
              <a:t>DDoS</a:t>
            </a:r>
            <a:r>
              <a:rPr lang="en-US" dirty="0" smtClean="0"/>
              <a:t>: Reflective; Degraded</a:t>
            </a:r>
          </a:p>
          <a:p>
            <a:r>
              <a:rPr lang="en-US" dirty="0" smtClean="0"/>
              <a:t>Even reserving a bit in IP/TCP header for cyber defense take years in standards (not approved yet)!</a:t>
            </a:r>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7</a:t>
            </a:fld>
            <a:endParaRPr lang="en-US"/>
          </a:p>
        </p:txBody>
      </p:sp>
    </p:spTree>
    <p:extLst>
      <p:ext uri="{BB962C8B-B14F-4D97-AF65-F5344CB8AC3E}">
        <p14:creationId xmlns:p14="http://schemas.microsoft.com/office/powerpoint/2010/main" val="16969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DDoS</a:t>
            </a:r>
            <a:r>
              <a:rPr lang="en-US" dirty="0" smtClean="0"/>
              <a:t> Defense Techniques</a:t>
            </a:r>
            <a:endParaRPr lang="en-US" dirty="0"/>
          </a:p>
        </p:txBody>
      </p:sp>
      <p:sp>
        <p:nvSpPr>
          <p:cNvPr id="3" name="Content Placeholder 2"/>
          <p:cNvSpPr>
            <a:spLocks noGrp="1"/>
          </p:cNvSpPr>
          <p:nvPr>
            <p:ph idx="1"/>
          </p:nvPr>
        </p:nvSpPr>
        <p:spPr>
          <a:xfrm>
            <a:off x="381000" y="1103313"/>
            <a:ext cx="8410575" cy="5704125"/>
          </a:xfrm>
        </p:spPr>
        <p:txBody>
          <a:bodyPr/>
          <a:lstStyle/>
          <a:p>
            <a:r>
              <a:rPr lang="en-US" dirty="0"/>
              <a:t>Intrusion </a:t>
            </a:r>
            <a:r>
              <a:rPr lang="en-US" b="1" dirty="0"/>
              <a:t>Prevention</a:t>
            </a:r>
          </a:p>
          <a:p>
            <a:pPr lvl="1"/>
            <a:r>
              <a:rPr lang="en-US" sz="2200" dirty="0"/>
              <a:t>General Security Policy</a:t>
            </a:r>
          </a:p>
          <a:p>
            <a:pPr lvl="1"/>
            <a:r>
              <a:rPr lang="en-US" sz="2200" dirty="0"/>
              <a:t>Ingress/</a:t>
            </a:r>
            <a:r>
              <a:rPr lang="en-US" sz="2200" dirty="0" err="1"/>
              <a:t>Engress</a:t>
            </a:r>
            <a:r>
              <a:rPr lang="en-US" sz="2200" dirty="0"/>
              <a:t> Filtering</a:t>
            </a:r>
          </a:p>
          <a:p>
            <a:r>
              <a:rPr lang="en-US" dirty="0"/>
              <a:t>Intrusion </a:t>
            </a:r>
            <a:r>
              <a:rPr lang="en-US" b="1" dirty="0"/>
              <a:t>Detection</a:t>
            </a:r>
          </a:p>
          <a:p>
            <a:pPr lvl="1"/>
            <a:r>
              <a:rPr lang="en-US" sz="2200" dirty="0"/>
              <a:t>Anomaly Detection</a:t>
            </a:r>
          </a:p>
          <a:p>
            <a:pPr lvl="1"/>
            <a:r>
              <a:rPr lang="en-US" sz="2200" dirty="0"/>
              <a:t>Misuse Detection</a:t>
            </a:r>
          </a:p>
          <a:p>
            <a:r>
              <a:rPr lang="en-US" dirty="0"/>
              <a:t>Intrusion </a:t>
            </a:r>
            <a:r>
              <a:rPr lang="en-US" b="1" dirty="0"/>
              <a:t>Response</a:t>
            </a:r>
          </a:p>
          <a:p>
            <a:pPr lvl="1"/>
            <a:r>
              <a:rPr lang="en-US" sz="2200" dirty="0"/>
              <a:t>Source </a:t>
            </a:r>
            <a:r>
              <a:rPr lang="en-US" sz="2200" dirty="0" smtClean="0"/>
              <a:t>Identification: </a:t>
            </a:r>
            <a:r>
              <a:rPr lang="en-US" sz="2200" dirty="0" err="1" smtClean="0"/>
              <a:t>Traceback</a:t>
            </a:r>
            <a:r>
              <a:rPr lang="en-US" sz="2200" dirty="0" smtClean="0"/>
              <a:t>. </a:t>
            </a:r>
            <a:r>
              <a:rPr lang="en-US" sz="2200" i="1" dirty="0" smtClean="0">
                <a:solidFill>
                  <a:srgbClr val="FF0000"/>
                </a:solidFill>
              </a:rPr>
              <a:t>Need a lot of cooper</a:t>
            </a:r>
            <a:r>
              <a:rPr lang="en-US" sz="2200" dirty="0" smtClean="0">
                <a:solidFill>
                  <a:srgbClr val="FF0000"/>
                </a:solidFill>
              </a:rPr>
              <a:t>ation.</a:t>
            </a:r>
          </a:p>
          <a:p>
            <a:pPr lvl="1"/>
            <a:r>
              <a:rPr lang="en-US" sz="2200" dirty="0" smtClean="0">
                <a:solidFill>
                  <a:srgbClr val="FFC8D3"/>
                </a:solidFill>
              </a:rPr>
              <a:t>Network Forensic.</a:t>
            </a:r>
          </a:p>
          <a:p>
            <a:pPr lvl="1"/>
            <a:r>
              <a:rPr lang="en-US" sz="2200" dirty="0" smtClean="0"/>
              <a:t>Intrusion pushback </a:t>
            </a:r>
            <a:r>
              <a:rPr lang="en-US" sz="2200" i="1" dirty="0" smtClean="0">
                <a:solidFill>
                  <a:srgbClr val="FFC8D3"/>
                </a:solidFill>
              </a:rPr>
              <a:t>(require mutual authentication and correlation along the path</a:t>
            </a:r>
            <a:r>
              <a:rPr lang="en-US" sz="2200" dirty="0" smtClean="0"/>
              <a:t>)</a:t>
            </a:r>
            <a:endParaRPr lang="en-US" sz="2200" dirty="0"/>
          </a:p>
          <a:p>
            <a:pPr lvl="1"/>
            <a:r>
              <a:rPr lang="en-US" sz="2800" dirty="0">
                <a:solidFill>
                  <a:schemeClr val="tx2"/>
                </a:solidFill>
              </a:rPr>
              <a:t>Intrusion </a:t>
            </a:r>
            <a:r>
              <a:rPr lang="en-US" sz="2800" dirty="0" smtClean="0">
                <a:solidFill>
                  <a:schemeClr val="tx2"/>
                </a:solidFill>
              </a:rPr>
              <a:t>Toleran</a:t>
            </a:r>
            <a:r>
              <a:rPr lang="en-US" sz="2800" dirty="0" smtClean="0">
                <a:solidFill>
                  <a:srgbClr val="FFB601"/>
                </a:solidFill>
              </a:rPr>
              <a:t>ce  </a:t>
            </a:r>
            <a:r>
              <a:rPr lang="en-US" sz="2800" i="1" dirty="0" smtClean="0">
                <a:solidFill>
                  <a:srgbClr val="FFB601"/>
                </a:solidFill>
              </a:rPr>
              <a:t>(your are in control)</a:t>
            </a:r>
            <a:endParaRPr lang="en-US" sz="2800" i="1" dirty="0">
              <a:solidFill>
                <a:srgbClr val="FFB601"/>
              </a:solidFill>
            </a:endParaRPr>
          </a:p>
          <a:p>
            <a:endParaRPr lang="en-US" dirty="0"/>
          </a:p>
        </p:txBody>
      </p:sp>
      <p:sp>
        <p:nvSpPr>
          <p:cNvPr id="4" name="Date Placeholder 3"/>
          <p:cNvSpPr>
            <a:spLocks noGrp="1"/>
          </p:cNvSpPr>
          <p:nvPr>
            <p:ph type="dt" sz="half" idx="10"/>
          </p:nvPr>
        </p:nvSpPr>
        <p:spPr/>
        <p:txBody>
          <a:bodyPr/>
          <a:lstStyle/>
          <a:p>
            <a:pPr>
              <a:defRPr/>
            </a:pPr>
            <a:r>
              <a:rPr lang="en-US" altLang="zh-TW" smtClean="0"/>
              <a:t>12/5/14 @ CC</a:t>
            </a:r>
            <a:endParaRPr lang="en-US"/>
          </a:p>
        </p:txBody>
      </p:sp>
      <p:sp>
        <p:nvSpPr>
          <p:cNvPr id="5" name="Footer Placeholder 4"/>
          <p:cNvSpPr>
            <a:spLocks noGrp="1"/>
          </p:cNvSpPr>
          <p:nvPr>
            <p:ph type="ftr" sz="quarter" idx="11"/>
          </p:nvPr>
        </p:nvSpPr>
        <p:spPr/>
        <p:txBody>
          <a:bodyPr/>
          <a:lstStyle/>
          <a:p>
            <a:pPr>
              <a:defRPr/>
            </a:pPr>
            <a:r>
              <a:rPr lang="en-US" smtClean="0"/>
              <a:t>Intrusion Tolerance and Cloud /  Edward Chow</a:t>
            </a:r>
            <a:endParaRPr lang="en-US"/>
          </a:p>
        </p:txBody>
      </p:sp>
      <p:sp>
        <p:nvSpPr>
          <p:cNvPr id="6" name="Slide Number Placeholder 5"/>
          <p:cNvSpPr>
            <a:spLocks noGrp="1"/>
          </p:cNvSpPr>
          <p:nvPr>
            <p:ph type="sldNum" sz="quarter" idx="12"/>
          </p:nvPr>
        </p:nvSpPr>
        <p:spPr/>
        <p:txBody>
          <a:bodyPr/>
          <a:lstStyle/>
          <a:p>
            <a:fld id="{86B03ED4-55E6-486A-B9BC-29A44110F5E8}" type="slidenum">
              <a:rPr lang="en-US" smtClean="0"/>
              <a:pPr/>
              <a:t>8</a:t>
            </a:fld>
            <a:endParaRPr lang="en-US"/>
          </a:p>
        </p:txBody>
      </p:sp>
    </p:spTree>
    <p:extLst>
      <p:ext uri="{BB962C8B-B14F-4D97-AF65-F5344CB8AC3E}">
        <p14:creationId xmlns:p14="http://schemas.microsoft.com/office/powerpoint/2010/main" val="8820852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445" name="Rectangle 109"/>
          <p:cNvSpPr>
            <a:spLocks noChangeArrowheads="1"/>
          </p:cNvSpPr>
          <p:nvPr/>
        </p:nvSpPr>
        <p:spPr bwMode="auto">
          <a:xfrm>
            <a:off x="228600" y="685800"/>
            <a:ext cx="8610600" cy="5638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solidFill>
                <a:schemeClr val="tx2"/>
              </a:solidFill>
            </a:endParaRPr>
          </a:p>
        </p:txBody>
      </p:sp>
      <p:sp>
        <p:nvSpPr>
          <p:cNvPr id="782339" name="Rectangle 3"/>
          <p:cNvSpPr>
            <a:spLocks noGrp="1" noChangeArrowheads="1"/>
          </p:cNvSpPr>
          <p:nvPr>
            <p:ph type="title"/>
          </p:nvPr>
        </p:nvSpPr>
        <p:spPr>
          <a:xfrm>
            <a:off x="0" y="0"/>
            <a:ext cx="9296400" cy="762000"/>
          </a:xfrm>
        </p:spPr>
        <p:txBody>
          <a:bodyPr/>
          <a:lstStyle/>
          <a:p>
            <a:r>
              <a:rPr lang="en-US" sz="3200"/>
              <a:t>Wouldn’t it be Nice to Have  Alternate Routes?</a:t>
            </a:r>
          </a:p>
        </p:txBody>
      </p:sp>
      <p:sp>
        <p:nvSpPr>
          <p:cNvPr id="782342" name="Rectangle 6"/>
          <p:cNvSpPr>
            <a:spLocks noChangeArrowheads="1"/>
          </p:cNvSpPr>
          <p:nvPr/>
        </p:nvSpPr>
        <p:spPr bwMode="auto">
          <a:xfrm>
            <a:off x="2030413"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DNS1</a:t>
            </a:r>
          </a:p>
        </p:txBody>
      </p:sp>
      <p:sp>
        <p:nvSpPr>
          <p:cNvPr id="782343" name="Text Box 7"/>
          <p:cNvSpPr txBox="1">
            <a:spLocks noChangeArrowheads="1"/>
          </p:cNvSpPr>
          <p:nvPr/>
        </p:nvSpPr>
        <p:spPr bwMode="auto">
          <a:xfrm>
            <a:off x="7648575" y="1184275"/>
            <a:ext cx="515938"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782344" name="Rectangle 8"/>
          <p:cNvSpPr>
            <a:spLocks noChangeArrowheads="1"/>
          </p:cNvSpPr>
          <p:nvPr/>
        </p:nvSpPr>
        <p:spPr bwMode="auto">
          <a:xfrm>
            <a:off x="2740025" y="5761038"/>
            <a:ext cx="968375"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Victim</a:t>
            </a:r>
          </a:p>
        </p:txBody>
      </p:sp>
      <p:sp>
        <p:nvSpPr>
          <p:cNvPr id="782345" name="Line 9"/>
          <p:cNvSpPr>
            <a:spLocks noChangeShapeType="1"/>
          </p:cNvSpPr>
          <p:nvPr/>
        </p:nvSpPr>
        <p:spPr bwMode="auto">
          <a:xfrm>
            <a:off x="764857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46" name="Line 10"/>
          <p:cNvSpPr>
            <a:spLocks noChangeShapeType="1"/>
          </p:cNvSpPr>
          <p:nvPr/>
        </p:nvSpPr>
        <p:spPr bwMode="auto">
          <a:xfrm>
            <a:off x="5065713" y="1325563"/>
            <a:ext cx="258286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47" name="Line 11"/>
          <p:cNvSpPr>
            <a:spLocks noChangeShapeType="1"/>
          </p:cNvSpPr>
          <p:nvPr/>
        </p:nvSpPr>
        <p:spPr bwMode="auto">
          <a:xfrm>
            <a:off x="803275" y="1889125"/>
            <a:ext cx="1936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782348" name="Line 12"/>
          <p:cNvSpPr>
            <a:spLocks noChangeShapeType="1"/>
          </p:cNvSpPr>
          <p:nvPr/>
        </p:nvSpPr>
        <p:spPr bwMode="auto">
          <a:xfrm>
            <a:off x="5259388" y="1889125"/>
            <a:ext cx="1677987"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49" name="Rectangle 13"/>
          <p:cNvSpPr>
            <a:spLocks noChangeArrowheads="1"/>
          </p:cNvSpPr>
          <p:nvPr/>
        </p:nvSpPr>
        <p:spPr bwMode="auto">
          <a:xfrm>
            <a:off x="10620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0" name="Rectangle 14"/>
          <p:cNvSpPr>
            <a:spLocks noChangeArrowheads="1"/>
          </p:cNvSpPr>
          <p:nvPr/>
        </p:nvSpPr>
        <p:spPr bwMode="auto">
          <a:xfrm>
            <a:off x="60960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1" name="Rectangle 15"/>
          <p:cNvSpPr>
            <a:spLocks noChangeArrowheads="1"/>
          </p:cNvSpPr>
          <p:nvPr/>
        </p:nvSpPr>
        <p:spPr bwMode="auto">
          <a:xfrm>
            <a:off x="1512888" y="1466850"/>
            <a:ext cx="388937"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2" name="Rectangle 16"/>
          <p:cNvSpPr>
            <a:spLocks noChangeArrowheads="1"/>
          </p:cNvSpPr>
          <p:nvPr/>
        </p:nvSpPr>
        <p:spPr bwMode="auto">
          <a:xfrm>
            <a:off x="222408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3" name="Rectangle 17"/>
          <p:cNvSpPr>
            <a:spLocks noChangeArrowheads="1"/>
          </p:cNvSpPr>
          <p:nvPr/>
        </p:nvSpPr>
        <p:spPr bwMode="auto">
          <a:xfrm>
            <a:off x="287020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782354" name="Rectangle 18"/>
          <p:cNvSpPr>
            <a:spLocks noChangeArrowheads="1"/>
          </p:cNvSpPr>
          <p:nvPr/>
        </p:nvSpPr>
        <p:spPr bwMode="auto">
          <a:xfrm>
            <a:off x="3321050"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782355" name="Rectangle 19"/>
          <p:cNvSpPr>
            <a:spLocks noChangeArrowheads="1"/>
          </p:cNvSpPr>
          <p:nvPr/>
        </p:nvSpPr>
        <p:spPr bwMode="auto">
          <a:xfrm>
            <a:off x="37734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782356" name="Rectangle 20"/>
          <p:cNvSpPr>
            <a:spLocks noChangeArrowheads="1"/>
          </p:cNvSpPr>
          <p:nvPr/>
        </p:nvSpPr>
        <p:spPr bwMode="auto">
          <a:xfrm>
            <a:off x="45481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782357" name="Rectangle 21"/>
          <p:cNvSpPr>
            <a:spLocks noChangeArrowheads="1"/>
          </p:cNvSpPr>
          <p:nvPr/>
        </p:nvSpPr>
        <p:spPr bwMode="auto">
          <a:xfrm>
            <a:off x="5129213"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8" name="Rectangle 22"/>
          <p:cNvSpPr>
            <a:spLocks noChangeArrowheads="1"/>
          </p:cNvSpPr>
          <p:nvPr/>
        </p:nvSpPr>
        <p:spPr bwMode="auto">
          <a:xfrm>
            <a:off x="5581650"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59" name="Rectangle 23"/>
          <p:cNvSpPr>
            <a:spLocks noChangeArrowheads="1"/>
          </p:cNvSpPr>
          <p:nvPr/>
        </p:nvSpPr>
        <p:spPr bwMode="auto">
          <a:xfrm>
            <a:off x="6034088" y="1466850"/>
            <a:ext cx="387350" cy="422275"/>
          </a:xfrm>
          <a:prstGeom prst="rect">
            <a:avLst/>
          </a:prstGeom>
          <a:solidFill>
            <a:srgbClr val="FFEFC3"/>
          </a:solidFill>
          <a:ln w="9525">
            <a:solidFill>
              <a:schemeClr val="tx1"/>
            </a:solidFill>
            <a:miter lim="800000"/>
            <a:headEnd/>
            <a:tailEnd/>
          </a:ln>
          <a:effectLst/>
        </p:spPr>
        <p:txBody>
          <a:bodyPr wrap="none" anchor="ctr">
            <a:prstTxWarp prst="textNoShape">
              <a:avLst/>
            </a:prstTxWarp>
          </a:bodyPr>
          <a:lstStyle/>
          <a:p>
            <a:endParaRPr lang="en-US" sz="1800" b="0">
              <a:solidFill>
                <a:schemeClr val="tx2"/>
              </a:solidFill>
              <a:latin typeface="Arial" pitchFamily="-108" charset="0"/>
            </a:endParaRPr>
          </a:p>
        </p:txBody>
      </p:sp>
      <p:sp>
        <p:nvSpPr>
          <p:cNvPr id="782360" name="Rectangle 24"/>
          <p:cNvSpPr>
            <a:spLocks noChangeArrowheads="1"/>
          </p:cNvSpPr>
          <p:nvPr/>
        </p:nvSpPr>
        <p:spPr bwMode="auto">
          <a:xfrm>
            <a:off x="6486525"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61" name="Rectangle 25"/>
          <p:cNvSpPr>
            <a:spLocks noChangeArrowheads="1"/>
          </p:cNvSpPr>
          <p:nvPr/>
        </p:nvSpPr>
        <p:spPr bwMode="auto">
          <a:xfrm>
            <a:off x="7196138" y="1466850"/>
            <a:ext cx="387350" cy="422275"/>
          </a:xfrm>
          <a:prstGeom prst="rect">
            <a:avLst/>
          </a:prstGeom>
          <a:solidFill>
            <a:srgbClr val="FF99FF"/>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A</a:t>
            </a:r>
          </a:p>
        </p:txBody>
      </p:sp>
      <p:sp>
        <p:nvSpPr>
          <p:cNvPr id="782362" name="Line 26"/>
          <p:cNvSpPr>
            <a:spLocks noChangeShapeType="1"/>
          </p:cNvSpPr>
          <p:nvPr/>
        </p:nvSpPr>
        <p:spPr bwMode="auto">
          <a:xfrm>
            <a:off x="50657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3" name="Line 27"/>
          <p:cNvSpPr>
            <a:spLocks noChangeShapeType="1"/>
          </p:cNvSpPr>
          <p:nvPr/>
        </p:nvSpPr>
        <p:spPr bwMode="auto">
          <a:xfrm>
            <a:off x="2805113" y="1325563"/>
            <a:ext cx="2195512"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4" name="Line 28"/>
          <p:cNvSpPr>
            <a:spLocks noChangeShapeType="1"/>
          </p:cNvSpPr>
          <p:nvPr/>
        </p:nvSpPr>
        <p:spPr bwMode="auto">
          <a:xfrm>
            <a:off x="674688" y="1325563"/>
            <a:ext cx="200183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5" name="Line 29"/>
          <p:cNvSpPr>
            <a:spLocks noChangeShapeType="1"/>
          </p:cNvSpPr>
          <p:nvPr/>
        </p:nvSpPr>
        <p:spPr bwMode="auto">
          <a:xfrm>
            <a:off x="50006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6" name="Line 30"/>
          <p:cNvSpPr>
            <a:spLocks noChangeShapeType="1"/>
          </p:cNvSpPr>
          <p:nvPr/>
        </p:nvSpPr>
        <p:spPr bwMode="auto">
          <a:xfrm>
            <a:off x="2805113"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7" name="Line 31"/>
          <p:cNvSpPr>
            <a:spLocks noChangeShapeType="1"/>
          </p:cNvSpPr>
          <p:nvPr/>
        </p:nvSpPr>
        <p:spPr bwMode="auto">
          <a:xfrm>
            <a:off x="2676525"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8" name="Line 32"/>
          <p:cNvSpPr>
            <a:spLocks noChangeShapeType="1"/>
          </p:cNvSpPr>
          <p:nvPr/>
        </p:nvSpPr>
        <p:spPr bwMode="auto">
          <a:xfrm>
            <a:off x="674688" y="1325563"/>
            <a:ext cx="0" cy="211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69" name="Text Box 33"/>
          <p:cNvSpPr txBox="1">
            <a:spLocks noChangeArrowheads="1"/>
          </p:cNvSpPr>
          <p:nvPr/>
        </p:nvSpPr>
        <p:spPr bwMode="auto">
          <a:xfrm>
            <a:off x="1062038" y="762000"/>
            <a:ext cx="1290637"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net-a.mil</a:t>
            </a:r>
          </a:p>
        </p:txBody>
      </p:sp>
      <p:sp>
        <p:nvSpPr>
          <p:cNvPr id="782370" name="Line 34"/>
          <p:cNvSpPr>
            <a:spLocks noChangeShapeType="1"/>
          </p:cNvSpPr>
          <p:nvPr/>
        </p:nvSpPr>
        <p:spPr bwMode="auto">
          <a:xfrm>
            <a:off x="1643063"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71" name="Line 35"/>
          <p:cNvSpPr>
            <a:spLocks noChangeShapeType="1"/>
          </p:cNvSpPr>
          <p:nvPr/>
        </p:nvSpPr>
        <p:spPr bwMode="auto">
          <a:xfrm>
            <a:off x="3773488"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72" name="Text Box 36"/>
          <p:cNvSpPr txBox="1">
            <a:spLocks noChangeArrowheads="1"/>
          </p:cNvSpPr>
          <p:nvPr/>
        </p:nvSpPr>
        <p:spPr bwMode="auto">
          <a:xfrm>
            <a:off x="3192463" y="762000"/>
            <a:ext cx="1292225"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net-b.mil</a:t>
            </a:r>
          </a:p>
        </p:txBody>
      </p:sp>
      <p:sp>
        <p:nvSpPr>
          <p:cNvPr id="782373" name="Line 37"/>
          <p:cNvSpPr>
            <a:spLocks noChangeShapeType="1"/>
          </p:cNvSpPr>
          <p:nvPr/>
        </p:nvSpPr>
        <p:spPr bwMode="auto">
          <a:xfrm>
            <a:off x="6099175" y="1184275"/>
            <a:ext cx="0" cy="1412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82374" name="Text Box 38"/>
          <p:cNvSpPr txBox="1">
            <a:spLocks noChangeArrowheads="1"/>
          </p:cNvSpPr>
          <p:nvPr/>
        </p:nvSpPr>
        <p:spPr bwMode="auto">
          <a:xfrm>
            <a:off x="5453063" y="762000"/>
            <a:ext cx="1289050"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net-c.mil</a:t>
            </a:r>
          </a:p>
        </p:txBody>
      </p:sp>
      <p:sp>
        <p:nvSpPr>
          <p:cNvPr id="782375" name="Rectangle 39"/>
          <p:cNvSpPr>
            <a:spLocks noChangeArrowheads="1"/>
          </p:cNvSpPr>
          <p:nvPr/>
        </p:nvSpPr>
        <p:spPr bwMode="auto">
          <a:xfrm>
            <a:off x="4097338" y="2874963"/>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DNS2</a:t>
            </a:r>
          </a:p>
        </p:txBody>
      </p:sp>
      <p:sp>
        <p:nvSpPr>
          <p:cNvPr id="782376" name="Rectangle 40"/>
          <p:cNvSpPr>
            <a:spLocks noChangeArrowheads="1"/>
          </p:cNvSpPr>
          <p:nvPr/>
        </p:nvSpPr>
        <p:spPr bwMode="auto">
          <a:xfrm>
            <a:off x="6873875" y="2803525"/>
            <a:ext cx="581025" cy="422275"/>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1800" b="0">
                <a:solidFill>
                  <a:schemeClr val="tx2"/>
                </a:solidFill>
                <a:latin typeface="Arial" pitchFamily="-108" charset="0"/>
              </a:rPr>
              <a:t>DNS3</a:t>
            </a:r>
          </a:p>
        </p:txBody>
      </p:sp>
      <p:sp>
        <p:nvSpPr>
          <p:cNvPr id="782377" name="Line 41"/>
          <p:cNvSpPr>
            <a:spLocks noChangeShapeType="1"/>
          </p:cNvSpPr>
          <p:nvPr/>
        </p:nvSpPr>
        <p:spPr bwMode="auto">
          <a:xfrm>
            <a:off x="1319213" y="3648075"/>
            <a:ext cx="1652587" cy="923925"/>
          </a:xfrm>
          <a:prstGeom prst="line">
            <a:avLst/>
          </a:prstGeom>
          <a:noFill/>
          <a:ln w="101600">
            <a:solidFill>
              <a:srgbClr val="FF0000"/>
            </a:solidFill>
            <a:round/>
            <a:headEnd/>
            <a:tailEnd type="triangle" w="med" len="med"/>
          </a:ln>
          <a:effectLst/>
        </p:spPr>
        <p:txBody>
          <a:bodyPr wrap="none" anchor="ctr">
            <a:prstTxWarp prst="textNoShape">
              <a:avLst/>
            </a:prstTxWarp>
          </a:bodyPr>
          <a:lstStyle/>
          <a:p>
            <a:endParaRPr lang="en-US"/>
          </a:p>
        </p:txBody>
      </p:sp>
      <p:sp>
        <p:nvSpPr>
          <p:cNvPr id="782378" name="Line 42"/>
          <p:cNvSpPr>
            <a:spLocks noChangeShapeType="1"/>
          </p:cNvSpPr>
          <p:nvPr/>
        </p:nvSpPr>
        <p:spPr bwMode="auto">
          <a:xfrm>
            <a:off x="1319213" y="1889125"/>
            <a:ext cx="969962"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79" name="Line 43"/>
          <p:cNvSpPr>
            <a:spLocks noChangeShapeType="1"/>
          </p:cNvSpPr>
          <p:nvPr/>
        </p:nvSpPr>
        <p:spPr bwMode="auto">
          <a:xfrm>
            <a:off x="1771650" y="1889125"/>
            <a:ext cx="646113"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0" name="Line 44"/>
          <p:cNvSpPr>
            <a:spLocks noChangeShapeType="1"/>
          </p:cNvSpPr>
          <p:nvPr/>
        </p:nvSpPr>
        <p:spPr bwMode="auto">
          <a:xfrm>
            <a:off x="2417763" y="1889125"/>
            <a:ext cx="65087"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1" name="Line 45"/>
          <p:cNvSpPr>
            <a:spLocks noChangeShapeType="1"/>
          </p:cNvSpPr>
          <p:nvPr/>
        </p:nvSpPr>
        <p:spPr bwMode="auto">
          <a:xfrm>
            <a:off x="3127375" y="1889125"/>
            <a:ext cx="1163638"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2" name="Line 46"/>
          <p:cNvSpPr>
            <a:spLocks noChangeShapeType="1"/>
          </p:cNvSpPr>
          <p:nvPr/>
        </p:nvSpPr>
        <p:spPr bwMode="auto">
          <a:xfrm>
            <a:off x="3967163" y="1889125"/>
            <a:ext cx="5175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3" name="Line 47"/>
          <p:cNvSpPr>
            <a:spLocks noChangeShapeType="1"/>
          </p:cNvSpPr>
          <p:nvPr/>
        </p:nvSpPr>
        <p:spPr bwMode="auto">
          <a:xfrm>
            <a:off x="5775325" y="1889125"/>
            <a:ext cx="12922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4" name="Line 48"/>
          <p:cNvSpPr>
            <a:spLocks noChangeShapeType="1"/>
          </p:cNvSpPr>
          <p:nvPr/>
        </p:nvSpPr>
        <p:spPr bwMode="auto">
          <a:xfrm>
            <a:off x="6227763" y="1889125"/>
            <a:ext cx="96837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5" name="Line 49"/>
          <p:cNvSpPr>
            <a:spLocks noChangeShapeType="1"/>
          </p:cNvSpPr>
          <p:nvPr/>
        </p:nvSpPr>
        <p:spPr bwMode="auto">
          <a:xfrm>
            <a:off x="6680200" y="1889125"/>
            <a:ext cx="581025"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6" name="Line 50"/>
          <p:cNvSpPr>
            <a:spLocks noChangeShapeType="1"/>
          </p:cNvSpPr>
          <p:nvPr/>
        </p:nvSpPr>
        <p:spPr bwMode="auto">
          <a:xfrm flipH="1">
            <a:off x="7389813" y="1889125"/>
            <a:ext cx="0" cy="914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387" name="Text Box 51"/>
          <p:cNvSpPr txBox="1">
            <a:spLocks noChangeArrowheads="1"/>
          </p:cNvSpPr>
          <p:nvPr/>
        </p:nvSpPr>
        <p:spPr bwMode="auto">
          <a:xfrm>
            <a:off x="1901825" y="1395413"/>
            <a:ext cx="515938"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782388" name="Text Box 52"/>
          <p:cNvSpPr txBox="1">
            <a:spLocks noChangeArrowheads="1"/>
          </p:cNvSpPr>
          <p:nvPr/>
        </p:nvSpPr>
        <p:spPr bwMode="auto">
          <a:xfrm>
            <a:off x="6873875" y="1395413"/>
            <a:ext cx="515938"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782389" name="Text Box 53"/>
          <p:cNvSpPr txBox="1">
            <a:spLocks noChangeArrowheads="1"/>
          </p:cNvSpPr>
          <p:nvPr/>
        </p:nvSpPr>
        <p:spPr bwMode="auto">
          <a:xfrm>
            <a:off x="4225925" y="1395413"/>
            <a:ext cx="514350" cy="36671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800" b="0">
                <a:solidFill>
                  <a:schemeClr val="tx2"/>
                </a:solidFill>
                <a:latin typeface="Arial" pitchFamily="-108" charset="0"/>
              </a:rPr>
              <a:t>...</a:t>
            </a:r>
          </a:p>
        </p:txBody>
      </p:sp>
      <p:sp>
        <p:nvSpPr>
          <p:cNvPr id="782390" name="Oval 54"/>
          <p:cNvSpPr>
            <a:spLocks noChangeArrowheads="1"/>
          </p:cNvSpPr>
          <p:nvPr/>
        </p:nvSpPr>
        <p:spPr bwMode="auto">
          <a:xfrm>
            <a:off x="868363"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a:t>
            </a:r>
          </a:p>
        </p:txBody>
      </p:sp>
      <p:sp>
        <p:nvSpPr>
          <p:cNvPr id="782391" name="Oval 55"/>
          <p:cNvSpPr>
            <a:spLocks noChangeArrowheads="1"/>
          </p:cNvSpPr>
          <p:nvPr/>
        </p:nvSpPr>
        <p:spPr bwMode="auto">
          <a:xfrm>
            <a:off x="2998788" y="3225800"/>
            <a:ext cx="515937"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a:t>
            </a:r>
          </a:p>
        </p:txBody>
      </p:sp>
      <p:sp>
        <p:nvSpPr>
          <p:cNvPr id="782392" name="Oval 56"/>
          <p:cNvSpPr>
            <a:spLocks noChangeArrowheads="1"/>
          </p:cNvSpPr>
          <p:nvPr/>
        </p:nvSpPr>
        <p:spPr bwMode="auto">
          <a:xfrm>
            <a:off x="5516563" y="32258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a:t>
            </a:r>
          </a:p>
        </p:txBody>
      </p:sp>
      <p:sp>
        <p:nvSpPr>
          <p:cNvPr id="782393" name="Line 57"/>
          <p:cNvSpPr>
            <a:spLocks noChangeShapeType="1"/>
          </p:cNvSpPr>
          <p:nvPr/>
        </p:nvSpPr>
        <p:spPr bwMode="auto">
          <a:xfrm flipH="1">
            <a:off x="1125538" y="1889125"/>
            <a:ext cx="13017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782394" name="Line 58"/>
          <p:cNvSpPr>
            <a:spLocks noChangeShapeType="1"/>
          </p:cNvSpPr>
          <p:nvPr/>
        </p:nvSpPr>
        <p:spPr bwMode="auto">
          <a:xfrm flipH="1">
            <a:off x="1190625" y="1889125"/>
            <a:ext cx="517525"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782395" name="Line 59"/>
          <p:cNvSpPr>
            <a:spLocks noChangeShapeType="1"/>
          </p:cNvSpPr>
          <p:nvPr/>
        </p:nvSpPr>
        <p:spPr bwMode="auto">
          <a:xfrm flipH="1">
            <a:off x="1255713" y="1889125"/>
            <a:ext cx="1096962" cy="13366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782396" name="Oval 60"/>
          <p:cNvSpPr>
            <a:spLocks noChangeArrowheads="1"/>
          </p:cNvSpPr>
          <p:nvPr/>
        </p:nvSpPr>
        <p:spPr bwMode="auto">
          <a:xfrm>
            <a:off x="2971800" y="4419600"/>
            <a:ext cx="517525" cy="563563"/>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a:t>
            </a:r>
          </a:p>
        </p:txBody>
      </p:sp>
      <p:sp>
        <p:nvSpPr>
          <p:cNvPr id="782397" name="Line 61"/>
          <p:cNvSpPr>
            <a:spLocks noChangeShapeType="1"/>
          </p:cNvSpPr>
          <p:nvPr/>
        </p:nvSpPr>
        <p:spPr bwMode="auto">
          <a:xfrm>
            <a:off x="3063875" y="1889125"/>
            <a:ext cx="128588"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782398" name="Line 62"/>
          <p:cNvSpPr>
            <a:spLocks noChangeShapeType="1"/>
          </p:cNvSpPr>
          <p:nvPr/>
        </p:nvSpPr>
        <p:spPr bwMode="auto">
          <a:xfrm flipH="1">
            <a:off x="3257550" y="1889125"/>
            <a:ext cx="646113"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782399" name="Line 63"/>
          <p:cNvSpPr>
            <a:spLocks noChangeShapeType="1"/>
          </p:cNvSpPr>
          <p:nvPr/>
        </p:nvSpPr>
        <p:spPr bwMode="auto">
          <a:xfrm>
            <a:off x="5259388" y="1889125"/>
            <a:ext cx="515937"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782400" name="Line 64"/>
          <p:cNvSpPr>
            <a:spLocks noChangeShapeType="1"/>
          </p:cNvSpPr>
          <p:nvPr/>
        </p:nvSpPr>
        <p:spPr bwMode="auto">
          <a:xfrm>
            <a:off x="5775325" y="1889125"/>
            <a:ext cx="0"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782401" name="Line 65"/>
          <p:cNvSpPr>
            <a:spLocks noChangeShapeType="1"/>
          </p:cNvSpPr>
          <p:nvPr/>
        </p:nvSpPr>
        <p:spPr bwMode="auto">
          <a:xfrm flipH="1">
            <a:off x="5775325" y="1889125"/>
            <a:ext cx="452438" cy="1336675"/>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p>
        </p:txBody>
      </p:sp>
      <p:sp>
        <p:nvSpPr>
          <p:cNvPr id="782402" name="Line 66"/>
          <p:cNvSpPr>
            <a:spLocks noChangeShapeType="1"/>
          </p:cNvSpPr>
          <p:nvPr/>
        </p:nvSpPr>
        <p:spPr bwMode="auto">
          <a:xfrm flipH="1">
            <a:off x="5775325" y="1889125"/>
            <a:ext cx="839788"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782403" name="Line 67"/>
          <p:cNvSpPr>
            <a:spLocks noChangeShapeType="1"/>
          </p:cNvSpPr>
          <p:nvPr/>
        </p:nvSpPr>
        <p:spPr bwMode="auto">
          <a:xfrm flipH="1">
            <a:off x="5775325" y="1889125"/>
            <a:ext cx="1549400" cy="1336675"/>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782406" name="Line 70"/>
          <p:cNvSpPr>
            <a:spLocks noChangeShapeType="1"/>
          </p:cNvSpPr>
          <p:nvPr/>
        </p:nvSpPr>
        <p:spPr bwMode="auto">
          <a:xfrm flipH="1">
            <a:off x="3200400" y="3789363"/>
            <a:ext cx="57150" cy="630237"/>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782430" name="Line 94"/>
          <p:cNvSpPr>
            <a:spLocks noChangeShapeType="1"/>
          </p:cNvSpPr>
          <p:nvPr/>
        </p:nvSpPr>
        <p:spPr bwMode="auto">
          <a:xfrm>
            <a:off x="868363" y="1889125"/>
            <a:ext cx="1355725" cy="985838"/>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782431" name="Line 95"/>
          <p:cNvSpPr>
            <a:spLocks noChangeShapeType="1"/>
          </p:cNvSpPr>
          <p:nvPr/>
        </p:nvSpPr>
        <p:spPr bwMode="auto">
          <a:xfrm flipH="1">
            <a:off x="3429000" y="3581400"/>
            <a:ext cx="2119313" cy="990600"/>
          </a:xfrm>
          <a:prstGeom prst="line">
            <a:avLst/>
          </a:prstGeom>
          <a:noFill/>
          <a:ln w="101600">
            <a:solidFill>
              <a:srgbClr val="FF0000"/>
            </a:solidFill>
            <a:round/>
            <a:headEnd/>
            <a:tailEnd type="triangle" w="med" len="med"/>
          </a:ln>
          <a:effectLst/>
        </p:spPr>
        <p:txBody>
          <a:bodyPr wrap="none" anchor="ctr">
            <a:prstTxWarp prst="textNoShape">
              <a:avLst/>
            </a:prstTxWarp>
          </a:bodyPr>
          <a:lstStyle/>
          <a:p>
            <a:endParaRPr lang="en-US"/>
          </a:p>
        </p:txBody>
      </p:sp>
      <p:sp>
        <p:nvSpPr>
          <p:cNvPr id="782433" name="Line 97"/>
          <p:cNvSpPr>
            <a:spLocks noChangeShapeType="1"/>
          </p:cNvSpPr>
          <p:nvPr/>
        </p:nvSpPr>
        <p:spPr bwMode="auto">
          <a:xfrm flipH="1">
            <a:off x="3505200" y="3733800"/>
            <a:ext cx="2208213" cy="9906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782435" name="Line 99"/>
          <p:cNvSpPr>
            <a:spLocks noChangeShapeType="1"/>
          </p:cNvSpPr>
          <p:nvPr/>
        </p:nvSpPr>
        <p:spPr bwMode="auto">
          <a:xfrm>
            <a:off x="3200400" y="4953000"/>
            <a:ext cx="0" cy="838200"/>
          </a:xfrm>
          <a:prstGeom prst="line">
            <a:avLst/>
          </a:prstGeom>
          <a:noFill/>
          <a:ln w="203200">
            <a:solidFill>
              <a:srgbClr val="FF0000"/>
            </a:solidFill>
            <a:round/>
            <a:headEnd/>
            <a:tailEnd type="triangle" w="med" len="med"/>
          </a:ln>
          <a:effectLst/>
        </p:spPr>
        <p:txBody>
          <a:bodyPr wrap="none" anchor="ctr">
            <a:prstTxWarp prst="textNoShape">
              <a:avLst/>
            </a:prstTxWarp>
          </a:bodyPr>
          <a:lstStyle/>
          <a:p>
            <a:endParaRPr lang="en-US"/>
          </a:p>
        </p:txBody>
      </p:sp>
      <p:sp>
        <p:nvSpPr>
          <p:cNvPr id="782436" name="Line 100"/>
          <p:cNvSpPr>
            <a:spLocks noChangeShapeType="1"/>
          </p:cNvSpPr>
          <p:nvPr/>
        </p:nvSpPr>
        <p:spPr bwMode="auto">
          <a:xfrm flipH="1">
            <a:off x="3352800" y="4953000"/>
            <a:ext cx="0" cy="83820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 name="Group 108"/>
          <p:cNvGrpSpPr>
            <a:grpSpLocks/>
          </p:cNvGrpSpPr>
          <p:nvPr/>
        </p:nvGrpSpPr>
        <p:grpSpPr bwMode="auto">
          <a:xfrm>
            <a:off x="3733800" y="4783138"/>
            <a:ext cx="4516439" cy="1370012"/>
            <a:chOff x="2640" y="3003"/>
            <a:chExt cx="2845" cy="863"/>
          </a:xfrm>
        </p:grpSpPr>
        <p:sp>
          <p:nvSpPr>
            <p:cNvPr id="782423" name="Oval 87"/>
            <p:cNvSpPr>
              <a:spLocks noChangeArrowheads="1"/>
            </p:cNvSpPr>
            <p:nvPr/>
          </p:nvSpPr>
          <p:spPr bwMode="auto">
            <a:xfrm>
              <a:off x="3035" y="3003"/>
              <a:ext cx="326" cy="355"/>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R2</a:t>
              </a:r>
            </a:p>
          </p:txBody>
        </p:sp>
        <p:sp>
          <p:nvSpPr>
            <p:cNvPr id="782424" name="Oval 88"/>
            <p:cNvSpPr>
              <a:spLocks noChangeArrowheads="1"/>
            </p:cNvSpPr>
            <p:nvPr/>
          </p:nvSpPr>
          <p:spPr bwMode="auto">
            <a:xfrm>
              <a:off x="3515" y="3003"/>
              <a:ext cx="326" cy="354"/>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R1</a:t>
              </a:r>
            </a:p>
          </p:txBody>
        </p:sp>
        <p:sp>
          <p:nvSpPr>
            <p:cNvPr id="782425" name="Oval 89"/>
            <p:cNvSpPr>
              <a:spLocks noChangeArrowheads="1"/>
            </p:cNvSpPr>
            <p:nvPr/>
          </p:nvSpPr>
          <p:spPr bwMode="auto">
            <a:xfrm>
              <a:off x="2640" y="3024"/>
              <a:ext cx="326" cy="355"/>
            </a:xfrm>
            <a:prstGeom prst="ellipse">
              <a:avLst/>
            </a:prstGeom>
            <a:solidFill>
              <a:srgbClr val="66FF66"/>
            </a:solidFill>
            <a:ln w="9525">
              <a:solidFill>
                <a:schemeClr val="tx1"/>
              </a:solidFill>
              <a:round/>
              <a:headEnd/>
              <a:tailEnd/>
            </a:ln>
            <a:effectLst/>
          </p:spPr>
          <p:txBody>
            <a:bodyPr wrap="none" anchor="ctr">
              <a:prstTxWarp prst="textNoShape">
                <a:avLst/>
              </a:prstTxWarp>
            </a:bodyPr>
            <a:lstStyle/>
            <a:p>
              <a:r>
                <a:rPr lang="en-US" sz="1800" b="0">
                  <a:solidFill>
                    <a:schemeClr val="tx2"/>
                  </a:solidFill>
                  <a:latin typeface="Arial" pitchFamily="-108" charset="0"/>
                </a:rPr>
                <a:t>R3</a:t>
              </a:r>
            </a:p>
          </p:txBody>
        </p:sp>
        <p:sp>
          <p:nvSpPr>
            <p:cNvPr id="782437" name="Text Box 101"/>
            <p:cNvSpPr txBox="1">
              <a:spLocks noChangeArrowheads="1"/>
            </p:cNvSpPr>
            <p:nvPr/>
          </p:nvSpPr>
          <p:spPr bwMode="auto">
            <a:xfrm>
              <a:off x="2736" y="3360"/>
              <a:ext cx="2749" cy="506"/>
            </a:xfrm>
            <a:prstGeom prst="rect">
              <a:avLst/>
            </a:prstGeom>
            <a:noFill/>
            <a:ln w="9525">
              <a:noFill/>
              <a:miter lim="800000"/>
              <a:headEnd/>
              <a:tailEnd/>
            </a:ln>
            <a:effectLst/>
          </p:spPr>
          <p:txBody>
            <a:bodyPr wrap="square">
              <a:prstTxWarp prst="textNoShape">
                <a:avLst/>
              </a:prstTxWarp>
              <a:spAutoFit/>
            </a:bodyPr>
            <a:lstStyle/>
            <a:p>
              <a:pPr algn="l"/>
              <a:r>
                <a:rPr lang="en-US" sz="2400" dirty="0">
                  <a:solidFill>
                    <a:srgbClr val="FF0000"/>
                  </a:solidFill>
                </a:rPr>
                <a:t>Alternate </a:t>
              </a:r>
              <a:r>
                <a:rPr lang="en-US" sz="2400" dirty="0" smtClean="0">
                  <a:solidFill>
                    <a:srgbClr val="FF0000"/>
                  </a:solidFill>
                </a:rPr>
                <a:t> </a:t>
              </a:r>
              <a:endParaRPr lang="en-US" sz="2400" dirty="0">
                <a:solidFill>
                  <a:srgbClr val="FF0000"/>
                </a:solidFill>
              </a:endParaRPr>
            </a:p>
            <a:p>
              <a:pPr algn="l"/>
              <a:r>
                <a:rPr lang="en-US" sz="2400" dirty="0" smtClean="0">
                  <a:solidFill>
                    <a:srgbClr val="FF0000"/>
                  </a:solidFill>
                </a:rPr>
                <a:t>Gateways (cable/</a:t>
              </a:r>
              <a:r>
                <a:rPr lang="en-US" sz="2400" dirty="0" err="1" smtClean="0">
                  <a:solidFill>
                    <a:srgbClr val="FF0000"/>
                  </a:solidFill>
                </a:rPr>
                <a:t>adsl</a:t>
              </a:r>
              <a:r>
                <a:rPr lang="en-US" sz="2400" dirty="0" smtClean="0">
                  <a:solidFill>
                    <a:srgbClr val="FF0000"/>
                  </a:solidFill>
                </a:rPr>
                <a:t>/satellite)</a:t>
              </a:r>
              <a:endParaRPr lang="en-US" sz="2400" dirty="0">
                <a:solidFill>
                  <a:srgbClr val="FF0000"/>
                </a:solidFill>
              </a:endParaRPr>
            </a:p>
          </p:txBody>
        </p:sp>
      </p:grpSp>
      <p:sp>
        <p:nvSpPr>
          <p:cNvPr id="782438" name="Text Box 102"/>
          <p:cNvSpPr txBox="1">
            <a:spLocks noChangeArrowheads="1"/>
          </p:cNvSpPr>
          <p:nvPr/>
        </p:nvSpPr>
        <p:spPr bwMode="auto">
          <a:xfrm>
            <a:off x="1905000" y="4648200"/>
            <a:ext cx="990600" cy="406400"/>
          </a:xfrm>
          <a:prstGeom prst="rect">
            <a:avLst/>
          </a:prstGeom>
          <a:solidFill>
            <a:schemeClr val="folHlink"/>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a:t>DNS</a:t>
            </a:r>
          </a:p>
        </p:txBody>
      </p:sp>
      <p:sp>
        <p:nvSpPr>
          <p:cNvPr id="782439" name="Line 103"/>
          <p:cNvSpPr>
            <a:spLocks noChangeShapeType="1"/>
          </p:cNvSpPr>
          <p:nvPr/>
        </p:nvSpPr>
        <p:spPr bwMode="auto">
          <a:xfrm>
            <a:off x="304800" y="5410200"/>
            <a:ext cx="457200" cy="0"/>
          </a:xfrm>
          <a:prstGeom prst="line">
            <a:avLst/>
          </a:prstGeom>
          <a:noFill/>
          <a:ln w="57150">
            <a:solidFill>
              <a:srgbClr val="FF0000"/>
            </a:solidFill>
            <a:round/>
            <a:headEnd/>
            <a:tailEnd type="triangle" w="med" len="med"/>
          </a:ln>
          <a:effectLst/>
        </p:spPr>
        <p:txBody>
          <a:bodyPr wrap="none" anchor="ctr">
            <a:prstTxWarp prst="textNoShape">
              <a:avLst/>
            </a:prstTxWarp>
          </a:bodyPr>
          <a:lstStyle/>
          <a:p>
            <a:endParaRPr lang="en-US"/>
          </a:p>
        </p:txBody>
      </p:sp>
      <p:sp>
        <p:nvSpPr>
          <p:cNvPr id="782440" name="Text Box 104"/>
          <p:cNvSpPr txBox="1">
            <a:spLocks noChangeArrowheads="1"/>
          </p:cNvSpPr>
          <p:nvPr/>
        </p:nvSpPr>
        <p:spPr bwMode="auto">
          <a:xfrm>
            <a:off x="747713" y="5259388"/>
            <a:ext cx="2092325" cy="336550"/>
          </a:xfrm>
          <a:prstGeom prst="rect">
            <a:avLst/>
          </a:prstGeom>
          <a:noFill/>
          <a:ln w="9525">
            <a:noFill/>
            <a:miter lim="800000"/>
            <a:headEnd/>
            <a:tailEnd/>
          </a:ln>
          <a:effectLst/>
        </p:spPr>
        <p:txBody>
          <a:bodyPr wrap="none">
            <a:prstTxWarp prst="textNoShape">
              <a:avLst/>
            </a:prstTxWarp>
            <a:spAutoFit/>
          </a:bodyPr>
          <a:lstStyle/>
          <a:p>
            <a:r>
              <a:rPr lang="en-US" sz="1600">
                <a:solidFill>
                  <a:srgbClr val="FF3300"/>
                </a:solidFill>
              </a:rPr>
              <a:t>DDoS Attack Traffic</a:t>
            </a:r>
          </a:p>
        </p:txBody>
      </p:sp>
      <p:sp>
        <p:nvSpPr>
          <p:cNvPr id="782441" name="Line 105"/>
          <p:cNvSpPr>
            <a:spLocks noChangeShapeType="1"/>
          </p:cNvSpPr>
          <p:nvPr/>
        </p:nvSpPr>
        <p:spPr bwMode="auto">
          <a:xfrm>
            <a:off x="284163" y="5757863"/>
            <a:ext cx="457200" cy="0"/>
          </a:xfrm>
          <a:prstGeom prst="line">
            <a:avLst/>
          </a:prstGeom>
          <a:noFill/>
          <a:ln w="57150">
            <a:solidFill>
              <a:schemeClr val="accent2"/>
            </a:solidFill>
            <a:round/>
            <a:headEnd/>
            <a:tailEnd type="triangle" w="med" len="med"/>
          </a:ln>
          <a:effectLst/>
        </p:spPr>
        <p:txBody>
          <a:bodyPr wrap="none" anchor="ctr">
            <a:prstTxWarp prst="textNoShape">
              <a:avLst/>
            </a:prstTxWarp>
          </a:bodyPr>
          <a:lstStyle/>
          <a:p>
            <a:endParaRPr lang="en-US"/>
          </a:p>
        </p:txBody>
      </p:sp>
      <p:sp>
        <p:nvSpPr>
          <p:cNvPr id="782442" name="Text Box 106"/>
          <p:cNvSpPr txBox="1">
            <a:spLocks noChangeArrowheads="1"/>
          </p:cNvSpPr>
          <p:nvPr/>
        </p:nvSpPr>
        <p:spPr bwMode="auto">
          <a:xfrm>
            <a:off x="762000" y="5607050"/>
            <a:ext cx="1428750"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2"/>
                </a:solidFill>
              </a:rPr>
              <a:t>Client Traffic</a:t>
            </a:r>
          </a:p>
        </p:txBody>
      </p:sp>
      <p:sp>
        <p:nvSpPr>
          <p:cNvPr id="782443" name="Text Box 107"/>
          <p:cNvSpPr txBox="1">
            <a:spLocks noChangeArrowheads="1"/>
          </p:cNvSpPr>
          <p:nvPr/>
        </p:nvSpPr>
        <p:spPr bwMode="auto">
          <a:xfrm>
            <a:off x="5107427" y="4041775"/>
            <a:ext cx="3710696" cy="1201867"/>
          </a:xfrm>
          <a:prstGeom prst="rect">
            <a:avLst/>
          </a:prstGeom>
          <a:noFill/>
          <a:ln w="9525">
            <a:noFill/>
            <a:miter lim="800000"/>
            <a:headEnd/>
            <a:tailEnd/>
          </a:ln>
          <a:effectLst/>
        </p:spPr>
        <p:txBody>
          <a:bodyPr wrap="none">
            <a:prstTxWarp prst="textNoShape">
              <a:avLst/>
            </a:prstTxWarp>
            <a:spAutoFit/>
          </a:bodyPr>
          <a:lstStyle/>
          <a:p>
            <a:r>
              <a:rPr lang="en-US" sz="2800" dirty="0">
                <a:solidFill>
                  <a:srgbClr val="0000FF"/>
                </a:solidFill>
              </a:rPr>
              <a:t>How to reroute clients </a:t>
            </a:r>
            <a:br>
              <a:rPr lang="en-US" sz="2800" dirty="0">
                <a:solidFill>
                  <a:srgbClr val="0000FF"/>
                </a:solidFill>
              </a:rPr>
            </a:br>
            <a:r>
              <a:rPr lang="en-US" sz="2800" dirty="0">
                <a:solidFill>
                  <a:srgbClr val="0000FF"/>
                </a:solidFill>
              </a:rPr>
              <a:t>traffic through R1-R3?</a:t>
            </a:r>
            <a:br>
              <a:rPr lang="en-US" sz="2800" dirty="0">
                <a:solidFill>
                  <a:srgbClr val="0000FF"/>
                </a:solidFill>
              </a:rPr>
            </a:br>
            <a:r>
              <a:rPr lang="en-US" sz="2800" dirty="0">
                <a:solidFill>
                  <a:srgbClr val="0000FF"/>
                </a:solidFill>
              </a:rPr>
              <a:t>Multi-homing</a:t>
            </a:r>
          </a:p>
        </p:txBody>
      </p:sp>
      <p:sp>
        <p:nvSpPr>
          <p:cNvPr id="83" name="Date Placeholder 82"/>
          <p:cNvSpPr>
            <a:spLocks noGrp="1"/>
          </p:cNvSpPr>
          <p:nvPr>
            <p:ph type="dt" sz="half" idx="10"/>
          </p:nvPr>
        </p:nvSpPr>
        <p:spPr/>
        <p:txBody>
          <a:bodyPr/>
          <a:lstStyle/>
          <a:p>
            <a:pPr>
              <a:defRPr/>
            </a:pPr>
            <a:r>
              <a:rPr lang="en-US" altLang="zh-TW" smtClean="0"/>
              <a:t>12/5/14 @ CC</a:t>
            </a:r>
            <a:endParaRPr lang="en-US"/>
          </a:p>
        </p:txBody>
      </p:sp>
      <p:sp>
        <p:nvSpPr>
          <p:cNvPr id="84" name="Slide Number Placeholder 83"/>
          <p:cNvSpPr>
            <a:spLocks noGrp="1"/>
          </p:cNvSpPr>
          <p:nvPr>
            <p:ph type="sldNum" sz="quarter" idx="12"/>
          </p:nvPr>
        </p:nvSpPr>
        <p:spPr/>
        <p:txBody>
          <a:bodyPr/>
          <a:lstStyle/>
          <a:p>
            <a:fld id="{BFDE0793-3E8D-4549-B5DB-0E30B928D823}" type="slidenum">
              <a:rPr lang="en-US" smtClean="0"/>
              <a:pPr/>
              <a:t>9</a:t>
            </a:fld>
            <a:endParaRPr lang="en-US"/>
          </a:p>
        </p:txBody>
      </p:sp>
      <p:sp>
        <p:nvSpPr>
          <p:cNvPr id="85" name="Footer Placeholder 84"/>
          <p:cNvSpPr>
            <a:spLocks noGrp="1"/>
          </p:cNvSpPr>
          <p:nvPr>
            <p:ph type="ftr" sz="quarter" idx="11"/>
          </p:nvPr>
        </p:nvSpPr>
        <p:spPr/>
        <p:txBody>
          <a:bodyPr/>
          <a:lstStyle/>
          <a:p>
            <a:pPr>
              <a:defRPr/>
            </a:pPr>
            <a:r>
              <a:rPr lang="en-US" smtClean="0"/>
              <a:t>Intrusion Tolerance and Cloud /  Edward Chow</a:t>
            </a:r>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14/2005 4:58:15 PM&quot;&gt;&lt;Slide id=&quot;257&quot; dur=&quot;138.453&quot;/&gt;&lt;Slide id=&quot;307&quot; dur=&quot;22.094&quot;/&gt;&lt;Slide id=&quot;436&quot; dur=&quot;39.266&quot;/&gt;&lt;Slide id=&quot;438&quot; dur=&quot;15.156&quot;/&gt;&lt;Slide id=&quot;437&quot; dur=&quot;66.547&quot;/&gt;&lt;Slide id=&quot;441&quot; dur=&quot;144.687&quot;/&gt;&lt;Slide id=&quot;442&quot; dur=&quot;91.703&quot;/&gt;&lt;Slide id=&quot;443&quot; dur=&quot;100.969&quot;/&gt;&lt;Slide id=&quot;445&quot; dur=&quot;66.688&quot;/&gt;&lt;Slide id=&quot;465&quot; dur=&quot;1422.906&quot; bld=&quot;|1&quot;/&gt;&lt;Slide id=&quot;479&quot; dur=&quot;93.734&quot;/&gt;&lt;Slide id=&quot;480&quot; dur=&quot;45.938&quot;/&gt;&lt;Slide id=&quot;482&quot; dur=&quot;49.531&quot;/&gt;&lt;Slide id=&quot;483&quot; dur=&quot;46&quot;/&gt;&lt;Slide id=&quot;484&quot; dur=&quot;64.891&quot;/&gt;&lt;Slide id=&quot;481&quot; dur=&quot;51.906&quot;/&gt;&lt;Slide id=&quot;485&quot; dur=&quot;118.469&quot; bld=&quot;|114.8&quot;/&gt;&lt;Slide id=&quot;486&quot; dur=&quot;35.937&quot;/&gt;&lt;Slide id=&quot;487&quot; dur=&quot;72.266&quot; bld=&quot;|44.8&quot;/&gt;&lt;Slide id=&quot;488&quot; dur=&quot;25.672&quot; bld=&quot;|7.6|.5|.5|.5|4.8&quot;/&gt;&lt;Slide id=&quot;489&quot; dur=&quot;25.609&quot; bld=&quot;|7.1|2|7.8|2&quot;/&gt;&lt;Slide id=&quot;516&quot; dur=&quot;10.453&quot;/&gt;&lt;Slide id=&quot;490&quot; dur=&quot;118.422&quot; bld=&quot;|0&quot;/&gt;&lt;Slide id=&quot;491&quot; dur=&quot;35.25&quot;/&gt;&lt;Slide id=&quot;492&quot; dur=&quot;22.281&quot;/&gt;&lt;Slide id=&quot;493&quot; dur=&quot;24.094&quot;/&gt;&lt;Slide id=&quot;494&quot; dur=&quot;12.75&quot;/&gt;&lt;Slide id=&quot;495&quot; dur=&quot;10.531&quot;/&gt;&lt;Slide id=&quot;496&quot; dur=&quot;30.438&quot;/&gt;&lt;Slide id=&quot;497&quot; dur=&quot;20.828&quot; bld=&quot;|9.4|2.1|5.4&quot;/&gt;&lt;Slide id=&quot;498&quot; dur=&quot;14.484&quot; bld=&quot;|.7|1|2.1|5.1&quot;/&gt;&lt;Slide id=&quot;499&quot; dur=&quot;15.875&quot; bld=&quot;|5.9|3.1&quot;/&gt;&lt;Slide id=&quot;501&quot; dur=&quot;5.266&quot;/&gt;&lt;Slide id=&quot;502&quot; dur=&quot;.797&quot;/&gt;&lt;Slide id=&quot;501&quot; dur=&quot;54.375&quot;/&gt;&lt;Slide id=&quot;502&quot; dur=&quot;59.125&quot; bld=&quot;|0&quot;/&gt;&lt;Slide id=&quot;503&quot; dur=&quot;63.125&quot;/&gt;&lt;Slide id=&quot;504&quot; dur=&quot;40.031&quot;/&gt;&lt;Slide id=&quot;505&quot; dur=&quot;30.297&quot; bld=&quot;|0&quot;/&gt;&lt;Slide id=&quot;517&quot; dur=&quot;60.953&quot; bld=&quot;|0&quot;/&gt;&lt;Slide id=&quot;506&quot; dur=&quot;52.125&quot;/&gt;&lt;Slide id=&quot;507&quot; dur=&quot;113.656&quot;/&gt;&lt;Slide id=&quot;508&quot; dur=&quot;23.266&quot; bld=&quot;|0|0|0|0&quot;/&gt;&lt;Slide id=&quot;509&quot; dur=&quot;59.203&quot; bld=&quot;|0&quot;/&gt;&lt;Slide id=&quot;510&quot; dur=&quot;25.109&quot; bld=&quot;|8.6|0|2|.5|6|.5|.5|.5|.5|.5&quot;/&gt;&lt;Slide id=&quot;511&quot; dur=&quot;2.594&quot;/&gt;&lt;Slide id=&quot;510&quot; dur=&quot;26.469&quot;/&gt;&lt;Slide id=&quot;511&quot; dur=&quot;44.656&quot; bld=&quot;|5.8|5.2|.5|.5|4.1|.5|11.1&quot;/&gt;&lt;Slide id=&quot;513&quot; dur=&quot;170.953&quot;/&gt;&lt;Slide id=&quot;512&quot; dur=&quot;2.172&quot; bld=&quot;|.5&quot;/&gt;&lt;Slide id=&quot;514&quot; dur=&quot;100.922&quot;/&gt;&lt;Slide id=&quot;515&quot; dur=&quot;1.609&quot;/&gt;&lt;/Timings&gt;&lt;/WMTools&gt;"/>
</p:tagLst>
</file>

<file path=ppt/theme/theme1.xml><?xml version="1.0" encoding="utf-8"?>
<a:theme xmlns:a="http://schemas.openxmlformats.org/drawingml/2006/main" name="PDC_Template_2005">
  <a:themeElements>
    <a:clrScheme name="PDC_Template_2005 4">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66FFFF"/>
      </a:hlink>
      <a:folHlink>
        <a:srgbClr val="B51A8A"/>
      </a:folHlink>
    </a:clrScheme>
    <a:fontScheme name="PDC_Template_2005">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defRPr>
        </a:defPPr>
      </a:lstStyle>
    </a:spDef>
    <a:lnDef>
      <a:spPr bwMode="auto">
        <a:xfrm>
          <a:off x="0" y="0"/>
          <a:ext cx="1" cy="1"/>
        </a:xfrm>
        <a:custGeom>
          <a:avLst/>
          <a:gdLst/>
          <a:ahLst/>
          <a:cxnLst/>
          <a:rect l="0" t="0" r="0" b="0"/>
          <a:pathLst/>
        </a:custGeom>
        <a:gradFill rotWithShape="0">
          <a:gsLst>
            <a:gs pos="0">
              <a:schemeClr val="accent2">
                <a:gamma/>
                <a:shade val="63529"/>
                <a:invGamma/>
                <a:alpha val="70000"/>
              </a:schemeClr>
            </a:gs>
            <a:gs pos="50000">
              <a:schemeClr val="accent2">
                <a:alpha val="70000"/>
              </a:schemeClr>
            </a:gs>
            <a:gs pos="100000">
              <a:schemeClr val="accent2">
                <a:gamma/>
                <a:shade val="63529"/>
                <a:invGamma/>
                <a:alpha val="70000"/>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defRPr>
        </a:defPPr>
      </a:lstStyle>
    </a:lnDef>
  </a:objectDefaults>
  <a:extraClrSchemeLst>
    <a:extraClrScheme>
      <a:clrScheme name="PDC_Template_2005 1">
        <a:dk1>
          <a:srgbClr val="000000"/>
        </a:dk1>
        <a:lt1>
          <a:srgbClr val="FFFFFF"/>
        </a:lt1>
        <a:dk2>
          <a:srgbClr val="194489"/>
        </a:dk2>
        <a:lt2>
          <a:srgbClr val="FFB601"/>
        </a:lt2>
        <a:accent1>
          <a:srgbClr val="F7E993"/>
        </a:accent1>
        <a:accent2>
          <a:srgbClr val="B2BB1D"/>
        </a:accent2>
        <a:accent3>
          <a:srgbClr val="ABB0C4"/>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2">
        <a:dk1>
          <a:srgbClr val="000000"/>
        </a:dk1>
        <a:lt1>
          <a:srgbClr val="FFFFFF"/>
        </a:lt1>
        <a:dk2>
          <a:srgbClr val="176B6F"/>
        </a:dk2>
        <a:lt2>
          <a:srgbClr val="FFB601"/>
        </a:lt2>
        <a:accent1>
          <a:srgbClr val="F7E993"/>
        </a:accent1>
        <a:accent2>
          <a:srgbClr val="B2BB1D"/>
        </a:accent2>
        <a:accent3>
          <a:srgbClr val="ABBABB"/>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3">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0078FA"/>
        </a:hlink>
        <a:folHlink>
          <a:srgbClr val="B51A8A"/>
        </a:folHlink>
      </a:clrScheme>
      <a:clrMap bg1="dk2" tx1="lt1" bg2="dk1" tx2="lt2" accent1="accent1" accent2="accent2" accent3="accent3" accent4="accent4" accent5="accent5" accent6="accent6" hlink="hlink" folHlink="folHlink"/>
    </a:extraClrScheme>
    <a:extraClrScheme>
      <a:clrScheme name="PDC_Template_2005 4">
        <a:dk1>
          <a:srgbClr val="000000"/>
        </a:dk1>
        <a:lt1>
          <a:srgbClr val="FFFFFF"/>
        </a:lt1>
        <a:dk2>
          <a:srgbClr val="18536E"/>
        </a:dk2>
        <a:lt2>
          <a:srgbClr val="FFB601"/>
        </a:lt2>
        <a:accent1>
          <a:srgbClr val="F7E993"/>
        </a:accent1>
        <a:accent2>
          <a:srgbClr val="B2BB1D"/>
        </a:accent2>
        <a:accent3>
          <a:srgbClr val="ABB3BA"/>
        </a:accent3>
        <a:accent4>
          <a:srgbClr val="DADADA"/>
        </a:accent4>
        <a:accent5>
          <a:srgbClr val="FAF2C8"/>
        </a:accent5>
        <a:accent6>
          <a:srgbClr val="A1A919"/>
        </a:accent6>
        <a:hlink>
          <a:srgbClr val="66FFFF"/>
        </a:hlink>
        <a:folHlink>
          <a:srgbClr val="B51A8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24840</TotalTime>
  <Words>2106</Words>
  <Application>Microsoft Macintosh PowerPoint</Application>
  <PresentationFormat>On-screen Show (4:3)</PresentationFormat>
  <Paragraphs>532</Paragraphs>
  <Slides>26</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40" baseType="lpstr">
      <vt:lpstr>Arial Unicode MS</vt:lpstr>
      <vt:lpstr>Candara</vt:lpstr>
      <vt:lpstr>Segoe</vt:lpstr>
      <vt:lpstr>Segoe Semibold</vt:lpstr>
      <vt:lpstr>SimSun</vt:lpstr>
      <vt:lpstr>Tahoma</vt:lpstr>
      <vt:lpstr>Times New Roman</vt:lpstr>
      <vt:lpstr>Wingdings</vt:lpstr>
      <vt:lpstr>Wingdings 2</vt:lpstr>
      <vt:lpstr>Arial</vt:lpstr>
      <vt:lpstr>PDC_Template_2005</vt:lpstr>
      <vt:lpstr>Photo Editor Photo</vt:lpstr>
      <vt:lpstr>Visio</vt:lpstr>
      <vt:lpstr>Document</vt:lpstr>
      <vt:lpstr>PowerPoint Presentation</vt:lpstr>
      <vt:lpstr>Outline of the Talk</vt:lpstr>
      <vt:lpstr>UCCS CS Programs (apply or collaborate)</vt:lpstr>
      <vt:lpstr>Network System Research Lab at UCCS</vt:lpstr>
      <vt:lpstr>DDoS: Distributed Denial of Service Attack</vt:lpstr>
      <vt:lpstr>PowerPoint Presentation</vt:lpstr>
      <vt:lpstr>Challenges in DDoS Defenses</vt:lpstr>
      <vt:lpstr>DDoS Defense Techniques</vt:lpstr>
      <vt:lpstr>Wouldn’t it be Nice to Have  Alternate Routes?</vt:lpstr>
      <vt:lpstr>Implement  Alternate Routes</vt:lpstr>
      <vt:lpstr>Possible Solution for Alternate Routes</vt:lpstr>
      <vt:lpstr>SCOLD Phase1</vt:lpstr>
      <vt:lpstr>SCOLD Phase 2</vt:lpstr>
      <vt:lpstr>SCOLD Phase3</vt:lpstr>
      <vt:lpstr>SCOLD Phase4</vt:lpstr>
      <vt:lpstr>SCOLD Secure DNS Update with New Indirect DNS Entries</vt:lpstr>
      <vt:lpstr>SCOLD Indirect Routing</vt:lpstr>
      <vt:lpstr>SCOLD Indirect Routing with Client running SCOLD client daemon</vt:lpstr>
      <vt:lpstr>Performance of SCOLD v0.1</vt:lpstr>
      <vt:lpstr>Secure Collective Defense</vt:lpstr>
      <vt:lpstr>Benefits of Secure Collective Defense</vt:lpstr>
      <vt:lpstr>New SCOLD Research Directions</vt:lpstr>
      <vt:lpstr>How low cost is Amazon AWS EC2 2013?</vt:lpstr>
      <vt:lpstr>How low cost is Amazon AWS EC2 now?</vt:lpstr>
      <vt:lpstr>Building Secure Systems with Cheap Cloud Resources</vt:lpstr>
      <vt:lpstr>Conclusion</vt:lpstr>
    </vt:vector>
  </TitlesOfParts>
  <Manager>Speech writer name here</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Professional Developers Conference</dc:subject>
  <dc:creator>Rudolph Balaz</dc:creator>
  <dc:description>Formatter:_x000d_
Event Date: Sept. 13-16, 2005_x000d_
Event Location:_x000d_
Speech Length:_x000d_
Audience: Professional Developers, TDMs_x000d_
Key Topics:</dc:description>
  <cp:lastModifiedBy>Chinghua Chow</cp:lastModifiedBy>
  <cp:revision>246</cp:revision>
  <dcterms:created xsi:type="dcterms:W3CDTF">2010-04-22T14:11:49Z</dcterms:created>
  <dcterms:modified xsi:type="dcterms:W3CDTF">2015-10-05T21:25:16Z</dcterms:modified>
</cp:coreProperties>
</file>