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9" r:id="rId1"/>
  </p:sldMasterIdLst>
  <p:notesMasterIdLst>
    <p:notesMasterId r:id="rId25"/>
  </p:notesMasterIdLst>
  <p:sldIdLst>
    <p:sldId id="260" r:id="rId2"/>
    <p:sldId id="263" r:id="rId3"/>
    <p:sldId id="271" r:id="rId4"/>
    <p:sldId id="288" r:id="rId5"/>
    <p:sldId id="295" r:id="rId6"/>
    <p:sldId id="291" r:id="rId7"/>
    <p:sldId id="296" r:id="rId8"/>
    <p:sldId id="297" r:id="rId9"/>
    <p:sldId id="298" r:id="rId10"/>
    <p:sldId id="299" r:id="rId11"/>
    <p:sldId id="301" r:id="rId12"/>
    <p:sldId id="300" r:id="rId13"/>
    <p:sldId id="290" r:id="rId14"/>
    <p:sldId id="286" r:id="rId15"/>
    <p:sldId id="276" r:id="rId16"/>
    <p:sldId id="274" r:id="rId17"/>
    <p:sldId id="266" r:id="rId18"/>
    <p:sldId id="265" r:id="rId19"/>
    <p:sldId id="287" r:id="rId20"/>
    <p:sldId id="292" r:id="rId21"/>
    <p:sldId id="294" r:id="rId22"/>
    <p:sldId id="302" r:id="rId23"/>
    <p:sldId id="28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74" autoAdjust="0"/>
    <p:restoredTop sz="66041" autoAdjust="0"/>
  </p:normalViewPr>
  <p:slideViewPr>
    <p:cSldViewPr>
      <p:cViewPr>
        <p:scale>
          <a:sx n="70" d="100"/>
          <a:sy n="70" d="100"/>
        </p:scale>
        <p:origin x="-1512" y="-15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AD517-5425-43FA-9E9C-5FFA4E82EDD4}" type="datetimeFigureOut">
              <a:rPr lang="en-US" smtClean="0"/>
              <a:pPr/>
              <a:t>7/24/2011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474F5-C33A-4780-B2B9-E38C6535E4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62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474F5-C33A-4780-B2B9-E38C6535E4D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474F5-C33A-4780-B2B9-E38C6535E4DD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72532" y="6250164"/>
            <a:ext cx="1677829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25,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48332" y="6248560"/>
            <a:ext cx="116182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250164"/>
            <a:ext cx="201616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25,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48400"/>
            <a:ext cx="116182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AF368645-A492-4C1A-BAAC-63D5477D2A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62800" y="6250164"/>
            <a:ext cx="178756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25,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248400"/>
            <a:ext cx="116182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F368645-A492-4C1A-BAAC-63D5477D2A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29400" y="6250164"/>
            <a:ext cx="2320962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July 25,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495800" y="6248400"/>
            <a:ext cx="116182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duotone>
              <a:schemeClr val="bg1">
                <a:tint val="96000"/>
                <a:satMod val="130000"/>
                <a:lumMod val="50000"/>
              </a:schemeClr>
              <a:schemeClr val="bg1">
                <a:tint val="96000"/>
                <a:satMod val="114000"/>
                <a:lumMod val="114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121920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1920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80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</p:sldLayoutIdLst>
  <p:hf hdr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6.wmf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publicdata?ds=wb-wdi&amp;met_y=it_net_user_p2&amp;idim=country:USA&amp;dl=en&amp;hl=en&amp;q=internet+usage+statistics" TargetMode="External"/><Relationship Id="rId2" Type="http://schemas.openxmlformats.org/officeDocument/2006/relationships/hyperlink" Target="http://www.creditcards.com/credit-card-news/atm-use-statistics-3372.php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csrc.nist.gov/publications/nistpubs/800-53-Rev3/sp800-53-rev3-final_updated-errata_05-01-2010.pdf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wasp.org/index.php/Top_10_2010-A7" TargetMode="External"/><Relationship Id="rId3" Type="http://schemas.openxmlformats.org/officeDocument/2006/relationships/hyperlink" Target="https://www.owasp.org/index.php/Top_10_2010-A2" TargetMode="External"/><Relationship Id="rId7" Type="http://schemas.openxmlformats.org/officeDocument/2006/relationships/hyperlink" Target="https://www.owasp.org/index.php/Top_10_2010-A6" TargetMode="External"/><Relationship Id="rId2" Type="http://schemas.openxmlformats.org/officeDocument/2006/relationships/hyperlink" Target="https://www.owasp.org/index.php/Top_10_2010-A1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owasp.org/index.php/Top_10_2010-A5" TargetMode="External"/><Relationship Id="rId11" Type="http://schemas.openxmlformats.org/officeDocument/2006/relationships/hyperlink" Target="https://www.owasp.org/index.php/Top_10_2010-A10" TargetMode="External"/><Relationship Id="rId5" Type="http://schemas.openxmlformats.org/officeDocument/2006/relationships/hyperlink" Target="https://www.owasp.org/index.php/Top_10_2010-A4" TargetMode="External"/><Relationship Id="rId10" Type="http://schemas.openxmlformats.org/officeDocument/2006/relationships/hyperlink" Target="https://www.owasp.org/index.php/Top_10_2010-A9" TargetMode="External"/><Relationship Id="rId4" Type="http://schemas.openxmlformats.org/officeDocument/2006/relationships/hyperlink" Target="https://www.owasp.org/index.php/Top_10_2010-A3" TargetMode="External"/><Relationship Id="rId9" Type="http://schemas.openxmlformats.org/officeDocument/2006/relationships/hyperlink" Target="https://www.owasp.org/index.php/Top_10_2010-A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http://csrc.nist.gov/publications/nistpubs/800-53-Rev3/sp800-53-rev3-final_updated-errata_05-01-2010.pdf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6.png"/><Relationship Id="rId4" Type="http://schemas.openxmlformats.org/officeDocument/2006/relationships/image" Target="../media/image17.png"/><Relationship Id="rId9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csrc.nist.gov/publications/nistpubs/800-53-Rev3/sp800-53-rev3-final_updated-errata_05-01-2010.pdf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851648" cy="1600200"/>
          </a:xfrm>
        </p:spPr>
        <p:txBody>
          <a:bodyPr anchor="t">
            <a:noAutofit/>
          </a:bodyPr>
          <a:lstStyle/>
          <a:p>
            <a:pPr algn="ctr"/>
            <a:r>
              <a:rPr lang="en-US" sz="5400" dirty="0" smtClean="0"/>
              <a:t>Security Issues Facing Online Voting Systems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600" y="3124200"/>
            <a:ext cx="2133600" cy="2286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/>
              <a:t>Joe Hernandez</a:t>
            </a:r>
          </a:p>
          <a:p>
            <a:pPr algn="l"/>
            <a:r>
              <a:rPr lang="en-US" sz="2400" b="1" dirty="0" smtClean="0"/>
              <a:t>MEIA </a:t>
            </a:r>
          </a:p>
          <a:p>
            <a:pPr algn="l"/>
            <a:endParaRPr lang="en-US" sz="2400" b="1" dirty="0" smtClean="0"/>
          </a:p>
          <a:p>
            <a:pPr algn="l"/>
            <a:r>
              <a:rPr lang="en-US" sz="2400" b="1" dirty="0" smtClean="0"/>
              <a:t>CS-6910</a:t>
            </a:r>
          </a:p>
          <a:p>
            <a:pPr algn="l"/>
            <a:r>
              <a:rPr lang="en-US" sz="2400" b="1" dirty="0" smtClean="0"/>
              <a:t>Dr. Chow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895600"/>
            <a:ext cx="1981200" cy="1981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4343400"/>
            <a:ext cx="2308586" cy="14798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Elbow Connector 77"/>
          <p:cNvCxnSpPr/>
          <p:nvPr/>
        </p:nvCxnSpPr>
        <p:spPr>
          <a:xfrm>
            <a:off x="6629400" y="3886200"/>
            <a:ext cx="1464719" cy="71160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648200" y="3886200"/>
            <a:ext cx="1676400" cy="11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80872"/>
          </a:xfrm>
        </p:spPr>
        <p:txBody>
          <a:bodyPr/>
          <a:lstStyle/>
          <a:p>
            <a:r>
              <a:rPr lang="en-US" dirty="0" smtClean="0"/>
              <a:t>Is message/vote truly blinded?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15270"/>
            <a:ext cx="569379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6200" y="4486870"/>
            <a:ext cx="16463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Voter received </a:t>
            </a:r>
          </a:p>
          <a:p>
            <a:pPr algn="ctr"/>
            <a:r>
              <a:rPr lang="en-US" dirty="0" smtClean="0"/>
              <a:t>a PIN During</a:t>
            </a:r>
          </a:p>
          <a:p>
            <a:pPr algn="ctr"/>
            <a:r>
              <a:rPr lang="en-US" dirty="0" smtClean="0"/>
              <a:t>Registration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47700" y="2848570"/>
            <a:ext cx="5341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5800" y="15240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219200" y="3789195"/>
            <a:ext cx="2155371" cy="118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124200"/>
            <a:ext cx="990600" cy="113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057400" y="3506637"/>
            <a:ext cx="762000" cy="60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C:\Users\Joe\AppData\Local\Microsoft\Windows\Temporary Internet Files\Content.IE5\VUC855UH\MC90038402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2127313" y="3303843"/>
            <a:ext cx="656016" cy="474449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1524000" y="5410200"/>
            <a:ext cx="1816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Blinded Ballot</a:t>
            </a:r>
          </a:p>
          <a:p>
            <a:pPr algn="ctr"/>
            <a:r>
              <a:rPr lang="en-US" dirty="0" smtClean="0"/>
              <a:t>And PIN</a:t>
            </a:r>
          </a:p>
          <a:p>
            <a:pPr algn="ctr"/>
            <a:r>
              <a:rPr lang="en-US" dirty="0" smtClean="0"/>
              <a:t>Sent to Validator</a:t>
            </a:r>
          </a:p>
        </p:txBody>
      </p:sp>
      <p:pic>
        <p:nvPicPr>
          <p:cNvPr id="2050" name="Picture 2" descr="C:\Users\Joe\AppData\Local\Microsoft\Windows\Temporary Internet Files\Content.IE5\TPA4C67N\MC900434727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1972270"/>
            <a:ext cx="533400" cy="533400"/>
          </a:xfrm>
          <a:prstGeom prst="rect">
            <a:avLst/>
          </a:prstGeom>
          <a:noFill/>
        </p:spPr>
      </p:pic>
      <p:pic>
        <p:nvPicPr>
          <p:cNvPr id="24" name="Picture 2" descr="C:\Users\Joe\AppData\Local\Microsoft\Windows\Temporary Internet Files\Content.IE5\TPA4C67N\MC900434727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3880295"/>
            <a:ext cx="386905" cy="386905"/>
          </a:xfrm>
          <a:prstGeom prst="rect">
            <a:avLst/>
          </a:prstGeom>
          <a:noFill/>
        </p:spPr>
      </p:pic>
      <p:grpSp>
        <p:nvGrpSpPr>
          <p:cNvPr id="29" name="Group 28"/>
          <p:cNvGrpSpPr/>
          <p:nvPr/>
        </p:nvGrpSpPr>
        <p:grpSpPr>
          <a:xfrm>
            <a:off x="3581400" y="1905000"/>
            <a:ext cx="914400" cy="618530"/>
            <a:chOff x="3657600" y="1752600"/>
            <a:chExt cx="1066800" cy="685800"/>
          </a:xfrm>
        </p:grpSpPr>
        <p:sp>
          <p:nvSpPr>
            <p:cNvPr id="25" name="Flowchart: Magnetic Disk 24"/>
            <p:cNvSpPr/>
            <p:nvPr/>
          </p:nvSpPr>
          <p:spPr>
            <a:xfrm>
              <a:off x="3657600" y="1752600"/>
              <a:ext cx="1066800" cy="6858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Picture 2" descr="C:\Users\Joe\AppData\Local\Microsoft\Windows\Temporary Internet Files\Content.IE5\TPA4C67N\MC900434727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733800" y="2057400"/>
              <a:ext cx="304800" cy="304800"/>
            </a:xfrm>
            <a:prstGeom prst="rect">
              <a:avLst/>
            </a:prstGeom>
            <a:noFill/>
          </p:spPr>
        </p:pic>
        <p:pic>
          <p:nvPicPr>
            <p:cNvPr id="27" name="Picture 2" descr="C:\Users\Joe\AppData\Local\Microsoft\Windows\Temporary Internet Files\Content.IE5\TPA4C67N\MC900434727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038600" y="2057400"/>
              <a:ext cx="304800" cy="304800"/>
            </a:xfrm>
            <a:prstGeom prst="rect">
              <a:avLst/>
            </a:prstGeom>
            <a:noFill/>
          </p:spPr>
        </p:pic>
        <p:pic>
          <p:nvPicPr>
            <p:cNvPr id="28" name="Picture 2" descr="C:\Users\Joe\AppData\Local\Microsoft\Windows\Temporary Internet Files\Content.IE5\TPA4C67N\MC900434727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343400" y="2057400"/>
              <a:ext cx="304800" cy="304800"/>
            </a:xfrm>
            <a:prstGeom prst="rect">
              <a:avLst/>
            </a:prstGeom>
            <a:noFill/>
          </p:spPr>
        </p:pic>
      </p:grpSp>
      <p:cxnSp>
        <p:nvCxnSpPr>
          <p:cNvPr id="31" name="Straight Arrow Connector 30"/>
          <p:cNvCxnSpPr/>
          <p:nvPr/>
        </p:nvCxnSpPr>
        <p:spPr>
          <a:xfrm rot="5400000" flipH="1" flipV="1">
            <a:off x="2020094" y="4837906"/>
            <a:ext cx="838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810794" y="2971006"/>
            <a:ext cx="609600" cy="1588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352800" y="1447800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 Database</a:t>
            </a:r>
            <a:endParaRPr lang="en-US" dirty="0"/>
          </a:p>
        </p:txBody>
      </p:sp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28800" y="1752600"/>
            <a:ext cx="1066800" cy="910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" name="Straight Arrow Connector 38"/>
          <p:cNvCxnSpPr/>
          <p:nvPr/>
        </p:nvCxnSpPr>
        <p:spPr>
          <a:xfrm rot="5400000" flipH="1" flipV="1">
            <a:off x="1219200" y="2590800"/>
            <a:ext cx="7620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971800" y="2209800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>
            <a:off x="1295400" y="22098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745296" y="1182469"/>
            <a:ext cx="1378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Registration</a:t>
            </a:r>
          </a:p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047315" y="4343400"/>
            <a:ext cx="21224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Validates Voters</a:t>
            </a:r>
          </a:p>
          <a:p>
            <a:pPr algn="ctr"/>
            <a:r>
              <a:rPr lang="en-US" dirty="0" smtClean="0"/>
              <a:t>Pin  Signs Ballot &amp;</a:t>
            </a:r>
          </a:p>
          <a:p>
            <a:pPr algn="ctr"/>
            <a:r>
              <a:rPr lang="en-US" dirty="0" smtClean="0"/>
              <a:t>Sends back to Voter</a:t>
            </a:r>
          </a:p>
        </p:txBody>
      </p:sp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276600"/>
            <a:ext cx="569379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105400" y="3581400"/>
            <a:ext cx="762000" cy="60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2" descr="C:\Users\Joe\AppData\Local\Microsoft\Windows\Temporary Internet Files\Content.IE5\VUC855UH\MC90038402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175313" y="3378606"/>
            <a:ext cx="656016" cy="474449"/>
          </a:xfrm>
          <a:prstGeom prst="rect">
            <a:avLst/>
          </a:prstGeom>
          <a:noFill/>
        </p:spPr>
      </p:pic>
      <p:pic>
        <p:nvPicPr>
          <p:cNvPr id="57" name="Picture 2" descr="C:\Users\Joe\AppData\Local\Microsoft\Windows\Temporary Internet Files\Content.IE5\VUC855UH\MC90038402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105400" y="3581400"/>
            <a:ext cx="656016" cy="474449"/>
          </a:xfrm>
          <a:prstGeom prst="rect">
            <a:avLst/>
          </a:prstGeom>
          <a:noFill/>
        </p:spPr>
      </p:pic>
      <p:sp>
        <p:nvSpPr>
          <p:cNvPr id="59" name="TextBox 58"/>
          <p:cNvSpPr txBox="1"/>
          <p:nvPr/>
        </p:nvSpPr>
        <p:spPr>
          <a:xfrm>
            <a:off x="4495800" y="5486400"/>
            <a:ext cx="2058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Blinded Ballot</a:t>
            </a:r>
          </a:p>
          <a:p>
            <a:pPr algn="ctr"/>
            <a:r>
              <a:rPr lang="en-US" dirty="0" smtClean="0"/>
              <a:t>Signed by Validator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rot="5400000" flipH="1" flipV="1">
            <a:off x="4915694" y="4837906"/>
            <a:ext cx="1143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410200" y="1600200"/>
            <a:ext cx="2577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Voter removes blinding</a:t>
            </a:r>
          </a:p>
          <a:p>
            <a:pPr algn="ctr"/>
            <a:r>
              <a:rPr lang="en-US" dirty="0" smtClean="0"/>
              <a:t>And passes signed ballot</a:t>
            </a:r>
          </a:p>
          <a:p>
            <a:pPr algn="ctr"/>
            <a:r>
              <a:rPr lang="en-US" dirty="0" smtClean="0"/>
              <a:t>To tallier </a:t>
            </a:r>
            <a:r>
              <a:rPr lang="en-US" b="1" u="sng" dirty="0" smtClean="0"/>
              <a:t>anonymously*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rot="5400000">
            <a:off x="6363494" y="2856706"/>
            <a:ext cx="685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43800" y="4724400"/>
            <a:ext cx="1066800" cy="1157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620000" y="3581400"/>
            <a:ext cx="762000" cy="60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2" descr="C:\Users\Joe\AppData\Local\Microsoft\Windows\Temporary Internet Files\Content.IE5\VUC855UH\MC90038402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7689913" y="3378606"/>
            <a:ext cx="656016" cy="474449"/>
          </a:xfrm>
          <a:prstGeom prst="rect">
            <a:avLst/>
          </a:prstGeom>
          <a:noFill/>
        </p:spPr>
      </p:pic>
      <p:sp>
        <p:nvSpPr>
          <p:cNvPr id="84" name="Rectangle 83"/>
          <p:cNvSpPr/>
          <p:nvPr/>
        </p:nvSpPr>
        <p:spPr>
          <a:xfrm>
            <a:off x="1600200" y="6324600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E</a:t>
            </a:r>
            <a:r>
              <a:rPr lang="en-US" b="1" baseline="-25000" dirty="0" smtClean="0"/>
              <a:t>KR </a:t>
            </a:r>
            <a:r>
              <a:rPr lang="en-US" b="1" dirty="0" smtClean="0"/>
              <a:t>(M*r) + PIN</a:t>
            </a:r>
            <a:endParaRPr lang="en-US" b="1" dirty="0"/>
          </a:p>
        </p:txBody>
      </p:sp>
      <p:sp>
        <p:nvSpPr>
          <p:cNvPr id="85" name="Rectangle 84"/>
          <p:cNvSpPr/>
          <p:nvPr/>
        </p:nvSpPr>
        <p:spPr>
          <a:xfrm>
            <a:off x="4700299" y="6324600"/>
            <a:ext cx="1542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E</a:t>
            </a:r>
            <a:r>
              <a:rPr lang="en-US" b="1" baseline="-25000" dirty="0" smtClean="0"/>
              <a:t>KV</a:t>
            </a:r>
            <a:r>
              <a:rPr lang="en-US" b="1" dirty="0" smtClean="0"/>
              <a:t>(E</a:t>
            </a:r>
            <a:r>
              <a:rPr lang="en-US" b="1" baseline="-25000" dirty="0" smtClean="0"/>
              <a:t>KR </a:t>
            </a:r>
            <a:r>
              <a:rPr lang="en-US" b="1" dirty="0" smtClean="0"/>
              <a:t>(M*r))</a:t>
            </a:r>
            <a:endParaRPr lang="en-US" b="1" dirty="0"/>
          </a:p>
        </p:txBody>
      </p:sp>
      <p:sp>
        <p:nvSpPr>
          <p:cNvPr id="86" name="Rectangle 85"/>
          <p:cNvSpPr/>
          <p:nvPr/>
        </p:nvSpPr>
        <p:spPr>
          <a:xfrm>
            <a:off x="7620000" y="2819400"/>
            <a:ext cx="84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E</a:t>
            </a:r>
            <a:r>
              <a:rPr lang="en-US" b="1" baseline="-25000" dirty="0" smtClean="0"/>
              <a:t>KV</a:t>
            </a:r>
            <a:r>
              <a:rPr lang="en-US" b="1" dirty="0" smtClean="0"/>
              <a:t>(M)</a:t>
            </a:r>
            <a:endParaRPr lang="en-US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7467600" y="6019800"/>
            <a:ext cx="1284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Validated</a:t>
            </a:r>
          </a:p>
          <a:p>
            <a:pPr algn="ctr"/>
            <a:r>
              <a:rPr lang="en-US" dirty="0" smtClean="0"/>
              <a:t>Vote tallied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962400"/>
            <a:ext cx="609600" cy="104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Straight Arrow Connector 28"/>
          <p:cNvCxnSpPr/>
          <p:nvPr/>
        </p:nvCxnSpPr>
        <p:spPr>
          <a:xfrm>
            <a:off x="1910214" y="3505200"/>
            <a:ext cx="1447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Blind Ballot using PKI</a:t>
            </a:r>
            <a:endParaRPr lang="en-US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5333" y="3267670"/>
            <a:ext cx="609600" cy="48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7112" y="4459069"/>
            <a:ext cx="352927" cy="7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26112" y="5221069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</a:t>
            </a:r>
          </a:p>
          <a:p>
            <a:pPr algn="ctr"/>
            <a:r>
              <a:rPr lang="en-US" dirty="0" smtClean="0"/>
              <a:t>(M)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3200400"/>
            <a:ext cx="9906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r>
              <a:rPr lang="en-US" baseline="-25000" dirty="0" smtClean="0"/>
              <a:t>EPK</a:t>
            </a:r>
            <a:r>
              <a:rPr lang="en-US" dirty="0" smtClean="0"/>
              <a:t>(M)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1752600"/>
            <a:ext cx="1603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Election Public</a:t>
            </a:r>
          </a:p>
          <a:p>
            <a:pPr algn="ctr"/>
            <a:r>
              <a:rPr lang="en-US" dirty="0" smtClean="0"/>
              <a:t>Key (EPK)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877094" y="27805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505200" y="3200400"/>
            <a:ext cx="1447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r>
              <a:rPr lang="en-US" baseline="-25000" dirty="0" smtClean="0"/>
              <a:t>PK </a:t>
            </a:r>
            <a:r>
              <a:rPr lang="en-US" dirty="0" smtClean="0"/>
              <a:t>(M) + PIN</a:t>
            </a:r>
            <a:endParaRPr lang="en-US" baseline="-250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1828800" y="4334470"/>
            <a:ext cx="16816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Encrypted Vote</a:t>
            </a:r>
          </a:p>
          <a:p>
            <a:pPr algn="ctr"/>
            <a:r>
              <a:rPr lang="en-US" dirty="0" smtClean="0"/>
              <a:t>E</a:t>
            </a:r>
            <a:r>
              <a:rPr lang="en-US" baseline="-25000" dirty="0" smtClean="0"/>
              <a:t>PK</a:t>
            </a:r>
            <a:r>
              <a:rPr lang="en-US" dirty="0" smtClean="0"/>
              <a:t>(M)</a:t>
            </a:r>
          </a:p>
          <a:p>
            <a:pPr algn="ctr"/>
            <a:r>
              <a:rPr lang="en-US" dirty="0" smtClean="0"/>
              <a:t>(Blinded)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877094" y="40759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76600" y="1295400"/>
            <a:ext cx="19896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Voters PIN</a:t>
            </a:r>
          </a:p>
          <a:p>
            <a:pPr algn="ctr"/>
            <a:r>
              <a:rPr lang="en-US" dirty="0" smtClean="0"/>
              <a:t>From Registration </a:t>
            </a:r>
          </a:p>
          <a:p>
            <a:pPr algn="ctr"/>
            <a:r>
              <a:rPr lang="en-US" dirty="0" smtClean="0"/>
              <a:t>Process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4008559" y="29329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C:\Users\Joe\AppData\Local\Microsoft\Windows\Temporary Internet Files\Content.IE5\VUC855UH\MC90038402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7414" y="3124200"/>
            <a:ext cx="524813" cy="379559"/>
          </a:xfrm>
          <a:prstGeom prst="rect">
            <a:avLst/>
          </a:prstGeom>
          <a:noFill/>
        </p:spPr>
      </p:pic>
      <p:sp>
        <p:nvSpPr>
          <p:cNvPr id="45" name="Rectangle 44"/>
          <p:cNvSpPr/>
          <p:nvPr/>
        </p:nvSpPr>
        <p:spPr>
          <a:xfrm>
            <a:off x="6477000" y="3200400"/>
            <a:ext cx="25146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(E</a:t>
            </a:r>
            <a:r>
              <a:rPr lang="en-US" baseline="-25000" dirty="0" smtClean="0"/>
              <a:t>VPK </a:t>
            </a:r>
            <a:r>
              <a:rPr lang="en-US" dirty="0" smtClean="0"/>
              <a:t>((E</a:t>
            </a:r>
            <a:r>
              <a:rPr lang="en-US" baseline="-25000" dirty="0" smtClean="0"/>
              <a:t>EPK </a:t>
            </a:r>
            <a:r>
              <a:rPr lang="en-US" dirty="0" smtClean="0"/>
              <a:t>(M) + PIN))</a:t>
            </a:r>
            <a:endParaRPr lang="en-US" baseline="-250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6705600" y="1905000"/>
            <a:ext cx="1891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Validators Public </a:t>
            </a:r>
          </a:p>
          <a:p>
            <a:pPr algn="ctr"/>
            <a:r>
              <a:rPr lang="en-US" dirty="0" smtClean="0"/>
              <a:t>Key (VPK)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7354094" y="28567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2" descr="C:\Users\Joe\AppData\Local\Microsoft\Windows\Temporary Internet Files\Content.IE5\TPA4C67N\MC900434727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2209800"/>
            <a:ext cx="533400" cy="533400"/>
          </a:xfrm>
          <a:prstGeom prst="rect">
            <a:avLst/>
          </a:prstGeom>
          <a:noFill/>
        </p:spPr>
      </p:pic>
      <p:cxnSp>
        <p:nvCxnSpPr>
          <p:cNvPr id="57" name="Straight Arrow Connector 56"/>
          <p:cNvCxnSpPr/>
          <p:nvPr/>
        </p:nvCxnSpPr>
        <p:spPr>
          <a:xfrm rot="5400000" flipH="1" flipV="1">
            <a:off x="2324894" y="40759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029200" y="3505200"/>
            <a:ext cx="1447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4319" y="3267670"/>
            <a:ext cx="609600" cy="48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2" descr="C:\Users\Joe\AppData\Local\Microsoft\Windows\Temporary Internet Files\Content.IE5\VUC855UH\MC90038402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124200"/>
            <a:ext cx="524813" cy="379559"/>
          </a:xfrm>
          <a:prstGeom prst="rect">
            <a:avLst/>
          </a:prstGeom>
          <a:noFill/>
        </p:spPr>
      </p:pic>
      <p:pic>
        <p:nvPicPr>
          <p:cNvPr id="53" name="Picture 2" descr="C:\Users\Joe\AppData\Local\Microsoft\Windows\Temporary Internet Files\Content.IE5\TPA4C67N\MC900434727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3505200"/>
            <a:ext cx="386905" cy="386905"/>
          </a:xfrm>
          <a:prstGeom prst="rect">
            <a:avLst/>
          </a:prstGeom>
          <a:noFill/>
        </p:spPr>
      </p:pic>
      <p:cxnSp>
        <p:nvCxnSpPr>
          <p:cNvPr id="68" name="Straight Arrow Connector 67"/>
          <p:cNvCxnSpPr/>
          <p:nvPr/>
        </p:nvCxnSpPr>
        <p:spPr>
          <a:xfrm rot="5400000">
            <a:off x="7391400" y="4038600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6248400" y="5105400"/>
            <a:ext cx="8382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657600" y="5486400"/>
            <a:ext cx="29562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Vote blinded from Validator</a:t>
            </a:r>
          </a:p>
          <a:p>
            <a:pPr algn="ctr"/>
            <a:r>
              <a:rPr lang="en-US" dirty="0" smtClean="0"/>
              <a:t>Confidentiality and Integrity </a:t>
            </a:r>
          </a:p>
          <a:p>
            <a:pPr algn="ctr"/>
            <a:r>
              <a:rPr lang="en-US" dirty="0" smtClean="0"/>
              <a:t>Provided between voter </a:t>
            </a:r>
          </a:p>
          <a:p>
            <a:pPr algn="ctr"/>
            <a:r>
              <a:rPr lang="en-US" dirty="0" smtClean="0"/>
              <a:t>and Validator</a:t>
            </a:r>
            <a:endParaRPr lang="en-US" dirty="0"/>
          </a:p>
        </p:txBody>
      </p:sp>
      <p:pic>
        <p:nvPicPr>
          <p:cNvPr id="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114800"/>
            <a:ext cx="457200" cy="78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0" name="Group 79"/>
          <p:cNvGrpSpPr/>
          <p:nvPr/>
        </p:nvGrpSpPr>
        <p:grpSpPr>
          <a:xfrm>
            <a:off x="7162800" y="4343400"/>
            <a:ext cx="990600" cy="1143000"/>
            <a:chOff x="7162800" y="4343400"/>
            <a:chExt cx="990600" cy="1143000"/>
          </a:xfrm>
        </p:grpSpPr>
        <p:sp>
          <p:nvSpPr>
            <p:cNvPr id="75" name="Oval 74"/>
            <p:cNvSpPr/>
            <p:nvPr/>
          </p:nvSpPr>
          <p:spPr>
            <a:xfrm>
              <a:off x="7162800" y="4495800"/>
              <a:ext cx="990600" cy="990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59319" y="4791670"/>
              <a:ext cx="609600" cy="4860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" name="Picture 2" descr="C:\Users\Joe\AppData\Local\Microsoft\Windows\Temporary Internet Files\Content.IE5\VUC855UH\MC900384028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391400" y="4648200"/>
              <a:ext cx="524813" cy="379559"/>
            </a:xfrm>
            <a:prstGeom prst="rect">
              <a:avLst/>
            </a:prstGeom>
            <a:noFill/>
          </p:spPr>
        </p:pic>
        <p:pic>
          <p:nvPicPr>
            <p:cNvPr id="78" name="Picture 2" descr="C:\Users\Joe\AppData\Local\Microsoft\Windows\Temporary Internet Files\Content.IE5\TPA4C67N\MC900434727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482115" y="5029200"/>
              <a:ext cx="386905" cy="386905"/>
            </a:xfrm>
            <a:prstGeom prst="rect">
              <a:avLst/>
            </a:prstGeom>
            <a:noFill/>
          </p:spPr>
        </p:pic>
        <p:pic>
          <p:nvPicPr>
            <p:cNvPr id="79" name="Picture 2" descr="C:\Users\Joe\AppData\Local\Microsoft\Windows\Temporary Internet Files\Content.IE5\VUC855UH\MC900384028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162800" y="4343400"/>
              <a:ext cx="762000" cy="455759"/>
            </a:xfrm>
            <a:prstGeom prst="rect">
              <a:avLst/>
            </a:prstGeom>
            <a:noFill/>
          </p:spPr>
        </p:pic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0872"/>
          </a:xfrm>
        </p:spPr>
        <p:txBody>
          <a:bodyPr/>
          <a:lstStyle/>
          <a:p>
            <a:r>
              <a:rPr lang="en-US" dirty="0" smtClean="0"/>
              <a:t>Modified Voting Protocol</a:t>
            </a: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569379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 flipV="1">
            <a:off x="1066800" y="3789195"/>
            <a:ext cx="2155371" cy="118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124200"/>
            <a:ext cx="990600" cy="113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889553" y="5181600"/>
            <a:ext cx="1584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Encrypted</a:t>
            </a:r>
          </a:p>
          <a:p>
            <a:pPr algn="ctr"/>
            <a:r>
              <a:rPr lang="en-US" dirty="0" smtClean="0"/>
              <a:t>Blinded Ballot </a:t>
            </a:r>
          </a:p>
          <a:p>
            <a:pPr algn="ctr"/>
            <a:r>
              <a:rPr lang="en-US" dirty="0" smtClean="0"/>
              <a:t>With PIN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600200" y="1905000"/>
            <a:ext cx="914400" cy="618530"/>
            <a:chOff x="3657600" y="1752600"/>
            <a:chExt cx="1066800" cy="685800"/>
          </a:xfrm>
        </p:grpSpPr>
        <p:sp>
          <p:nvSpPr>
            <p:cNvPr id="21" name="Flowchart: Magnetic Disk 20"/>
            <p:cNvSpPr/>
            <p:nvPr/>
          </p:nvSpPr>
          <p:spPr>
            <a:xfrm>
              <a:off x="3657600" y="1752600"/>
              <a:ext cx="1066800" cy="6858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" descr="C:\Users\Joe\AppData\Local\Microsoft\Windows\Temporary Internet Files\Content.IE5\TPA4C67N\MC900434727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33800" y="2057400"/>
              <a:ext cx="304800" cy="304800"/>
            </a:xfrm>
            <a:prstGeom prst="rect">
              <a:avLst/>
            </a:prstGeom>
            <a:noFill/>
          </p:spPr>
        </p:pic>
        <p:pic>
          <p:nvPicPr>
            <p:cNvPr id="23" name="Picture 2" descr="C:\Users\Joe\AppData\Local\Microsoft\Windows\Temporary Internet Files\Content.IE5\TPA4C67N\MC900434727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38600" y="2057400"/>
              <a:ext cx="304800" cy="304800"/>
            </a:xfrm>
            <a:prstGeom prst="rect">
              <a:avLst/>
            </a:prstGeom>
            <a:noFill/>
          </p:spPr>
        </p:pic>
        <p:pic>
          <p:nvPicPr>
            <p:cNvPr id="24" name="Picture 2" descr="C:\Users\Joe\AppData\Local\Microsoft\Windows\Temporary Internet Files\Content.IE5\TPA4C67N\MC900434727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43400" y="2057400"/>
              <a:ext cx="304800" cy="304800"/>
            </a:xfrm>
            <a:prstGeom prst="rect">
              <a:avLst/>
            </a:prstGeom>
            <a:noFill/>
          </p:spPr>
        </p:pic>
      </p:grpSp>
      <p:cxnSp>
        <p:nvCxnSpPr>
          <p:cNvPr id="25" name="Straight Arrow Connector 24"/>
          <p:cNvCxnSpPr/>
          <p:nvPr/>
        </p:nvCxnSpPr>
        <p:spPr>
          <a:xfrm rot="5400000" flipH="1" flipV="1">
            <a:off x="1371600" y="4572000"/>
            <a:ext cx="8382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667000" y="2514600"/>
            <a:ext cx="838200" cy="68580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71600" y="1371600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 Database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10374" y="4343400"/>
            <a:ext cx="29963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Decrypts &amp; Validates </a:t>
            </a:r>
          </a:p>
          <a:p>
            <a:pPr algn="ctr"/>
            <a:r>
              <a:rPr lang="en-US" dirty="0" smtClean="0"/>
              <a:t>Vote,  Removes PIN </a:t>
            </a:r>
          </a:p>
          <a:p>
            <a:pPr algn="ctr"/>
            <a:r>
              <a:rPr lang="en-US" dirty="0" smtClean="0"/>
              <a:t>Signs Ballot with Private Key</a:t>
            </a:r>
          </a:p>
          <a:p>
            <a:pPr algn="ctr"/>
            <a:r>
              <a:rPr lang="en-US" dirty="0" smtClean="0"/>
              <a:t>Sends to Voter</a:t>
            </a:r>
          </a:p>
          <a:p>
            <a:pPr algn="ctr"/>
            <a:r>
              <a:rPr lang="en-US" dirty="0" smtClean="0"/>
              <a:t>Database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00600" y="5486400"/>
            <a:ext cx="2058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Blinded Ballot</a:t>
            </a:r>
          </a:p>
          <a:p>
            <a:pPr algn="ctr"/>
            <a:r>
              <a:rPr lang="en-US" dirty="0" smtClean="0"/>
              <a:t>Signed by Validator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 flipV="1">
            <a:off x="5296694" y="4914106"/>
            <a:ext cx="1143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5150" y="4455537"/>
            <a:ext cx="923050" cy="100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Rectangle 44"/>
          <p:cNvSpPr/>
          <p:nvPr/>
        </p:nvSpPr>
        <p:spPr>
          <a:xfrm>
            <a:off x="533400" y="6107668"/>
            <a:ext cx="2346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(E</a:t>
            </a:r>
            <a:r>
              <a:rPr lang="en-US" b="1" baseline="-25000" dirty="0" smtClean="0"/>
              <a:t>VPK </a:t>
            </a:r>
            <a:r>
              <a:rPr lang="en-US" b="1" dirty="0" smtClean="0"/>
              <a:t>((E</a:t>
            </a:r>
            <a:r>
              <a:rPr lang="en-US" b="1" baseline="-25000" dirty="0" smtClean="0"/>
              <a:t>EPK </a:t>
            </a:r>
            <a:r>
              <a:rPr lang="en-US" b="1" dirty="0" smtClean="0"/>
              <a:t>(M) + PIN))</a:t>
            </a:r>
            <a:endParaRPr lang="en-US" b="1" baseline="-25000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7010400" y="5562600"/>
            <a:ext cx="21162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Validated</a:t>
            </a:r>
          </a:p>
          <a:p>
            <a:pPr algn="ctr"/>
            <a:r>
              <a:rPr lang="en-US" dirty="0" smtClean="0"/>
              <a:t>Votes tallied</a:t>
            </a:r>
          </a:p>
          <a:p>
            <a:pPr algn="ctr"/>
            <a:r>
              <a:rPr lang="en-US" dirty="0" smtClean="0"/>
              <a:t>(Must have Election</a:t>
            </a:r>
          </a:p>
          <a:p>
            <a:pPr algn="ctr"/>
            <a:r>
              <a:rPr lang="en-US" dirty="0" smtClean="0"/>
              <a:t>Private Key)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4648200" y="3886200"/>
            <a:ext cx="685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lowchart: Magnetic Disk 55"/>
          <p:cNvSpPr/>
          <p:nvPr/>
        </p:nvSpPr>
        <p:spPr>
          <a:xfrm>
            <a:off x="7467600" y="3124200"/>
            <a:ext cx="990600" cy="80146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rot="5400000" flipH="1" flipV="1">
            <a:off x="5601494" y="30091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7793200" y="4228306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315200" y="3200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Vote</a:t>
            </a:r>
          </a:p>
          <a:p>
            <a:pPr algn="ctr"/>
            <a:r>
              <a:rPr lang="en-US" dirty="0" smtClean="0"/>
              <a:t>Database</a:t>
            </a:r>
            <a:endParaRPr lang="en-US" dirty="0"/>
          </a:p>
        </p:txBody>
      </p:sp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1828800"/>
            <a:ext cx="1066801" cy="91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9" name="Straight Arrow Connector 68"/>
          <p:cNvCxnSpPr/>
          <p:nvPr/>
        </p:nvCxnSpPr>
        <p:spPr>
          <a:xfrm>
            <a:off x="6553200" y="2514600"/>
            <a:ext cx="8382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105400" y="1371600"/>
            <a:ext cx="1784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Voting Database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7189276" y="1676400"/>
            <a:ext cx="16818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Signed Blinded </a:t>
            </a:r>
          </a:p>
          <a:p>
            <a:pPr algn="ctr"/>
            <a:r>
              <a:rPr lang="en-US" dirty="0" smtClean="0"/>
              <a:t>Ballot Entered </a:t>
            </a:r>
          </a:p>
          <a:p>
            <a:pPr algn="ctr"/>
            <a:r>
              <a:rPr lang="en-US" dirty="0" smtClean="0"/>
              <a:t>Into Database</a:t>
            </a:r>
          </a:p>
        </p:txBody>
      </p:sp>
      <p:sp>
        <p:nvSpPr>
          <p:cNvPr id="76" name="Rectangle 75"/>
          <p:cNvSpPr/>
          <p:nvPr/>
        </p:nvSpPr>
        <p:spPr>
          <a:xfrm>
            <a:off x="7116510" y="2590800"/>
            <a:ext cx="1798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(E</a:t>
            </a:r>
            <a:r>
              <a:rPr lang="en-US" b="1" baseline="-25000" dirty="0" smtClean="0"/>
              <a:t>VPRK </a:t>
            </a:r>
            <a:r>
              <a:rPr lang="en-US" b="1" dirty="0" smtClean="0"/>
              <a:t>(E</a:t>
            </a:r>
            <a:r>
              <a:rPr lang="en-US" b="1" baseline="-25000" dirty="0" smtClean="0"/>
              <a:t>EPK </a:t>
            </a:r>
            <a:r>
              <a:rPr lang="en-US" b="1" dirty="0" smtClean="0"/>
              <a:t>(M)))</a:t>
            </a:r>
            <a:endParaRPr lang="en-US" b="1" baseline="-25000" dirty="0" smtClean="0"/>
          </a:p>
        </p:txBody>
      </p:sp>
      <p:grpSp>
        <p:nvGrpSpPr>
          <p:cNvPr id="77" name="Group 76"/>
          <p:cNvGrpSpPr/>
          <p:nvPr/>
        </p:nvGrpSpPr>
        <p:grpSpPr>
          <a:xfrm>
            <a:off x="1676400" y="3276600"/>
            <a:ext cx="838200" cy="990600"/>
            <a:chOff x="7162800" y="4343400"/>
            <a:chExt cx="990600" cy="1143000"/>
          </a:xfrm>
        </p:grpSpPr>
        <p:sp>
          <p:nvSpPr>
            <p:cNvPr id="78" name="Oval 77"/>
            <p:cNvSpPr/>
            <p:nvPr/>
          </p:nvSpPr>
          <p:spPr>
            <a:xfrm>
              <a:off x="7162800" y="4495800"/>
              <a:ext cx="990600" cy="990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9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359319" y="4791670"/>
              <a:ext cx="609600" cy="4860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0" name="Picture 2" descr="C:\Users\Joe\AppData\Local\Microsoft\Windows\Temporary Internet Files\Content.IE5\VUC855UH\MC900384028[1]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391400" y="4648200"/>
              <a:ext cx="524813" cy="379559"/>
            </a:xfrm>
            <a:prstGeom prst="rect">
              <a:avLst/>
            </a:prstGeom>
            <a:noFill/>
          </p:spPr>
        </p:pic>
        <p:pic>
          <p:nvPicPr>
            <p:cNvPr id="81" name="Picture 2" descr="C:\Users\Joe\AppData\Local\Microsoft\Windows\Temporary Internet Files\Content.IE5\TPA4C67N\MC900434727[1]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482115" y="5029200"/>
              <a:ext cx="386905" cy="386905"/>
            </a:xfrm>
            <a:prstGeom prst="rect">
              <a:avLst/>
            </a:prstGeom>
            <a:noFill/>
          </p:spPr>
        </p:pic>
        <p:pic>
          <p:nvPicPr>
            <p:cNvPr id="82" name="Picture 2" descr="C:\Users\Joe\AppData\Local\Microsoft\Windows\Temporary Internet Files\Content.IE5\VUC855UH\MC900384028[1]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162800" y="4343400"/>
              <a:ext cx="762000" cy="455759"/>
            </a:xfrm>
            <a:prstGeom prst="rect">
              <a:avLst/>
            </a:prstGeom>
            <a:noFill/>
          </p:spPr>
        </p:pic>
      </p:grpSp>
      <p:grpSp>
        <p:nvGrpSpPr>
          <p:cNvPr id="86" name="Group 85"/>
          <p:cNvGrpSpPr/>
          <p:nvPr/>
        </p:nvGrpSpPr>
        <p:grpSpPr>
          <a:xfrm>
            <a:off x="5410200" y="3352800"/>
            <a:ext cx="838200" cy="990600"/>
            <a:chOff x="7162800" y="4343400"/>
            <a:chExt cx="990600" cy="1143000"/>
          </a:xfrm>
        </p:grpSpPr>
        <p:sp>
          <p:nvSpPr>
            <p:cNvPr id="87" name="Oval 86"/>
            <p:cNvSpPr/>
            <p:nvPr/>
          </p:nvSpPr>
          <p:spPr>
            <a:xfrm>
              <a:off x="7162800" y="4495800"/>
              <a:ext cx="990600" cy="990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8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359319" y="4791670"/>
              <a:ext cx="609600" cy="4860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9" name="Picture 2" descr="C:\Users\Joe\AppData\Local\Microsoft\Windows\Temporary Internet Files\Content.IE5\VUC855UH\MC900384028[1]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391400" y="4648200"/>
              <a:ext cx="524813" cy="379559"/>
            </a:xfrm>
            <a:prstGeom prst="rect">
              <a:avLst/>
            </a:prstGeom>
            <a:noFill/>
          </p:spPr>
        </p:pic>
        <p:pic>
          <p:nvPicPr>
            <p:cNvPr id="91" name="Picture 2" descr="C:\Users\Joe\AppData\Local\Microsoft\Windows\Temporary Internet Files\Content.IE5\VUC855UH\MC900384028[1]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162800" y="4343400"/>
              <a:ext cx="762000" cy="455759"/>
            </a:xfrm>
            <a:prstGeom prst="rect">
              <a:avLst/>
            </a:prstGeom>
            <a:noFill/>
          </p:spPr>
        </p:pic>
      </p:grpSp>
      <p:sp>
        <p:nvSpPr>
          <p:cNvPr id="92" name="Rectangle 91"/>
          <p:cNvSpPr/>
          <p:nvPr/>
        </p:nvSpPr>
        <p:spPr>
          <a:xfrm>
            <a:off x="4978102" y="6183868"/>
            <a:ext cx="1798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(E</a:t>
            </a:r>
            <a:r>
              <a:rPr lang="en-US" b="1" baseline="-25000" dirty="0" smtClean="0"/>
              <a:t>VPRK </a:t>
            </a:r>
            <a:r>
              <a:rPr lang="en-US" b="1" dirty="0" smtClean="0"/>
              <a:t>(E</a:t>
            </a:r>
            <a:r>
              <a:rPr lang="en-US" b="1" baseline="-25000" dirty="0" smtClean="0"/>
              <a:t>EPK </a:t>
            </a:r>
            <a:r>
              <a:rPr lang="en-US" b="1" dirty="0" smtClean="0"/>
              <a:t>(M)))</a:t>
            </a:r>
            <a:endParaRPr lang="en-US" b="1" baseline="-25000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3048000" y="2438400"/>
            <a:ext cx="1260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Is PIN Valid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elections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008" y="1493838"/>
            <a:ext cx="3822192" cy="639762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tx1"/>
                </a:solidFill>
              </a:rPr>
              <a:t>Arizona Election</a:t>
            </a:r>
            <a:endParaRPr lang="en-US" sz="2800" b="1" u="sng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057400"/>
            <a:ext cx="4114800" cy="43434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Large scale election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Traditional methods-Status Quo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Legally binding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Internet not available to everyone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Lawsuits filled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Some voters could not vote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Large target audience (State)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Authorization req. Registration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Large political target for hackers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Undisclosed funds spent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Security a major concern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Trust a major issue!!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Considered a failure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93838"/>
            <a:ext cx="3822192" cy="639762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tx1"/>
                </a:solidFill>
              </a:rPr>
              <a:t>University of Virginia  </a:t>
            </a:r>
            <a:endParaRPr lang="en-US" sz="2800" b="1" u="sng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392" y="2057400"/>
            <a:ext cx="4102608" cy="42672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Small scale election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Traditional methods to costly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Not legally binding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Everyone had internet access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 legal requirements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Voters unable to vote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Small targeted group (Campus)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Authorization via Registration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Small target for hackers (No gain)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Managed in house by IT Dep.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Trade security for convenience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Trust within community!!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Considered a success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808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Technology Risks for Online Voting</a:t>
            </a:r>
            <a:endParaRPr lang="en-US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915400" cy="5562600"/>
          </a:xfrm>
        </p:spPr>
        <p:txBody>
          <a:bodyPr anchor="t" anchorCtr="0">
            <a:normAutofit fontScale="92500" lnSpcReduction="10000"/>
          </a:bodyPr>
          <a:lstStyle/>
          <a:p>
            <a:pPr marL="274320" indent="-274320" algn="l">
              <a:lnSpc>
                <a:spcPct val="150000"/>
              </a:lnSpc>
              <a:buFont typeface="Wingdings 2"/>
              <a:buChar char=""/>
            </a:pPr>
            <a:r>
              <a:rPr lang="en-US" sz="3000" b="1" dirty="0" smtClean="0">
                <a:solidFill>
                  <a:schemeClr val="tx1"/>
                </a:solidFill>
              </a:rPr>
              <a:t>Security Risks associated with Online Voting</a:t>
            </a: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r>
              <a:rPr lang="en-US" sz="2600" dirty="0" smtClean="0">
                <a:solidFill>
                  <a:schemeClr val="tx1"/>
                </a:solidFill>
              </a:rPr>
              <a:t>Internet is still a very insecure medium</a:t>
            </a: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r>
              <a:rPr lang="en-US" sz="2600" dirty="0" smtClean="0">
                <a:solidFill>
                  <a:schemeClr val="tx1"/>
                </a:solidFill>
              </a:rPr>
              <a:t>Spyware, Malicious Code, Botnets, Hackers, Oh My!!!</a:t>
            </a: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r>
              <a:rPr lang="en-US" sz="2600" dirty="0" smtClean="0">
                <a:solidFill>
                  <a:schemeClr val="tx1"/>
                </a:solidFill>
              </a:rPr>
              <a:t>Spam – Bogus e-mails or links to Bogus Voter Websites</a:t>
            </a: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r>
              <a:rPr lang="en-US" sz="2600" dirty="0" smtClean="0">
                <a:solidFill>
                  <a:schemeClr val="tx1"/>
                </a:solidFill>
              </a:rPr>
              <a:t>Poorly developed applications</a:t>
            </a: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r>
              <a:rPr lang="en-US" sz="2600" dirty="0" smtClean="0">
                <a:solidFill>
                  <a:schemeClr val="tx1"/>
                </a:solidFill>
              </a:rPr>
              <a:t>Distribute / Denial of Service Attacks (DOS / DDOS) </a:t>
            </a: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r>
              <a:rPr lang="en-US" sz="2600" dirty="0" smtClean="0">
                <a:solidFill>
                  <a:schemeClr val="tx1"/>
                </a:solidFill>
              </a:rPr>
              <a:t>Physical attacks possible </a:t>
            </a: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r>
              <a:rPr lang="en-US" sz="2600" dirty="0" smtClean="0">
                <a:solidFill>
                  <a:schemeClr val="tx1"/>
                </a:solidFill>
              </a:rPr>
              <a:t>Insider threat, intentional or unintentional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274320" lvl="1" indent="-274320">
              <a:lnSpc>
                <a:spcPct val="150000"/>
              </a:lnSpc>
              <a:buFont typeface="Wingdings 2"/>
              <a:buChar char=""/>
            </a:pPr>
            <a:r>
              <a:rPr lang="en-US" sz="3000" dirty="0" smtClean="0">
                <a:solidFill>
                  <a:schemeClr val="tx1"/>
                </a:solidFill>
                <a:latin typeface="+mj-lt"/>
              </a:rPr>
              <a:t>Rarely a brute force attack against crypto algorithms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0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762000"/>
          </a:xfrm>
        </p:spPr>
        <p:txBody>
          <a:bodyPr vert="horz" lIns="0" tIns="45720" rIns="0" bIns="0" rtlCol="0" anchor="b">
            <a:noAutofit/>
          </a:bodyPr>
          <a:lstStyle/>
          <a:p>
            <a:r>
              <a:rPr lang="en-US" sz="5400" dirty="0" smtClean="0"/>
              <a:t>Election Risk &amp; Security</a:t>
            </a:r>
            <a:endParaRPr lang="en-US" sz="5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15194" y="5790406"/>
            <a:ext cx="6781800" cy="158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5830094" y="3923506"/>
            <a:ext cx="3733800" cy="158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984866" y="5867400"/>
            <a:ext cx="4979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Election Risk / Criticality of Outcome</a:t>
            </a:r>
            <a:endParaRPr lang="en-US" sz="2400" b="1" dirty="0"/>
          </a:p>
        </p:txBody>
      </p:sp>
      <p:sp>
        <p:nvSpPr>
          <p:cNvPr id="20" name="Rectangle 19"/>
          <p:cNvSpPr/>
          <p:nvPr/>
        </p:nvSpPr>
        <p:spPr>
          <a:xfrm rot="16200000">
            <a:off x="6729064" y="3663599"/>
            <a:ext cx="2608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Security Measures</a:t>
            </a:r>
            <a:endParaRPr lang="en-US" sz="2400" b="1" dirty="0"/>
          </a:p>
        </p:txBody>
      </p:sp>
      <p:sp>
        <p:nvSpPr>
          <p:cNvPr id="21" name="Arc 20"/>
          <p:cNvSpPr/>
          <p:nvPr/>
        </p:nvSpPr>
        <p:spPr>
          <a:xfrm rot="5400000">
            <a:off x="-2209800" y="-3886200"/>
            <a:ext cx="7239000" cy="11811000"/>
          </a:xfrm>
          <a:prstGeom prst="arc">
            <a:avLst>
              <a:gd name="adj1" fmla="val 16108026"/>
              <a:gd name="adj2" fmla="val 10955"/>
            </a:avLst>
          </a:prstGeom>
          <a:ln>
            <a:headEnd type="arrow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848600" y="1676400"/>
            <a:ext cx="819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$$$$</a:t>
            </a:r>
            <a:endParaRPr lang="en-US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153400" y="5257800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$</a:t>
            </a:r>
            <a:endParaRPr lang="en-US" sz="2800" b="1" dirty="0"/>
          </a:p>
        </p:txBody>
      </p:sp>
      <p:sp>
        <p:nvSpPr>
          <p:cNvPr id="28" name="Isosceles Triangle 27"/>
          <p:cNvSpPr/>
          <p:nvPr/>
        </p:nvSpPr>
        <p:spPr>
          <a:xfrm>
            <a:off x="1676400" y="5334000"/>
            <a:ext cx="228600" cy="304800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6462" y="4724400"/>
            <a:ext cx="1726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Student </a:t>
            </a:r>
          </a:p>
          <a:p>
            <a:pPr algn="ctr"/>
            <a:r>
              <a:rPr lang="en-US" dirty="0" smtClean="0"/>
              <a:t>Council Election</a:t>
            </a:r>
            <a:endParaRPr lang="en-US" dirty="0"/>
          </a:p>
        </p:txBody>
      </p:sp>
      <p:sp>
        <p:nvSpPr>
          <p:cNvPr id="30" name="Isosceles Triangle 29"/>
          <p:cNvSpPr/>
          <p:nvPr/>
        </p:nvSpPr>
        <p:spPr>
          <a:xfrm>
            <a:off x="3733800" y="5029200"/>
            <a:ext cx="228600" cy="304800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95600" y="4495800"/>
            <a:ext cx="1213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University </a:t>
            </a:r>
          </a:p>
          <a:p>
            <a:pPr algn="ctr"/>
            <a:r>
              <a:rPr lang="en-US" dirty="0" smtClean="0"/>
              <a:t>Official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95800" y="3276600"/>
            <a:ext cx="1585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State/National</a:t>
            </a:r>
          </a:p>
          <a:p>
            <a:pPr algn="ctr"/>
            <a:r>
              <a:rPr lang="en-US" dirty="0" smtClean="0"/>
              <a:t>Committee</a:t>
            </a:r>
            <a:endParaRPr lang="en-US" dirty="0"/>
          </a:p>
        </p:txBody>
      </p:sp>
      <p:sp>
        <p:nvSpPr>
          <p:cNvPr id="33" name="Isosceles Triangle 32"/>
          <p:cNvSpPr/>
          <p:nvPr/>
        </p:nvSpPr>
        <p:spPr>
          <a:xfrm>
            <a:off x="5867400" y="4038600"/>
            <a:ext cx="228600" cy="304800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6553200" y="3352800"/>
            <a:ext cx="228600" cy="304800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2514600"/>
            <a:ext cx="1537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State/Federal </a:t>
            </a:r>
          </a:p>
          <a:p>
            <a:pPr algn="ctr"/>
            <a:r>
              <a:rPr lang="en-US" dirty="0" smtClean="0"/>
              <a:t>Official</a:t>
            </a:r>
            <a:endParaRPr lang="en-US" dirty="0"/>
          </a:p>
        </p:txBody>
      </p:sp>
      <p:sp>
        <p:nvSpPr>
          <p:cNvPr id="36" name="Isosceles Triangle 35"/>
          <p:cNvSpPr/>
          <p:nvPr/>
        </p:nvSpPr>
        <p:spPr>
          <a:xfrm>
            <a:off x="7086600" y="2133600"/>
            <a:ext cx="228600" cy="304800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91200" y="1828800"/>
            <a:ext cx="1329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Presidential</a:t>
            </a:r>
          </a:p>
          <a:p>
            <a:pPr algn="ctr"/>
            <a:r>
              <a:rPr lang="en-US" dirty="0" smtClean="0"/>
              <a:t>Election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524000" y="1828800"/>
            <a:ext cx="1502334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u="sng" dirty="0" smtClean="0"/>
              <a:t>CIA Triad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Low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Moderate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High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Off The Hook</a:t>
            </a:r>
          </a:p>
        </p:txBody>
      </p:sp>
      <p:sp>
        <p:nvSpPr>
          <p:cNvPr id="42" name="Isosceles Triangle 41"/>
          <p:cNvSpPr/>
          <p:nvPr/>
        </p:nvSpPr>
        <p:spPr>
          <a:xfrm>
            <a:off x="1219200" y="2633332"/>
            <a:ext cx="228600" cy="228600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3314700" y="5600700"/>
            <a:ext cx="3810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762500" y="5295900"/>
            <a:ext cx="990600" cy="0"/>
          </a:xfrm>
          <a:prstGeom prst="line">
            <a:avLst/>
          </a:prstGeom>
          <a:ln>
            <a:solidFill>
              <a:srgbClr val="00206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5676900" y="4457700"/>
            <a:ext cx="26670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Isosceles Triangle 56"/>
          <p:cNvSpPr/>
          <p:nvPr/>
        </p:nvSpPr>
        <p:spPr>
          <a:xfrm>
            <a:off x="4724400" y="4724400"/>
            <a:ext cx="228600" cy="304800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38600" y="4038600"/>
            <a:ext cx="1188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City Public</a:t>
            </a:r>
          </a:p>
          <a:p>
            <a:pPr algn="ctr"/>
            <a:r>
              <a:rPr lang="en-US" dirty="0" smtClean="0"/>
              <a:t>Official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200400" y="5410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953000" y="5410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705600" y="5334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391400" y="5334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47" name="Isosceles Triangle 46"/>
          <p:cNvSpPr/>
          <p:nvPr/>
        </p:nvSpPr>
        <p:spPr>
          <a:xfrm>
            <a:off x="1219200" y="3450266"/>
            <a:ext cx="228600" cy="228600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0" name="Isosceles Triangle 49"/>
          <p:cNvSpPr/>
          <p:nvPr/>
        </p:nvSpPr>
        <p:spPr>
          <a:xfrm>
            <a:off x="1219200" y="3048000"/>
            <a:ext cx="228600" cy="228600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1" name="Isosceles Triangle 50"/>
          <p:cNvSpPr/>
          <p:nvPr/>
        </p:nvSpPr>
        <p:spPr>
          <a:xfrm>
            <a:off x="1197934" y="2273598"/>
            <a:ext cx="228600" cy="228600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0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 in technology/internet</a:t>
            </a:r>
            <a:endParaRPr lang="en-US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idx="1"/>
          </p:nvPr>
        </p:nvSpPr>
        <p:spPr>
          <a:xfrm>
            <a:off x="228600" y="1447800"/>
            <a:ext cx="8610600" cy="4876800"/>
          </a:xfrm>
        </p:spPr>
        <p:txBody>
          <a:bodyPr anchor="t" anchorCtr="0">
            <a:normAutofit lnSpcReduction="10000"/>
          </a:bodyPr>
          <a:lstStyle/>
          <a:p>
            <a:pPr marL="274320" indent="-274320" algn="l">
              <a:lnSpc>
                <a:spcPct val="150000"/>
              </a:lnSpc>
              <a:buFont typeface="Wingdings 2"/>
              <a:buChar char=""/>
            </a:pPr>
            <a:r>
              <a:rPr lang="en-US" sz="3200" dirty="0" smtClean="0">
                <a:solidFill>
                  <a:schemeClr val="tx1"/>
                </a:solidFill>
              </a:rPr>
              <a:t>Technology &amp; Internet is part of our culture</a:t>
            </a: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r>
              <a:rPr lang="en-US" sz="2200" dirty="0" smtClean="0">
                <a:solidFill>
                  <a:schemeClr val="tx1"/>
                </a:solidFill>
              </a:rPr>
              <a:t>Ease of Internet Access </a:t>
            </a: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r>
              <a:rPr lang="en-US" sz="2200" dirty="0" smtClean="0">
                <a:solidFill>
                  <a:schemeClr val="tx1"/>
                </a:solidFill>
              </a:rPr>
              <a:t>Online Banking</a:t>
            </a: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r>
              <a:rPr lang="en-US" sz="2200" dirty="0" smtClean="0">
                <a:solidFill>
                  <a:schemeClr val="tx1"/>
                </a:solidFill>
              </a:rPr>
              <a:t>Online Sales – Amazon etc.</a:t>
            </a: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r>
              <a:rPr lang="en-US" sz="2200" dirty="0" smtClean="0">
                <a:solidFill>
                  <a:schemeClr val="tx1"/>
                </a:solidFill>
                <a:hlinkClick r:id="rId2"/>
              </a:rPr>
              <a:t>Use of ATMs 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1188720" lvl="2" indent="-274320">
              <a:lnSpc>
                <a:spcPct val="150000"/>
              </a:lnSpc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290,000 ATMs in US – 1999</a:t>
            </a:r>
          </a:p>
          <a:p>
            <a:pPr marL="1188720" lvl="2" indent="-274320">
              <a:lnSpc>
                <a:spcPct val="150000"/>
              </a:lnSpc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14.9 Billion Transactions - 1998</a:t>
            </a: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r>
              <a:rPr lang="en-US" sz="2200" dirty="0" smtClean="0">
                <a:solidFill>
                  <a:schemeClr val="tx1"/>
                </a:solidFill>
              </a:rPr>
              <a:t>Debit/Credit Cards</a:t>
            </a: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r>
              <a:rPr lang="en-US" sz="2200" dirty="0" smtClean="0">
                <a:solidFill>
                  <a:schemeClr val="tx1"/>
                </a:solidFill>
              </a:rPr>
              <a:t>Airline Tickets on you Cell phone – Approved by the TSA!</a:t>
            </a: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438400"/>
            <a:ext cx="4343400" cy="331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5028" y="6304002"/>
            <a:ext cx="88889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3"/>
              </a:rPr>
              <a:t>http://www.google.com/publicdata?ds=wb-wdi&amp;met_y=it_net_user_p2&amp;idim=country:USA&amp;dl=en&amp;hl=en&amp;q=internet+usage+statistics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0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828800"/>
            <a:ext cx="685800" cy="1342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1 - Security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idx="1"/>
          </p:nvPr>
        </p:nvSpPr>
        <p:spPr>
          <a:xfrm>
            <a:off x="76200" y="1600200"/>
            <a:ext cx="8610600" cy="4648200"/>
          </a:xfrm>
        </p:spPr>
        <p:txBody>
          <a:bodyPr anchor="t" anchorCtr="0"/>
          <a:lstStyle/>
          <a:p>
            <a:pPr marL="274320" indent="-274320" algn="l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Things to consider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Keep it simple!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Utilize SSL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Establish Secure Web Site/Server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Enforce strong username &amp; passwords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Keep systems patched and anti virus/spyware current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Apply applicable STIGs from DISA or NSA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Eliminate unnecessary applications/software (harden system)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Use available tools to scan for vulnerabilities before election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Backup your website and your data (daily) keep data secure 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Limit your exposure - open website during voting hours only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Possible use of a firewall or host system at a secure site if $$ allow</a:t>
            </a: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09800"/>
            <a:ext cx="1447800" cy="1238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>
            <a:off x="5562600" y="27432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752600"/>
            <a:ext cx="381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1219200" y="6172200"/>
            <a:ext cx="19812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$ - Low</a:t>
            </a:r>
            <a:endParaRPr lang="en-US" sz="2000" b="1" dirty="0"/>
          </a:p>
        </p:txBody>
      </p:sp>
      <p:sp>
        <p:nvSpPr>
          <p:cNvPr id="18" name="Rectangle 17"/>
          <p:cNvSpPr/>
          <p:nvPr/>
        </p:nvSpPr>
        <p:spPr>
          <a:xfrm>
            <a:off x="3429000" y="6172200"/>
            <a:ext cx="19812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CIA - Low</a:t>
            </a:r>
            <a:endParaRPr lang="en-US" sz="2000" b="1" dirty="0"/>
          </a:p>
        </p:txBody>
      </p:sp>
      <p:sp>
        <p:nvSpPr>
          <p:cNvPr id="19" name="Rectangle 18"/>
          <p:cNvSpPr/>
          <p:nvPr/>
        </p:nvSpPr>
        <p:spPr>
          <a:xfrm>
            <a:off x="5638800" y="6172200"/>
            <a:ext cx="19812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Legal - None</a:t>
            </a:r>
            <a:endParaRPr lang="en-US" sz="20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2 - Security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idx="1"/>
          </p:nvPr>
        </p:nvSpPr>
        <p:spPr>
          <a:xfrm>
            <a:off x="76200" y="1600200"/>
            <a:ext cx="8610600" cy="4648200"/>
          </a:xfrm>
        </p:spPr>
        <p:txBody>
          <a:bodyPr anchor="t" anchorCtr="0"/>
          <a:lstStyle/>
          <a:p>
            <a:pPr marL="274320" indent="-274320" algn="l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Things to consider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Zone 1 security requirements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Firewall / DMZ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Host base Intrusion Detection System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Public Key Cryptography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Authentication, Authorization, Accountability (AAA)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Redundant systems 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Alternate / Backup site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Internal review/certification (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NIST 800-53 </a:t>
            </a:r>
            <a:r>
              <a:rPr lang="en-US" dirty="0" smtClean="0">
                <a:solidFill>
                  <a:schemeClr val="tx1"/>
                </a:solidFill>
              </a:rPr>
              <a:t>/ Low-Moderate) 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Consider Web Site Security (OWASP Top 10)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Requires individual registration issuing of PIN #s </a:t>
            </a: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0"/>
            <a:ext cx="1168138" cy="99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810000"/>
            <a:ext cx="1143000" cy="977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1905000"/>
            <a:ext cx="685800" cy="1342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>
            <a:off x="5791200" y="28194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1905000"/>
            <a:ext cx="381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Arrow Connector 19"/>
          <p:cNvCxnSpPr/>
          <p:nvPr/>
        </p:nvCxnSpPr>
        <p:spPr>
          <a:xfrm rot="16200000" flipH="1">
            <a:off x="7780487" y="3497114"/>
            <a:ext cx="441161" cy="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219200" y="6172200"/>
            <a:ext cx="19812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$$ - Moderate</a:t>
            </a:r>
            <a:endParaRPr lang="en-US" sz="2000" b="1" dirty="0"/>
          </a:p>
        </p:txBody>
      </p:sp>
      <p:sp>
        <p:nvSpPr>
          <p:cNvPr id="22" name="Rectangle 21"/>
          <p:cNvSpPr/>
          <p:nvPr/>
        </p:nvSpPr>
        <p:spPr>
          <a:xfrm>
            <a:off x="3429000" y="6172200"/>
            <a:ext cx="19812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CIA - Moderate</a:t>
            </a:r>
            <a:endParaRPr lang="en-US" sz="2000" b="1" dirty="0"/>
          </a:p>
        </p:txBody>
      </p:sp>
      <p:sp>
        <p:nvSpPr>
          <p:cNvPr id="23" name="Rectangle 22"/>
          <p:cNvSpPr/>
          <p:nvPr/>
        </p:nvSpPr>
        <p:spPr>
          <a:xfrm>
            <a:off x="5638800" y="6172200"/>
            <a:ext cx="19812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Legal - Possible</a:t>
            </a:r>
            <a:endParaRPr lang="en-US" sz="20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89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762000"/>
          </a:xfrm>
        </p:spPr>
        <p:txBody>
          <a:bodyPr vert="horz" lIns="0" tIns="45720" rIns="0" bIns="0" rtlCol="0" anchor="b">
            <a:noAutofit/>
          </a:bodyPr>
          <a:lstStyle/>
          <a:p>
            <a:r>
              <a:rPr lang="en-US" sz="5400" dirty="0" smtClean="0"/>
              <a:t>Web App Security Risks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676400"/>
            <a:ext cx="80772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OWASP Top 10 Web Application Security Risks for 2010</a:t>
            </a:r>
            <a:r>
              <a:rPr lang="en-US" sz="2400" dirty="0" smtClean="0"/>
              <a:t>: </a:t>
            </a:r>
          </a:p>
          <a:p>
            <a:pPr>
              <a:lnSpc>
                <a:spcPts val="3000"/>
              </a:lnSpc>
            </a:pPr>
            <a:r>
              <a:rPr lang="en-US" sz="2400" dirty="0" smtClean="0">
                <a:hlinkClick r:id="rId2" action="ppaction://hlinkfile" tooltip="Top 10 2010-A1"/>
              </a:rPr>
              <a:t>A1: Injection</a:t>
            </a:r>
            <a:endParaRPr lang="en-US" sz="2400" dirty="0" smtClean="0"/>
          </a:p>
          <a:p>
            <a:pPr>
              <a:lnSpc>
                <a:spcPts val="3000"/>
              </a:lnSpc>
            </a:pPr>
            <a:r>
              <a:rPr lang="en-US" sz="2400" dirty="0" smtClean="0">
                <a:hlinkClick r:id="rId3" action="ppaction://hlinkfile" tooltip="Top 10 2010-A2"/>
              </a:rPr>
              <a:t>A2: Cross-Site Scripting (XSS)</a:t>
            </a:r>
            <a:endParaRPr lang="en-US" sz="2400" dirty="0" smtClean="0"/>
          </a:p>
          <a:p>
            <a:pPr>
              <a:lnSpc>
                <a:spcPts val="3000"/>
              </a:lnSpc>
            </a:pPr>
            <a:r>
              <a:rPr lang="en-US" sz="2400" dirty="0" smtClean="0">
                <a:hlinkClick r:id="rId4" action="ppaction://hlinkfile" tooltip="Top 10 2010-A3"/>
              </a:rPr>
              <a:t>A3: Broken Authentication and Session Management</a:t>
            </a:r>
            <a:endParaRPr lang="en-US" sz="2400" dirty="0" smtClean="0"/>
          </a:p>
          <a:p>
            <a:pPr>
              <a:lnSpc>
                <a:spcPts val="3000"/>
              </a:lnSpc>
            </a:pPr>
            <a:r>
              <a:rPr lang="en-US" sz="2400" dirty="0" smtClean="0">
                <a:hlinkClick r:id="rId5" action="ppaction://hlinkfile" tooltip="Top 10 2010-A4"/>
              </a:rPr>
              <a:t>A4: Insecure Direct Object References</a:t>
            </a:r>
            <a:endParaRPr lang="en-US" sz="2400" dirty="0" smtClean="0"/>
          </a:p>
          <a:p>
            <a:pPr>
              <a:lnSpc>
                <a:spcPts val="3000"/>
              </a:lnSpc>
            </a:pPr>
            <a:r>
              <a:rPr lang="en-US" sz="2400" dirty="0" smtClean="0">
                <a:hlinkClick r:id="rId6" action="ppaction://hlinkfile" tooltip="Top 10 2010-A5"/>
              </a:rPr>
              <a:t>A5: Cross-Site Request Forgery (CSRF)</a:t>
            </a:r>
            <a:endParaRPr lang="en-US" sz="2400" dirty="0" smtClean="0"/>
          </a:p>
          <a:p>
            <a:pPr>
              <a:lnSpc>
                <a:spcPts val="3000"/>
              </a:lnSpc>
            </a:pPr>
            <a:r>
              <a:rPr lang="en-US" sz="2400" dirty="0" smtClean="0">
                <a:hlinkClick r:id="rId7" action="ppaction://hlinkfile" tooltip="Top 10 2010-A6"/>
              </a:rPr>
              <a:t>A6: Security Misconfiguration</a:t>
            </a:r>
            <a:endParaRPr lang="en-US" sz="2400" dirty="0" smtClean="0"/>
          </a:p>
          <a:p>
            <a:pPr>
              <a:lnSpc>
                <a:spcPts val="3000"/>
              </a:lnSpc>
            </a:pPr>
            <a:r>
              <a:rPr lang="en-US" sz="2400" dirty="0" smtClean="0">
                <a:hlinkClick r:id="rId8" action="ppaction://hlinkfile" tooltip="Top 10 2010-A7"/>
              </a:rPr>
              <a:t>A7: Insecure Cryptographic Storage</a:t>
            </a:r>
            <a:endParaRPr lang="en-US" sz="2400" dirty="0" smtClean="0"/>
          </a:p>
          <a:p>
            <a:pPr>
              <a:lnSpc>
                <a:spcPts val="3000"/>
              </a:lnSpc>
            </a:pPr>
            <a:r>
              <a:rPr lang="en-US" sz="2400" dirty="0" smtClean="0">
                <a:hlinkClick r:id="rId9" action="ppaction://hlinkfile" tooltip="Top 10 2010-A8"/>
              </a:rPr>
              <a:t>A8: Failure to Restrict URL Access</a:t>
            </a:r>
            <a:endParaRPr lang="en-US" sz="2400" dirty="0" smtClean="0"/>
          </a:p>
          <a:p>
            <a:pPr>
              <a:lnSpc>
                <a:spcPts val="3000"/>
              </a:lnSpc>
            </a:pPr>
            <a:r>
              <a:rPr lang="en-US" sz="2400" dirty="0" smtClean="0">
                <a:hlinkClick r:id="rId10" action="ppaction://hlinkfile" tooltip="Top 10 2010-A9"/>
              </a:rPr>
              <a:t>A9: Insufficient Transport Layer Protection</a:t>
            </a:r>
            <a:endParaRPr lang="en-US" sz="2400" dirty="0" smtClean="0"/>
          </a:p>
          <a:p>
            <a:pPr>
              <a:lnSpc>
                <a:spcPts val="3000"/>
              </a:lnSpc>
            </a:pPr>
            <a:r>
              <a:rPr lang="en-US" sz="2400" dirty="0" smtClean="0">
                <a:hlinkClick r:id="rId11" action="ppaction://hlinkfile" tooltip="Top 10 2010-A10"/>
              </a:rPr>
              <a:t>A10: Unvalidated Redirects and Forwards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0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762000"/>
          </a:xfrm>
        </p:spPr>
        <p:txBody>
          <a:bodyPr vert="horz" lIns="0" tIns="45720" rIns="0" bIns="0" rtlCol="0" anchor="b">
            <a:noAutofit/>
          </a:bodyPr>
          <a:lstStyle/>
          <a:p>
            <a:r>
              <a:rPr lang="en-US" sz="5400" dirty="0" smtClean="0"/>
              <a:t>Overview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610600" cy="4876800"/>
          </a:xfrm>
        </p:spPr>
        <p:txBody>
          <a:bodyPr anchor="t" anchorCtr="0">
            <a:normAutofit fontScale="92500" lnSpcReduction="10000"/>
          </a:bodyPr>
          <a:lstStyle/>
          <a:p>
            <a:pPr marL="274320" lvl="1" indent="-274320">
              <a:lnSpc>
                <a:spcPct val="130000"/>
              </a:lnSpc>
              <a:spcBef>
                <a:spcPts val="300"/>
              </a:spcBef>
              <a:buFont typeface="Wingdings 2"/>
              <a:buChar char="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Security of Remote Online Voting [1]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600" dirty="0" smtClean="0">
                <a:solidFill>
                  <a:schemeClr val="tx1"/>
                </a:solidFill>
              </a:rPr>
              <a:t>Two Case Studies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600" dirty="0" smtClean="0">
                <a:solidFill>
                  <a:schemeClr val="tx1"/>
                </a:solidFill>
              </a:rPr>
              <a:t>Troubles faced by each election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800" dirty="0" smtClean="0">
                <a:solidFill>
                  <a:schemeClr val="tx1"/>
                </a:solidFill>
              </a:rPr>
              <a:t>Cryptographic Foundations</a:t>
            </a:r>
          </a:p>
          <a:p>
            <a:pPr marL="1188720" lvl="2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Blind Ballot using Public Key Cryptography (PKC)</a:t>
            </a:r>
          </a:p>
          <a:p>
            <a:pPr marL="1188720" lvl="2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Voting Protocol using PKC</a:t>
            </a:r>
          </a:p>
          <a:p>
            <a:pPr marL="1188720" lvl="2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Blind Ballot using Public Key Infrastructure (PKI)</a:t>
            </a:r>
          </a:p>
          <a:p>
            <a:pPr marL="1188720" lvl="2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Modified Voting Protocol using PKI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800" dirty="0" smtClean="0">
                <a:solidFill>
                  <a:schemeClr val="tx1"/>
                </a:solidFill>
              </a:rPr>
              <a:t>Technology Risks Facing Online Voting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800" dirty="0" smtClean="0">
                <a:solidFill>
                  <a:schemeClr val="tx1"/>
                </a:solidFill>
              </a:rPr>
              <a:t>Election Risk &amp; Security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800" dirty="0" smtClean="0">
                <a:solidFill>
                  <a:schemeClr val="tx1"/>
                </a:solidFill>
              </a:rPr>
              <a:t>Suggested security measures for online voting</a:t>
            </a: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1188720" lvl="2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algn="l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733800"/>
            <a:ext cx="890790" cy="76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3 - Security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8610600" cy="4648200"/>
          </a:xfrm>
        </p:spPr>
        <p:txBody>
          <a:bodyPr anchor="t" anchorCtr="0">
            <a:normAutofit lnSpcReduction="10000"/>
          </a:bodyPr>
          <a:lstStyle/>
          <a:p>
            <a:pPr marL="274320" indent="-274320" algn="l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Things to consider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Zone 2 security requirements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Independent registration system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Enhanced firewalls </a:t>
            </a:r>
          </a:p>
          <a:p>
            <a:pPr marL="1188720" lvl="2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Deep Packet Inspection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Intrusion Detection / Prevention Systems 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VPNs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End-to-End Encryption (PKC/PKI)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Cryptographic Authentication for Officials 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Penetration testing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Independent certification/Review  (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NIST 800-53 </a:t>
            </a:r>
            <a:r>
              <a:rPr lang="en-US" dirty="0" smtClean="0">
                <a:solidFill>
                  <a:schemeClr val="tx1"/>
                </a:solidFill>
              </a:rPr>
              <a:t>/ Moderate-High) 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Functional and Compatibility Testing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Legal review – Ensure compliance with applicable laws</a:t>
            </a: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6172200"/>
            <a:ext cx="19812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$$$ - High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3429000" y="6172200"/>
            <a:ext cx="19812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CIA - High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5638800" y="6172200"/>
            <a:ext cx="27432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Legal – State/Federal</a:t>
            </a:r>
            <a:endParaRPr lang="en-US" sz="2000" b="1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2438400"/>
            <a:ext cx="802321" cy="68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2438400"/>
            <a:ext cx="850770" cy="72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1295400"/>
            <a:ext cx="892630" cy="76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19600" y="2286000"/>
            <a:ext cx="422531" cy="827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57800" y="2362200"/>
            <a:ext cx="304800" cy="45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>
            <a:stCxn id="15" idx="3"/>
          </p:cNvCxnSpPr>
          <p:nvPr/>
        </p:nvCxnSpPr>
        <p:spPr>
          <a:xfrm flipV="1">
            <a:off x="4842131" y="1905000"/>
            <a:ext cx="1101469" cy="794503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76800" y="2819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210302" y="3390900"/>
            <a:ext cx="380998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781800" y="19050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781800" y="2743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48600" y="3962400"/>
            <a:ext cx="825029" cy="89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Straight Arrow Connector 33"/>
          <p:cNvCxnSpPr/>
          <p:nvPr/>
        </p:nvCxnSpPr>
        <p:spPr>
          <a:xfrm rot="5400000" flipH="1" flipV="1">
            <a:off x="7925197" y="3581003"/>
            <a:ext cx="609600" cy="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07000" y="3243590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DMZ</a:t>
            </a:r>
            <a:endParaRPr lang="en-US" sz="11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8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4 - Security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8610600" cy="4648200"/>
          </a:xfrm>
        </p:spPr>
        <p:txBody>
          <a:bodyPr anchor="t" anchorCtr="0">
            <a:normAutofit/>
          </a:bodyPr>
          <a:lstStyle/>
          <a:p>
            <a:pPr marL="274320" indent="-274320" algn="l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Things to consider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Zone 3 security requirements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Multiple Independent Operating Locations 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High Availability &amp; Redundancy Distributed across the Enterprise 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DOS/DDOS Detection/Reaction, and Redirection of Authorized Traffic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Multiple Linked Online Intrusion Detection / Prevention Systems 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Enterprise monitoring /Management (networks/servers/databases...) 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Private/Dedicated encrypted networks compliant with FIPS 140-2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Heavy use of PKI &amp; End-to-End Encryption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Multiple Independent certifications/Reviews  (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NIST 800-53 </a:t>
            </a:r>
            <a:r>
              <a:rPr lang="en-US" dirty="0" smtClean="0">
                <a:solidFill>
                  <a:schemeClr val="tx1"/>
                </a:solidFill>
              </a:rPr>
              <a:t>/ High) </a:t>
            </a:r>
          </a:p>
          <a:p>
            <a:pPr marL="731520" lvl="1" indent="-274320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Federal/States Legal review – Ensure compliance with applicable laws</a:t>
            </a: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6172200"/>
            <a:ext cx="19812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$$$$ - Very High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3124200" y="6172200"/>
            <a:ext cx="22860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CIA – High + AAA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5638800" y="6172200"/>
            <a:ext cx="27432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Legal – Federal/State</a:t>
            </a:r>
            <a:endParaRPr lang="en-US" sz="20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8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idx="1"/>
          </p:nvPr>
        </p:nvSpPr>
        <p:spPr>
          <a:xfrm>
            <a:off x="304800" y="1676400"/>
            <a:ext cx="8534400" cy="4648200"/>
          </a:xfrm>
        </p:spPr>
        <p:txBody>
          <a:bodyPr anchor="t" anchorCtr="0">
            <a:normAutofit/>
          </a:bodyPr>
          <a:lstStyle/>
          <a:p>
            <a:pPr marL="274320" indent="-274320" algn="l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Issues facing Online Voting are enormous </a:t>
            </a:r>
          </a:p>
          <a:p>
            <a:pPr marL="274320" indent="-274320" algn="l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Internet continues to be insecure medium</a:t>
            </a:r>
          </a:p>
          <a:p>
            <a:pPr marL="274320" indent="-274320" algn="l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Insecurity is across the board-clients, applications, networks…</a:t>
            </a:r>
          </a:p>
          <a:p>
            <a:pPr marL="274320" indent="-274320" algn="l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Insecurity seems to be increasing</a:t>
            </a:r>
          </a:p>
          <a:p>
            <a:pPr marL="274320" indent="-274320" algn="l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Trust across the community is lacking</a:t>
            </a:r>
          </a:p>
          <a:p>
            <a:pPr marL="274320" indent="-274320" algn="l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Issues range from Technical to Administrative through Legal</a:t>
            </a:r>
          </a:p>
          <a:p>
            <a:pPr marL="274320" indent="-274320" algn="l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Problems persist, new ones arise, old ones are not fixed</a:t>
            </a:r>
          </a:p>
          <a:p>
            <a:pPr marL="274320" indent="-274320" algn="l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Small scale voting seems to be far more successful</a:t>
            </a:r>
          </a:p>
          <a:p>
            <a:pPr marL="274320" indent="-274320" algn="l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Cryptographic techniques exist to support Online Voting</a:t>
            </a:r>
          </a:p>
          <a:p>
            <a:pPr marL="274320" indent="-274320" algn="l"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Further research into multiple online voting areas still needed</a:t>
            </a:r>
          </a:p>
          <a:p>
            <a:pPr marL="274320" indent="-274320" algn="l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algn="l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274320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83820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[1] The Security of Remote Online Voting - Thesis</a:t>
            </a:r>
          </a:p>
          <a:p>
            <a:pPr lvl="1"/>
            <a:r>
              <a:rPr lang="en-US" dirty="0" smtClean="0"/>
              <a:t>Daniel Rubin, School of Engineering and Applied Science University of Virginia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8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762000"/>
          </a:xfrm>
        </p:spPr>
        <p:txBody>
          <a:bodyPr vert="horz" lIns="0" tIns="45720" rIns="0" bIns="0" rtlCol="0" anchor="b">
            <a:noAutofit/>
          </a:bodyPr>
          <a:lstStyle/>
          <a:p>
            <a:r>
              <a:rPr lang="en-US" sz="5400" dirty="0" smtClean="0"/>
              <a:t>Paper Review</a:t>
            </a:r>
            <a:endParaRPr lang="en-US" sz="54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610600" cy="4876800"/>
          </a:xfrm>
        </p:spPr>
        <p:txBody>
          <a:bodyPr anchor="t" anchorCtr="0">
            <a:normAutofit/>
          </a:bodyPr>
          <a:lstStyle/>
          <a:p>
            <a:pPr marL="274320" indent="-274320" algn="l"/>
            <a:r>
              <a:rPr lang="en-US" sz="2800" dirty="0" smtClean="0">
                <a:solidFill>
                  <a:schemeClr val="tx1"/>
                </a:solidFill>
              </a:rPr>
              <a:t>The Security of Remote Online Voting [1]</a:t>
            </a:r>
          </a:p>
          <a:p>
            <a:pPr marL="274320" indent="-274320" algn="l">
              <a:buFont typeface="Wingdings 2"/>
              <a:buChar char=""/>
            </a:pPr>
            <a:r>
              <a:rPr lang="en-US" sz="2800" dirty="0" smtClean="0">
                <a:solidFill>
                  <a:schemeClr val="tx1"/>
                </a:solidFill>
              </a:rPr>
              <a:t>Paper Discusses two cases of Internet Voting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Arizona Democratic Party Election in 2000 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Student Council Elections @ University of Virginia</a:t>
            </a:r>
          </a:p>
          <a:p>
            <a:pPr marL="274320" indent="-274320" algn="l">
              <a:buFont typeface="Wingdings 2"/>
              <a:buChar char=""/>
            </a:pPr>
            <a:r>
              <a:rPr lang="en-US" sz="2800" dirty="0" smtClean="0">
                <a:solidFill>
                  <a:schemeClr val="tx1"/>
                </a:solidFill>
              </a:rPr>
              <a:t>The internet will solve typical voting problems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Eliminate “Hanging Chad” 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Speed up counting process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Eliminate lengthy recounts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Increase voter turnout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Guarantee the intent of the voter (simplify voting)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0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80872"/>
          </a:xfrm>
        </p:spPr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10600" cy="5562600"/>
          </a:xfrm>
        </p:spPr>
        <p:txBody>
          <a:bodyPr anchor="t" anchorCtr="0">
            <a:normAutofit/>
          </a:bodyPr>
          <a:lstStyle/>
          <a:p>
            <a:pPr marL="274320" indent="-274320" algn="l">
              <a:lnSpc>
                <a:spcPct val="150000"/>
              </a:lnSpc>
              <a:spcBef>
                <a:spcPts val="0"/>
              </a:spcBef>
              <a:buFont typeface="Wingdings 2"/>
              <a:buChar char=""/>
            </a:pPr>
            <a:r>
              <a:rPr lang="en-US" sz="3200" dirty="0" smtClean="0">
                <a:solidFill>
                  <a:schemeClr val="tx1"/>
                </a:solidFill>
              </a:rPr>
              <a:t>2000 Arizona Democratic Primary</a:t>
            </a:r>
          </a:p>
          <a:p>
            <a:pPr marL="731520" lvl="1" indent="-274320">
              <a:lnSpc>
                <a:spcPct val="150000"/>
              </a:lnSpc>
              <a:spcBef>
                <a:spcPts val="0"/>
              </a:spcBef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First major use of internet voting </a:t>
            </a:r>
          </a:p>
          <a:p>
            <a:pPr marL="731520" lvl="1" indent="-274320">
              <a:lnSpc>
                <a:spcPct val="150000"/>
              </a:lnSpc>
              <a:spcBef>
                <a:spcPts val="0"/>
              </a:spcBef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u="sng" dirty="0" smtClean="0">
                <a:solidFill>
                  <a:schemeClr val="tx1"/>
                </a:solidFill>
              </a:rPr>
              <a:t>legally</a:t>
            </a:r>
            <a:r>
              <a:rPr lang="en-US" sz="2400" dirty="0" smtClean="0">
                <a:solidFill>
                  <a:schemeClr val="tx1"/>
                </a:solidFill>
              </a:rPr>
              <a:t> binding political election</a:t>
            </a:r>
          </a:p>
          <a:p>
            <a:pPr marL="731520" lvl="1" indent="-274320">
              <a:lnSpc>
                <a:spcPct val="150000"/>
              </a:lnSpc>
              <a:spcBef>
                <a:spcPts val="0"/>
              </a:spcBef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Considered a “Private” election </a:t>
            </a:r>
          </a:p>
          <a:p>
            <a:pPr marL="731520" lvl="1" indent="-274320">
              <a:lnSpc>
                <a:spcPct val="150000"/>
              </a:lnSpc>
              <a:spcBef>
                <a:spcPts val="0"/>
              </a:spcBef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Not subject to voting standards</a:t>
            </a:r>
          </a:p>
          <a:p>
            <a:pPr marL="731520" lvl="1" indent="-274320">
              <a:lnSpc>
                <a:spcPct val="150000"/>
              </a:lnSpc>
              <a:spcBef>
                <a:spcPts val="0"/>
              </a:spcBef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Contracted out to election.com</a:t>
            </a:r>
          </a:p>
          <a:p>
            <a:pPr marL="731520" lvl="1" indent="-274320">
              <a:lnSpc>
                <a:spcPct val="150000"/>
              </a:lnSpc>
              <a:spcBef>
                <a:spcPts val="0"/>
              </a:spcBef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Vendor claimed success (financial motivation)</a:t>
            </a:r>
          </a:p>
          <a:p>
            <a:pPr marL="274320" indent="-274320" algn="l">
              <a:lnSpc>
                <a:spcPct val="150000"/>
              </a:lnSpc>
              <a:spcBef>
                <a:spcPts val="0"/>
              </a:spcBef>
              <a:buFont typeface="Wingdings 2"/>
              <a:buChar char=""/>
            </a:pPr>
            <a:r>
              <a:rPr lang="en-US" sz="4000" b="1" dirty="0" smtClean="0">
                <a:solidFill>
                  <a:schemeClr val="tx1"/>
                </a:solidFill>
              </a:rPr>
              <a:t>Many things went wrong!!</a:t>
            </a:r>
          </a:p>
          <a:p>
            <a:pPr marL="731520" lvl="1" indent="-274320"/>
            <a:endParaRPr lang="en-US" sz="2400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What went wrong?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idx="1"/>
          </p:nvPr>
        </p:nvSpPr>
        <p:spPr>
          <a:xfrm>
            <a:off x="0" y="1524000"/>
            <a:ext cx="8610600" cy="5562600"/>
          </a:xfrm>
        </p:spPr>
        <p:txBody>
          <a:bodyPr anchor="t" anchorCtr="0">
            <a:normAutofit/>
          </a:bodyPr>
          <a:lstStyle/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Failed to </a:t>
            </a:r>
            <a:r>
              <a:rPr lang="en-US" sz="2400" dirty="0" smtClean="0">
                <a:solidFill>
                  <a:srgbClr val="FF0000"/>
                </a:solidFill>
              </a:rPr>
              <a:t>heed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warnings from Tech Experts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Voters forgot, lost, received wrong PIN #’s 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Violated “Secret Ballot” by assigning PINs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Minority access to internet/computers 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Computer/Browser compatibility issues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Site down for an hour on election day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No customer service / limited help desk support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Multiple lawsuits filed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Violated 1965 Voting Rights Act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Belief security was “Airtight”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Used proprietary encryption algorithm </a:t>
            </a:r>
          </a:p>
          <a:p>
            <a:pPr marL="731520" lvl="1" indent="-274320"/>
            <a:endParaRPr lang="en-US" sz="2400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8610600" cy="4876800"/>
          </a:xfrm>
        </p:spPr>
        <p:txBody>
          <a:bodyPr anchor="t" anchorCtr="0">
            <a:normAutofit/>
          </a:bodyPr>
          <a:lstStyle/>
          <a:p>
            <a:pPr marL="274320" indent="-274320" algn="l">
              <a:lnSpc>
                <a:spcPct val="150000"/>
              </a:lnSpc>
              <a:spcBef>
                <a:spcPts val="0"/>
              </a:spcBef>
              <a:buFont typeface="Wingdings 2"/>
              <a:buChar char=""/>
            </a:pPr>
            <a:r>
              <a:rPr lang="en-US" sz="3200" dirty="0" smtClean="0">
                <a:solidFill>
                  <a:schemeClr val="tx1"/>
                </a:solidFill>
              </a:rPr>
              <a:t>University of Virginia Student Council Elections</a:t>
            </a:r>
          </a:p>
          <a:p>
            <a:pPr marL="731520" lvl="1" indent="-274320">
              <a:lnSpc>
                <a:spcPct val="150000"/>
              </a:lnSpc>
              <a:spcBef>
                <a:spcPts val="0"/>
              </a:spcBef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Small, simple, successful</a:t>
            </a:r>
          </a:p>
          <a:p>
            <a:pPr marL="731520" lvl="1" indent="-274320">
              <a:lnSpc>
                <a:spcPct val="150000"/>
              </a:lnSpc>
              <a:spcBef>
                <a:spcPts val="0"/>
              </a:spcBef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Paper ballots not effective</a:t>
            </a:r>
          </a:p>
          <a:p>
            <a:pPr marL="731520" lvl="1" indent="-274320">
              <a:lnSpc>
                <a:spcPct val="150000"/>
              </a:lnSpc>
              <a:spcBef>
                <a:spcPts val="0"/>
              </a:spcBef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Ease of Internet access among campus population </a:t>
            </a:r>
          </a:p>
          <a:p>
            <a:pPr marL="731520" lvl="1" indent="-274320">
              <a:lnSpc>
                <a:spcPct val="150000"/>
              </a:lnSpc>
              <a:spcBef>
                <a:spcPts val="0"/>
              </a:spcBef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Minimal hardware/software necessary</a:t>
            </a:r>
          </a:p>
          <a:p>
            <a:pPr marL="731520" lvl="1" indent="-274320">
              <a:lnSpc>
                <a:spcPct val="150000"/>
              </a:lnSpc>
              <a:spcBef>
                <a:spcPts val="0"/>
              </a:spcBef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Ease of authentication with a small population</a:t>
            </a:r>
          </a:p>
          <a:p>
            <a:pPr marL="274320" lvl="1" indent="-274320">
              <a:lnSpc>
                <a:spcPct val="150000"/>
              </a:lnSpc>
              <a:spcBef>
                <a:spcPts val="0"/>
              </a:spcBef>
              <a:buFont typeface="Wingdings 2"/>
              <a:buChar char=""/>
            </a:pPr>
            <a:r>
              <a:rPr lang="en-US" sz="4000" dirty="0" smtClean="0">
                <a:solidFill>
                  <a:schemeClr val="tx1"/>
                </a:solidFill>
                <a:latin typeface="+mj-lt"/>
              </a:rPr>
              <a:t>Similar problems to Arizona Election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went wrong here?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idx="1"/>
          </p:nvPr>
        </p:nvSpPr>
        <p:spPr>
          <a:xfrm>
            <a:off x="0" y="1524000"/>
            <a:ext cx="8610600" cy="5562600"/>
          </a:xfrm>
        </p:spPr>
        <p:txBody>
          <a:bodyPr anchor="t" anchorCtr="0">
            <a:normAutofit/>
          </a:bodyPr>
          <a:lstStyle/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Believed in community of “Trust”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Servers crashed within minutes of the election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Student information was publically available</a:t>
            </a:r>
          </a:p>
          <a:p>
            <a:pPr marL="1188720" lvl="2" indent="-274320">
              <a:buFont typeface="Wingdings 2"/>
              <a:buChar char=""/>
            </a:pPr>
            <a:r>
              <a:rPr lang="en-US" sz="2200" dirty="0" smtClean="0">
                <a:solidFill>
                  <a:schemeClr val="tx1"/>
                </a:solidFill>
              </a:rPr>
              <a:t>Making it easy to hijack someone's vote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Votes were not encrypted in transmission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Students restricted from voting</a:t>
            </a:r>
          </a:p>
          <a:p>
            <a:pPr marL="1188720" lvl="2" indent="-274320">
              <a:buFont typeface="Wingdings 2"/>
              <a:buChar char=""/>
            </a:pPr>
            <a:r>
              <a:rPr lang="en-US" sz="2200" dirty="0" smtClean="0">
                <a:solidFill>
                  <a:schemeClr val="tx1"/>
                </a:solidFill>
              </a:rPr>
              <a:t>Based on department</a:t>
            </a:r>
          </a:p>
          <a:p>
            <a:pPr marL="1188720" lvl="2" indent="-274320">
              <a:buFont typeface="Wingdings 2"/>
              <a:buChar char=""/>
            </a:pPr>
            <a:r>
              <a:rPr lang="en-US" sz="2200" dirty="0" smtClean="0">
                <a:solidFill>
                  <a:schemeClr val="tx1"/>
                </a:solidFill>
              </a:rPr>
              <a:t>Overseas students could not vote</a:t>
            </a:r>
          </a:p>
          <a:p>
            <a:pPr marL="1188720" lvl="2" indent="-274320">
              <a:buFont typeface="Wingdings 2"/>
              <a:buChar char=""/>
            </a:pPr>
            <a:r>
              <a:rPr lang="en-US" sz="2200" dirty="0" smtClean="0">
                <a:solidFill>
                  <a:schemeClr val="tx1"/>
                </a:solidFill>
              </a:rPr>
              <a:t>Based on “Class Status” determined by credit hours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Alphabetical ordering of candidates</a:t>
            </a:r>
          </a:p>
          <a:p>
            <a:pPr marL="1188720" lvl="2" indent="-274320">
              <a:buFont typeface="Wingdings 2"/>
              <a:buChar char=""/>
            </a:pPr>
            <a:r>
              <a:rPr lang="en-US" sz="2200" dirty="0" smtClean="0">
                <a:solidFill>
                  <a:schemeClr val="tx1"/>
                </a:solidFill>
              </a:rPr>
              <a:t>Student’s on top appeared to be favored</a:t>
            </a:r>
          </a:p>
          <a:p>
            <a:pPr marL="731520" lvl="1" indent="-274320"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Fundamental tradeoff between security and convenience</a:t>
            </a:r>
          </a:p>
          <a:p>
            <a:pPr marL="731520" lvl="1" indent="-274320">
              <a:buFont typeface="Wingdings 2"/>
              <a:buChar char="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731520" lvl="1" indent="-274320"/>
            <a:endParaRPr lang="en-US" sz="2400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Cryptographic Foundations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idx="1"/>
          </p:nvPr>
        </p:nvSpPr>
        <p:spPr>
          <a:xfrm>
            <a:off x="76200" y="1524000"/>
            <a:ext cx="8610600" cy="5562600"/>
          </a:xfrm>
        </p:spPr>
        <p:txBody>
          <a:bodyPr anchor="t" anchorCtr="0">
            <a:normAutofit/>
          </a:bodyPr>
          <a:lstStyle/>
          <a:p>
            <a:pPr marL="274320" lvl="1" indent="-274320">
              <a:lnSpc>
                <a:spcPct val="120000"/>
              </a:lnSpc>
              <a:spcBef>
                <a:spcPts val="300"/>
              </a:spcBef>
              <a:buFont typeface="Wingdings 2"/>
              <a:buChar char="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Online voting depends upon Public Key Cryptography</a:t>
            </a:r>
          </a:p>
          <a:p>
            <a:pPr marL="731520" lvl="3" indent="-274320">
              <a:lnSpc>
                <a:spcPct val="120000"/>
              </a:lnSpc>
              <a:spcBef>
                <a:spcPts val="300"/>
              </a:spcBef>
              <a:buFont typeface="Wingdings 2"/>
              <a:buChar char=""/>
            </a:pP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Diffe-Hellman public key exchange 1976 </a:t>
            </a:r>
          </a:p>
          <a:p>
            <a:pPr marL="1188720" lvl="2" indent="-274320">
              <a:lnSpc>
                <a:spcPct val="120000"/>
              </a:lnSpc>
              <a:spcBef>
                <a:spcPts val="300"/>
              </a:spcBef>
              <a:buFont typeface="Wingdings 2"/>
              <a:buChar char=""/>
            </a:pPr>
            <a:r>
              <a:rPr lang="en-US" sz="2200" dirty="0" smtClean="0">
                <a:solidFill>
                  <a:schemeClr val="tx1"/>
                </a:solidFill>
              </a:rPr>
              <a:t>Changed cryptography forever</a:t>
            </a:r>
          </a:p>
          <a:p>
            <a:pPr marL="1188720" lvl="2" indent="-274320">
              <a:lnSpc>
                <a:spcPct val="120000"/>
              </a:lnSpc>
              <a:spcBef>
                <a:spcPts val="300"/>
              </a:spcBef>
              <a:buFont typeface="Wingdings 2"/>
              <a:buChar char=""/>
            </a:pPr>
            <a:r>
              <a:rPr lang="en-US" sz="2200" dirty="0" smtClean="0">
                <a:solidFill>
                  <a:schemeClr val="tx1"/>
                </a:solidFill>
              </a:rPr>
              <a:t>Allows for two people to generate a secret key </a:t>
            </a:r>
          </a:p>
          <a:p>
            <a:pPr marL="731520" lvl="1" indent="-274320">
              <a:lnSpc>
                <a:spcPct val="120000"/>
              </a:lnSpc>
              <a:spcBef>
                <a:spcPts val="300"/>
              </a:spcBef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RSA allowed for use of two keys (Public &amp; Private)</a:t>
            </a:r>
          </a:p>
          <a:p>
            <a:pPr marL="731520" lvl="1" indent="-274320">
              <a:lnSpc>
                <a:spcPct val="120000"/>
              </a:lnSpc>
              <a:spcBef>
                <a:spcPts val="300"/>
              </a:spcBef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RSA also allows for digital signature of  messages</a:t>
            </a:r>
          </a:p>
          <a:p>
            <a:pPr marL="274320" lvl="1" indent="-274320">
              <a:lnSpc>
                <a:spcPct val="120000"/>
              </a:lnSpc>
              <a:spcBef>
                <a:spcPts val="300"/>
              </a:spcBef>
              <a:buFont typeface="Wingdings 2"/>
              <a:buChar char="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PKC used for Authentication and Confidentiality</a:t>
            </a:r>
          </a:p>
          <a:p>
            <a:pPr marL="731520" lvl="2" indent="-274320">
              <a:lnSpc>
                <a:spcPct val="120000"/>
              </a:lnSpc>
              <a:spcBef>
                <a:spcPts val="300"/>
              </a:spcBef>
              <a:buFont typeface="Wingdings 2"/>
              <a:buChar char=""/>
            </a:pP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Makes (theoretical) online voting possible</a:t>
            </a:r>
          </a:p>
          <a:p>
            <a:pPr marL="731520" lvl="2" indent="-274320">
              <a:lnSpc>
                <a:spcPct val="120000"/>
              </a:lnSpc>
              <a:spcBef>
                <a:spcPts val="300"/>
              </a:spcBef>
              <a:buFont typeface="Wingdings 2"/>
              <a:buChar char=""/>
            </a:pP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Can be used to generate “Blind Ballots”</a:t>
            </a:r>
          </a:p>
          <a:p>
            <a:pPr marL="731520" lvl="2" indent="-274320">
              <a:lnSpc>
                <a:spcPct val="120000"/>
              </a:lnSpc>
              <a:spcBef>
                <a:spcPts val="300"/>
              </a:spcBef>
              <a:buFont typeface="Wingdings 2"/>
              <a:buChar char=""/>
            </a:pP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Blind Ballots – Voters right to keep vote private</a:t>
            </a:r>
          </a:p>
          <a:p>
            <a:pPr marL="731520" lvl="1" indent="-274320">
              <a:buFont typeface="Wingdings 2"/>
              <a:buChar char="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1645920" lvl="3" indent="-274320">
              <a:buFont typeface="Wingdings 2"/>
              <a:buChar char="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188720" lvl="2" indent="-274320">
              <a:buFont typeface="Wingdings 2"/>
              <a:buChar char="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1188720" lvl="2" indent="-274320">
              <a:buFont typeface="Wingdings 2"/>
              <a:buChar char="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731520" lvl="1" indent="-274320"/>
            <a:endParaRPr lang="en-US" sz="2400" dirty="0" smtClean="0">
              <a:solidFill>
                <a:schemeClr val="tx1"/>
              </a:solidFill>
            </a:endParaRPr>
          </a:p>
          <a:p>
            <a:pPr marL="731520" lvl="1" indent="-274320">
              <a:buFont typeface="Wingdings 2"/>
              <a:buChar char="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731520" lvl="1" indent="-274320">
              <a:lnSpc>
                <a:spcPct val="150000"/>
              </a:lnSpc>
              <a:buFont typeface="Wingdings 2"/>
              <a:buChar char=""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Arrow Connector 36"/>
          <p:cNvCxnSpPr/>
          <p:nvPr/>
        </p:nvCxnSpPr>
        <p:spPr>
          <a:xfrm>
            <a:off x="5105400" y="3505200"/>
            <a:ext cx="1143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4006" y="3276600"/>
            <a:ext cx="609600" cy="48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Straight Arrow Connector 28"/>
          <p:cNvCxnSpPr/>
          <p:nvPr/>
        </p:nvCxnSpPr>
        <p:spPr>
          <a:xfrm>
            <a:off x="2362200" y="3505200"/>
            <a:ext cx="1143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Blind Ballot using PKC</a:t>
            </a:r>
            <a:endParaRPr lang="en-US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5307" y="3267670"/>
            <a:ext cx="609600" cy="48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092554"/>
            <a:ext cx="352927" cy="7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8600" y="3886200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</a:t>
            </a:r>
          </a:p>
          <a:p>
            <a:pPr algn="ctr"/>
            <a:r>
              <a:rPr lang="en-US" dirty="0" smtClean="0"/>
              <a:t>(M)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0" y="3200400"/>
            <a:ext cx="685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 * 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88857" y="1600200"/>
            <a:ext cx="9733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Blinding</a:t>
            </a:r>
          </a:p>
          <a:p>
            <a:pPr algn="ctr"/>
            <a:r>
              <a:rPr lang="en-US" dirty="0" smtClean="0"/>
              <a:t>Factor</a:t>
            </a:r>
          </a:p>
          <a:p>
            <a:pPr algn="ctr"/>
            <a:r>
              <a:rPr lang="en-US" dirty="0" smtClean="0"/>
              <a:t>(r)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990600" y="3429000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580151" y="27805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657600" y="3200400"/>
            <a:ext cx="12192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r>
              <a:rPr lang="en-US" baseline="-25000" dirty="0" smtClean="0"/>
              <a:t>KR </a:t>
            </a:r>
            <a:r>
              <a:rPr lang="en-US" dirty="0" smtClean="0"/>
              <a:t>(M*r)</a:t>
            </a:r>
            <a:endParaRPr lang="en-US" baseline="-250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510159" y="4334470"/>
            <a:ext cx="9188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Blinded</a:t>
            </a:r>
          </a:p>
          <a:p>
            <a:pPr algn="ctr"/>
            <a:r>
              <a:rPr lang="en-US" dirty="0" smtClean="0"/>
              <a:t>Doc</a:t>
            </a:r>
          </a:p>
          <a:p>
            <a:pPr algn="ctr"/>
            <a:r>
              <a:rPr lang="en-US" dirty="0" smtClean="0"/>
              <a:t>(M * r)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2674201" y="414317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734660" y="1600200"/>
            <a:ext cx="11240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Notary’s</a:t>
            </a:r>
          </a:p>
          <a:p>
            <a:pPr algn="ctr"/>
            <a:r>
              <a:rPr lang="en-US" dirty="0" smtClean="0"/>
              <a:t>Signature</a:t>
            </a:r>
          </a:p>
          <a:p>
            <a:pPr algn="ctr"/>
            <a:r>
              <a:rPr lang="en-US" dirty="0" smtClean="0"/>
              <a:t>(K</a:t>
            </a:r>
            <a:r>
              <a:rPr lang="en-US" baseline="-25000" dirty="0" smtClean="0"/>
              <a:t>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4001294" y="27805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Joe\AppData\Local\Microsoft\Windows\Temporary Internet Files\Content.IE5\VUC855UH\MC9003840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24006" y="3276600"/>
            <a:ext cx="524813" cy="379559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5089852" y="4267200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Signed</a:t>
            </a:r>
          </a:p>
          <a:p>
            <a:pPr algn="ctr"/>
            <a:r>
              <a:rPr lang="en-US" dirty="0" smtClean="0"/>
              <a:t>Blinded</a:t>
            </a:r>
          </a:p>
          <a:p>
            <a:pPr algn="ctr"/>
            <a:r>
              <a:rPr lang="en-US" dirty="0" smtClean="0"/>
              <a:t>Doc</a:t>
            </a:r>
          </a:p>
          <a:p>
            <a:pPr algn="ctr"/>
            <a:r>
              <a:rPr lang="en-US" dirty="0" smtClean="0"/>
              <a:t>E</a:t>
            </a:r>
            <a:r>
              <a:rPr lang="en-US" baseline="-25000" dirty="0" smtClean="0"/>
              <a:t>KR </a:t>
            </a:r>
            <a:r>
              <a:rPr lang="en-US" dirty="0" smtClean="0"/>
              <a:t>(M*r)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5335648" y="40759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469468" y="1524000"/>
            <a:ext cx="10743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Divide by</a:t>
            </a:r>
          </a:p>
          <a:p>
            <a:pPr algn="ctr"/>
            <a:r>
              <a:rPr lang="en-US" dirty="0" smtClean="0"/>
              <a:t>Blinding</a:t>
            </a:r>
          </a:p>
          <a:p>
            <a:pPr algn="ctr"/>
            <a:r>
              <a:rPr lang="en-US" dirty="0" smtClean="0"/>
              <a:t>Factor</a:t>
            </a:r>
          </a:p>
          <a:p>
            <a:pPr algn="ctr"/>
            <a:r>
              <a:rPr lang="en-US" dirty="0" smtClean="0"/>
              <a:t>(r)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6744494" y="28567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324600" y="3200400"/>
            <a:ext cx="12192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r>
              <a:rPr lang="en-US" baseline="-25000" dirty="0" smtClean="0"/>
              <a:t>KR </a:t>
            </a:r>
            <a:r>
              <a:rPr lang="en-US" dirty="0" smtClean="0"/>
              <a:t>(M*r)</a:t>
            </a:r>
            <a:endParaRPr lang="en-US" baseline="-25000" dirty="0" smtClean="0"/>
          </a:p>
        </p:txBody>
      </p:sp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3124200"/>
            <a:ext cx="352927" cy="7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" descr="C:\Users\Joe\AppData\Local\Microsoft\Windows\Temporary Internet Files\Content.IE5\VUC855UH\MC9003840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3048000"/>
            <a:ext cx="524813" cy="379559"/>
          </a:xfrm>
          <a:prstGeom prst="rect">
            <a:avLst/>
          </a:prstGeom>
          <a:noFill/>
        </p:spPr>
      </p:pic>
      <p:cxnSp>
        <p:nvCxnSpPr>
          <p:cNvPr id="40" name="Straight Arrow Connector 39"/>
          <p:cNvCxnSpPr/>
          <p:nvPr/>
        </p:nvCxnSpPr>
        <p:spPr>
          <a:xfrm>
            <a:off x="7620000" y="3505200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772400" y="4343400"/>
            <a:ext cx="10823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Signed</a:t>
            </a:r>
          </a:p>
          <a:p>
            <a:pPr algn="ctr"/>
            <a:r>
              <a:rPr lang="en-US" dirty="0" smtClean="0"/>
              <a:t>Message</a:t>
            </a:r>
          </a:p>
          <a:p>
            <a:pPr algn="ctr"/>
            <a:r>
              <a:rPr lang="en-US" dirty="0" smtClean="0"/>
              <a:t>E</a:t>
            </a:r>
            <a:r>
              <a:rPr lang="en-US" baseline="-25000" dirty="0" smtClean="0"/>
              <a:t>KR </a:t>
            </a:r>
            <a:r>
              <a:rPr lang="en-US" dirty="0" smtClean="0"/>
              <a:t>(M)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8018196" y="4152106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990600" y="5791200"/>
            <a:ext cx="70866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dk1"/>
                </a:solidFill>
              </a:rPr>
              <a:t>Is something wrong with this method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25,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Jhernandez/Online Voting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13657</TotalTime>
  <Words>1668</Words>
  <Application>Microsoft Office PowerPoint</Application>
  <PresentationFormat>On-screen Show (4:3)</PresentationFormat>
  <Paragraphs>452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Waveform</vt:lpstr>
      <vt:lpstr>Security Issues Facing Online Voting Systems</vt:lpstr>
      <vt:lpstr>Overview</vt:lpstr>
      <vt:lpstr>Paper Review</vt:lpstr>
      <vt:lpstr>Case Studies</vt:lpstr>
      <vt:lpstr>What went wrong?</vt:lpstr>
      <vt:lpstr>Case Study</vt:lpstr>
      <vt:lpstr>What went wrong here?</vt:lpstr>
      <vt:lpstr>Cryptographic Foundations</vt:lpstr>
      <vt:lpstr>Blind Ballot using PKC</vt:lpstr>
      <vt:lpstr>Is message/vote truly blinded?</vt:lpstr>
      <vt:lpstr>Modified Blind Ballot using PKI</vt:lpstr>
      <vt:lpstr>Modified Voting Protocol</vt:lpstr>
      <vt:lpstr>Comparison of elections</vt:lpstr>
      <vt:lpstr>Technology Risks for Online Voting</vt:lpstr>
      <vt:lpstr>Election Risk &amp; Security</vt:lpstr>
      <vt:lpstr>Trust in technology/internet</vt:lpstr>
      <vt:lpstr>Zone 1 - Security</vt:lpstr>
      <vt:lpstr>Zone 2 - Security</vt:lpstr>
      <vt:lpstr>Web App Security Risks</vt:lpstr>
      <vt:lpstr>Zone 3 - Security</vt:lpstr>
      <vt:lpstr>Zone 4 - Security</vt:lpstr>
      <vt:lpstr>Conclusion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</dc:creator>
  <cp:lastModifiedBy>chow</cp:lastModifiedBy>
  <cp:revision>372</cp:revision>
  <dcterms:created xsi:type="dcterms:W3CDTF">2010-01-22T03:24:31Z</dcterms:created>
  <dcterms:modified xsi:type="dcterms:W3CDTF">2011-07-25T04:29:56Z</dcterms:modified>
</cp:coreProperties>
</file>