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81" r:id="rId9"/>
    <p:sldId id="262" r:id="rId10"/>
    <p:sldId id="263" r:id="rId11"/>
    <p:sldId id="265" r:id="rId12"/>
    <p:sldId id="282" r:id="rId13"/>
    <p:sldId id="266" r:id="rId14"/>
    <p:sldId id="267" r:id="rId15"/>
    <p:sldId id="268" r:id="rId16"/>
    <p:sldId id="283" r:id="rId17"/>
    <p:sldId id="279" r:id="rId18"/>
    <p:sldId id="269" r:id="rId19"/>
    <p:sldId id="264" r:id="rId20"/>
    <p:sldId id="270" r:id="rId21"/>
    <p:sldId id="271" r:id="rId22"/>
    <p:sldId id="273" r:id="rId23"/>
    <p:sldId id="274" r:id="rId24"/>
    <p:sldId id="275" r:id="rId25"/>
    <p:sldId id="276" r:id="rId26"/>
    <p:sldId id="277" r:id="rId27"/>
    <p:sldId id="272" r:id="rId28"/>
    <p:sldId id="278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5" autoAdjust="0"/>
  </p:normalViewPr>
  <p:slideViewPr>
    <p:cSldViewPr>
      <p:cViewPr>
        <p:scale>
          <a:sx n="105" d="100"/>
          <a:sy n="105" d="100"/>
        </p:scale>
        <p:origin x="-1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6D6F7-83DA-4125-B1A1-4F1EA7A7E73B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2EC25-CAAE-41B3-A6A3-898FCE57D5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5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2EC25-CAAE-41B3-A6A3-898FCE57D53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93BB0BB-E89E-4496-9CB6-41E8345C1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93BB0BB-E89E-4496-9CB6-41E8345C1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8077200" cy="2209800"/>
          </a:xfrm>
        </p:spPr>
        <p:txBody>
          <a:bodyPr>
            <a:normAutofit/>
          </a:bodyPr>
          <a:lstStyle/>
          <a:p>
            <a:pPr algn="ctr"/>
            <a:r>
              <a:rPr lang="en-IN" b="1" dirty="0"/>
              <a:t>Secured Distributed Multi-Agent Role Based Access</a:t>
            </a:r>
            <a:br>
              <a:rPr lang="en-IN" b="1" dirty="0"/>
            </a:br>
            <a:r>
              <a:rPr lang="en-US" b="1" dirty="0"/>
              <a:t>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58384"/>
            <a:ext cx="8077200" cy="1042416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/>
              <a:t>Fawaz</a:t>
            </a:r>
            <a:r>
              <a:rPr lang="en-US" sz="3600" dirty="0"/>
              <a:t> </a:t>
            </a:r>
            <a:r>
              <a:rPr lang="en-US" sz="3600" dirty="0" err="1"/>
              <a:t>Alsaadi</a:t>
            </a:r>
            <a:endParaRPr lang="en-US" sz="3600" dirty="0"/>
          </a:p>
          <a:p>
            <a:pPr algn="ctr"/>
            <a:r>
              <a:rPr lang="en-US" sz="3600" dirty="0" err="1"/>
              <a:t>Fahad</a:t>
            </a:r>
            <a:r>
              <a:rPr lang="en-US" sz="3600" dirty="0"/>
              <a:t> </a:t>
            </a:r>
            <a:r>
              <a:rPr lang="en-US" sz="3600" dirty="0" err="1" smtClean="0"/>
              <a:t>Alsolmai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 Architecture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Loan Mobile Agent</a:t>
            </a:r>
          </a:p>
          <a:p>
            <a:pPr lvl="1"/>
            <a:r>
              <a:rPr lang="en-IN" dirty="0" smtClean="0"/>
              <a:t>System lists the available bank loan </a:t>
            </a:r>
            <a:r>
              <a:rPr lang="en-US" dirty="0" smtClean="0"/>
              <a:t>schemes to the customer</a:t>
            </a:r>
          </a:p>
          <a:p>
            <a:pPr lvl="1"/>
            <a:r>
              <a:rPr lang="en-US" dirty="0" smtClean="0"/>
              <a:t>Checks the customer’s history</a:t>
            </a:r>
          </a:p>
          <a:p>
            <a:pPr lvl="1"/>
            <a:r>
              <a:rPr lang="en-IN" dirty="0" smtClean="0"/>
              <a:t>If the customer has sufficient balance, the loan is sanctioned</a:t>
            </a:r>
          </a:p>
          <a:p>
            <a:pPr lvl="1"/>
            <a:r>
              <a:rPr lang="en-US" dirty="0" smtClean="0"/>
              <a:t>New loan </a:t>
            </a:r>
            <a:r>
              <a:rPr lang="en-IN" dirty="0" smtClean="0"/>
              <a:t>is not entitled unless the customer pays the previous dues. </a:t>
            </a:r>
          </a:p>
          <a:p>
            <a:pPr lvl="1"/>
            <a:r>
              <a:rPr lang="en-IN" dirty="0" smtClean="0"/>
              <a:t>The customer balance amount gets updated when permitted to avail </a:t>
            </a:r>
            <a:r>
              <a:rPr lang="en-US" dirty="0" smtClean="0"/>
              <a:t>the loan.</a:t>
            </a: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 Architecture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b="1" dirty="0" smtClean="0"/>
              <a:t>Credit Card Agent </a:t>
            </a:r>
          </a:p>
          <a:p>
            <a:pPr lvl="1"/>
            <a:r>
              <a:rPr lang="en-IN" dirty="0" smtClean="0"/>
              <a:t>Provides access rights to the customer</a:t>
            </a:r>
          </a:p>
          <a:p>
            <a:pPr lvl="1"/>
            <a:r>
              <a:rPr lang="en-IN" dirty="0" smtClean="0"/>
              <a:t>Sends the customer information to interface agent. </a:t>
            </a:r>
          </a:p>
          <a:p>
            <a:pPr lvl="1"/>
            <a:r>
              <a:rPr lang="en-IN" dirty="0" smtClean="0"/>
              <a:t>Interface agent coordinates the  Credit Card Agent to register its service with the facilitator. </a:t>
            </a:r>
          </a:p>
          <a:p>
            <a:pPr lvl="1"/>
            <a:r>
              <a:rPr lang="en-IN" dirty="0" smtClean="0"/>
              <a:t>Role of the agent is to process the customer request. </a:t>
            </a:r>
          </a:p>
          <a:p>
            <a:pPr lvl="1"/>
            <a:r>
              <a:rPr lang="en-IN" dirty="0" smtClean="0"/>
              <a:t>The role based agent checks the customer’s earlier due regarding cash or purchase. </a:t>
            </a:r>
          </a:p>
          <a:p>
            <a:pPr lvl="1"/>
            <a:r>
              <a:rPr lang="en-IN" dirty="0" smtClean="0"/>
              <a:t>If customer do not have due then the customer is permitted to use the credit card within the permitted limit. </a:t>
            </a:r>
          </a:p>
          <a:p>
            <a:pPr lvl="1"/>
            <a:r>
              <a:rPr lang="en-IN" dirty="0" smtClean="0"/>
              <a:t>If the customer has dues, credit card payment is barred</a:t>
            </a: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 Architecture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/>
          </a:bodyPr>
          <a:lstStyle/>
          <a:p>
            <a:r>
              <a:rPr lang="en-IN" b="1" dirty="0" smtClean="0"/>
              <a:t>Insurance agent </a:t>
            </a:r>
          </a:p>
          <a:p>
            <a:pPr lvl="1"/>
            <a:r>
              <a:rPr lang="en-IN" dirty="0" smtClean="0"/>
              <a:t>Provides information to all customers about the insurance offers (i.e. access to polices, brochures and price list). </a:t>
            </a:r>
          </a:p>
          <a:p>
            <a:pPr lvl="1"/>
            <a:r>
              <a:rPr lang="en-IN" dirty="0" smtClean="0"/>
              <a:t>Describes the characteristics of different types of insurance and their attributes.</a:t>
            </a:r>
          </a:p>
          <a:p>
            <a:pPr marL="1371600" lvl="1" indent="-457200">
              <a:buNone/>
            </a:pPr>
            <a:endParaRPr lang="en-IN" sz="2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 Architecture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marL="1371600" lvl="1" indent="-1371600">
              <a:buNone/>
            </a:pPr>
            <a:r>
              <a:rPr lang="en-US" b="1" dirty="0" smtClean="0"/>
              <a:t>Payment of Insurance bill</a:t>
            </a:r>
            <a:endParaRPr lang="en-US" sz="2200" b="1" dirty="0" smtClean="0"/>
          </a:p>
          <a:p>
            <a:pPr marL="863600" lvl="1" indent="-406400">
              <a:buNone/>
            </a:pPr>
            <a:r>
              <a:rPr lang="en-US" dirty="0" smtClean="0"/>
              <a:t>1  Electronic bill generation</a:t>
            </a:r>
          </a:p>
          <a:p>
            <a:pPr marL="863600" lvl="1" indent="-406400">
              <a:buNone/>
            </a:pPr>
            <a:r>
              <a:rPr lang="en-US" dirty="0" smtClean="0"/>
              <a:t>2. Payment order</a:t>
            </a:r>
          </a:p>
          <a:p>
            <a:pPr marL="863600" lvl="1" indent="-406400">
              <a:buNone/>
            </a:pPr>
            <a:r>
              <a:rPr lang="en-US" dirty="0" smtClean="0"/>
              <a:t>3. Electronic notification for sufficient money</a:t>
            </a:r>
          </a:p>
          <a:p>
            <a:pPr marL="863600" lvl="1" indent="-406400">
              <a:buNone/>
            </a:pPr>
            <a:r>
              <a:rPr lang="en-US" dirty="0" smtClean="0"/>
              <a:t>4. Electronic notification to Insurance agent</a:t>
            </a:r>
          </a:p>
          <a:p>
            <a:pPr marL="863600" lvl="1" indent="-406400">
              <a:buNone/>
            </a:pPr>
            <a:r>
              <a:rPr lang="en-US" dirty="0" smtClean="0"/>
              <a:t>5. Verification of money transfer</a:t>
            </a:r>
            <a:endParaRPr lang="en-US" sz="32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371600" lvl="1" indent="-1371600">
              <a:buNone/>
            </a:pPr>
            <a:r>
              <a:rPr lang="en-IN" sz="2000" dirty="0" smtClean="0"/>
              <a:t> </a:t>
            </a:r>
            <a:endParaRPr lang="en-IN" sz="18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343400"/>
            <a:ext cx="4114800" cy="2212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 Architecture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Decision Agent</a:t>
            </a:r>
          </a:p>
          <a:p>
            <a:pPr lvl="1"/>
            <a:r>
              <a:rPr lang="en-IN" dirty="0" smtClean="0"/>
              <a:t>Makes the decision from the role based </a:t>
            </a:r>
            <a:r>
              <a:rPr lang="en-IN" dirty="0" err="1" smtClean="0"/>
              <a:t>multiagents</a:t>
            </a:r>
            <a:r>
              <a:rPr lang="en-IN" dirty="0" smtClean="0"/>
              <a:t> with the coordination of a data warehouse.</a:t>
            </a:r>
          </a:p>
          <a:p>
            <a:r>
              <a:rPr lang="en-US" b="1" dirty="0" smtClean="0"/>
              <a:t>Multi-Agent Communication</a:t>
            </a:r>
          </a:p>
          <a:p>
            <a:pPr lvl="1"/>
            <a:r>
              <a:rPr lang="en-IN" dirty="0" smtClean="0"/>
              <a:t>To achieve the individual objectives or dynamically coordinate the actions, software agents need to interact with one another.</a:t>
            </a:r>
          </a:p>
          <a:p>
            <a:pPr lvl="1"/>
            <a:r>
              <a:rPr lang="en-IN" dirty="0" smtClean="0"/>
              <a:t>Communication is at the basis of agents interactions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 Architecture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Foundation for Intelligent Physical Agent </a:t>
            </a:r>
            <a:r>
              <a:rPr lang="en-US" b="1" dirty="0" smtClean="0"/>
              <a:t>(</a:t>
            </a:r>
            <a:r>
              <a:rPr lang="en-US" b="1" dirty="0" err="1" smtClean="0"/>
              <a:t>FIPA</a:t>
            </a:r>
            <a:r>
              <a:rPr lang="en-US" b="1" dirty="0" smtClean="0"/>
              <a:t>)</a:t>
            </a:r>
          </a:p>
          <a:p>
            <a:pPr lvl="1"/>
            <a:r>
              <a:rPr lang="en-IN" dirty="0" smtClean="0"/>
              <a:t>Specifies standard components that can </a:t>
            </a:r>
            <a:r>
              <a:rPr lang="en-US" dirty="0" smtClean="0"/>
              <a:t>be used</a:t>
            </a:r>
          </a:p>
          <a:p>
            <a:pPr lvl="1"/>
            <a:r>
              <a:rPr lang="en-IN" dirty="0" smtClean="0"/>
              <a:t>Determination of </a:t>
            </a:r>
            <a:r>
              <a:rPr lang="en-US" dirty="0" smtClean="0"/>
              <a:t>valid sequences of messages called </a:t>
            </a:r>
            <a:r>
              <a:rPr lang="en-IN" dirty="0" err="1" smtClean="0"/>
              <a:t>INteraction</a:t>
            </a:r>
            <a:r>
              <a:rPr lang="en-IN" dirty="0" smtClean="0"/>
              <a:t> Protocols (</a:t>
            </a:r>
            <a:r>
              <a:rPr lang="en-IN" dirty="0" err="1" smtClean="0"/>
              <a:t>INP</a:t>
            </a:r>
            <a:r>
              <a:rPr lang="en-IN" dirty="0" smtClean="0"/>
              <a:t>) </a:t>
            </a:r>
            <a:r>
              <a:rPr lang="en-US" dirty="0" smtClean="0"/>
              <a:t> </a:t>
            </a:r>
            <a:r>
              <a:rPr lang="en-IN" dirty="0" smtClean="0"/>
              <a:t>regulating specific interactions to be known by all the interacting entities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 Architecture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Foundation for Intelligent Physical Agent </a:t>
            </a:r>
            <a:r>
              <a:rPr lang="en-US" b="1" dirty="0" smtClean="0"/>
              <a:t>(</a:t>
            </a:r>
            <a:r>
              <a:rPr lang="en-US" b="1" dirty="0" err="1" smtClean="0"/>
              <a:t>FIPA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Agent </a:t>
            </a:r>
            <a:r>
              <a:rPr lang="en-IN" dirty="0" smtClean="0"/>
              <a:t>Communication Language (ACL) </a:t>
            </a:r>
          </a:p>
          <a:p>
            <a:pPr lvl="2"/>
            <a:r>
              <a:rPr lang="en-IN" dirty="0" smtClean="0"/>
              <a:t>Enables the attitudes regarding the content of exchange to be expressed. </a:t>
            </a:r>
          </a:p>
          <a:p>
            <a:pPr lvl="2"/>
            <a:r>
              <a:rPr lang="en-IN" dirty="0" smtClean="0"/>
              <a:t>e.g. whether the content of the communication is, an assertion, a request or some </a:t>
            </a:r>
            <a:r>
              <a:rPr lang="en-US" dirty="0" smtClean="0"/>
              <a:t>form of query</a:t>
            </a:r>
            <a:r>
              <a:rPr lang="en-IN" dirty="0" smtClean="0"/>
              <a:t> </a:t>
            </a:r>
          </a:p>
          <a:p>
            <a:pPr lvl="2"/>
            <a:r>
              <a:rPr lang="en-IN" dirty="0" smtClean="0"/>
              <a:t>Two most deployed ACL:  </a:t>
            </a:r>
            <a:r>
              <a:rPr lang="en-IN" dirty="0" err="1" smtClean="0"/>
              <a:t>FIPA</a:t>
            </a:r>
            <a:r>
              <a:rPr lang="en-IN" dirty="0" smtClean="0"/>
              <a:t>-ACL and Knowledge Query </a:t>
            </a:r>
            <a:r>
              <a:rPr lang="en-US" dirty="0" smtClean="0"/>
              <a:t>Manipulation Language (</a:t>
            </a:r>
            <a:r>
              <a:rPr lang="en-US" dirty="0" err="1" smtClean="0"/>
              <a:t>KQML</a:t>
            </a:r>
            <a:r>
              <a:rPr lang="en-US" dirty="0" smtClean="0"/>
              <a:t>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 Architecture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Foundation for Intelligent Physical Agent </a:t>
            </a:r>
            <a:r>
              <a:rPr lang="en-US" b="1" dirty="0" smtClean="0"/>
              <a:t>(</a:t>
            </a:r>
            <a:r>
              <a:rPr lang="en-US" b="1" dirty="0" err="1" smtClean="0"/>
              <a:t>FIPA</a:t>
            </a:r>
            <a:r>
              <a:rPr lang="en-US" b="1" dirty="0" smtClean="0"/>
              <a:t>)</a:t>
            </a:r>
          </a:p>
          <a:p>
            <a:pPr lvl="1"/>
            <a:r>
              <a:rPr lang="en-IN" dirty="0" err="1" smtClean="0"/>
              <a:t>FIPA</a:t>
            </a:r>
            <a:r>
              <a:rPr lang="en-IN" dirty="0" smtClean="0"/>
              <a:t>-SL, Knowledge </a:t>
            </a:r>
            <a:r>
              <a:rPr lang="en-US" dirty="0" smtClean="0"/>
              <a:t>Interchange Format (</a:t>
            </a:r>
            <a:r>
              <a:rPr lang="en-US" dirty="0" err="1" smtClean="0"/>
              <a:t>KIF</a:t>
            </a:r>
            <a:r>
              <a:rPr lang="en-US" dirty="0" smtClean="0"/>
              <a:t>) content Languages (</a:t>
            </a:r>
            <a:r>
              <a:rPr lang="en-US" dirty="0" err="1" smtClean="0"/>
              <a:t>CLs</a:t>
            </a:r>
            <a:r>
              <a:rPr lang="en-US" dirty="0" smtClean="0"/>
              <a:t>) </a:t>
            </a:r>
            <a:r>
              <a:rPr lang="en-IN" dirty="0" smtClean="0"/>
              <a:t>used for describing the content of the message</a:t>
            </a:r>
          </a:p>
          <a:p>
            <a:pPr lvl="1"/>
            <a:r>
              <a:rPr lang="en-IN" dirty="0" smtClean="0"/>
              <a:t>At the ontology level,  a vocabulary and a set of agreed definitions is used to describe a specific domain in terms of objects, actions and functions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 Architecture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Interaction Protocols for Agents Conversations</a:t>
            </a:r>
          </a:p>
          <a:p>
            <a:pPr lvl="1"/>
            <a:r>
              <a:rPr lang="en-US" dirty="0" smtClean="0"/>
              <a:t>Typical patterns of </a:t>
            </a:r>
            <a:r>
              <a:rPr lang="en-IN" dirty="0" smtClean="0"/>
              <a:t>message exchange</a:t>
            </a:r>
          </a:p>
          <a:p>
            <a:pPr lvl="1"/>
            <a:r>
              <a:rPr lang="en-IN" dirty="0" smtClean="0"/>
              <a:t>Represent the highest abstraction component in the Agent </a:t>
            </a:r>
            <a:r>
              <a:rPr lang="en-US" dirty="0" smtClean="0"/>
              <a:t>Communication Stack</a:t>
            </a:r>
          </a:p>
          <a:p>
            <a:pPr lvl="1"/>
            <a:r>
              <a:rPr lang="en-IN" dirty="0" smtClean="0"/>
              <a:t>Standard </a:t>
            </a:r>
            <a:r>
              <a:rPr lang="en-IN" dirty="0" err="1" smtClean="0"/>
              <a:t>fipa</a:t>
            </a:r>
            <a:r>
              <a:rPr lang="en-IN" dirty="0" smtClean="0"/>
              <a:t>-request protocol is used when the Interface agent contacts the Role Based Agent for requesting the information of customer account</a:t>
            </a:r>
          </a:p>
          <a:p>
            <a:pPr lvl="1"/>
            <a:r>
              <a:rPr lang="en-US" dirty="0" smtClean="0"/>
              <a:t>Identifies the specific</a:t>
            </a:r>
            <a:r>
              <a:rPr lang="en-IN" dirty="0" smtClean="0"/>
              <a:t>kind of ACL messages which the agents are expected to exchange</a:t>
            </a:r>
            <a:r>
              <a:rPr lang="en-US" dirty="0" smtClean="0"/>
              <a:t>as shown in </a:t>
            </a:r>
            <a:r>
              <a:rPr lang="en-US" smtClean="0"/>
              <a:t>Figure.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b="1" dirty="0" smtClean="0"/>
              <a:t>The standard </a:t>
            </a:r>
            <a:r>
              <a:rPr lang="en-IN" b="1" dirty="0" err="1" smtClean="0"/>
              <a:t>FIPA</a:t>
            </a:r>
            <a:r>
              <a:rPr lang="en-IN" b="1" dirty="0" smtClean="0"/>
              <a:t>-request interaction protocol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62199"/>
            <a:ext cx="4018595" cy="396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Experimentation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System was implemented with JADE 3.3, Java and Oracle 10g.</a:t>
            </a:r>
          </a:p>
          <a:p>
            <a:r>
              <a:rPr lang="en-IN" dirty="0" smtClean="0"/>
              <a:t>Java uses its database driver called </a:t>
            </a:r>
            <a:r>
              <a:rPr lang="en-IN" dirty="0" err="1" smtClean="0"/>
              <a:t>JDBC</a:t>
            </a:r>
            <a:r>
              <a:rPr lang="en-IN" dirty="0" smtClean="0"/>
              <a:t> (Java Database Connectivity) to connect the database.</a:t>
            </a:r>
          </a:p>
          <a:p>
            <a:r>
              <a:rPr lang="en-IN" dirty="0" smtClean="0"/>
              <a:t>The interface between Oracle and Java is provided by </a:t>
            </a:r>
            <a:r>
              <a:rPr lang="en-IN" dirty="0" err="1" smtClean="0"/>
              <a:t>JDBC</a:t>
            </a:r>
            <a:r>
              <a:rPr lang="en-IN" dirty="0" smtClean="0"/>
              <a:t>-ODBC protocol. </a:t>
            </a:r>
          </a:p>
          <a:p>
            <a:r>
              <a:rPr lang="en-IN" dirty="0" smtClean="0"/>
              <a:t>Bank application was implemented with Multi-Agent Role Based Access Control in distributed environment.</a:t>
            </a:r>
          </a:p>
          <a:p>
            <a:r>
              <a:rPr lang="en-IN" dirty="0" smtClean="0"/>
              <a:t>Processing time consumed was very less with respect to the </a:t>
            </a:r>
            <a:r>
              <a:rPr lang="en-US" dirty="0" smtClean="0"/>
              <a:t>number of transactions as compared to client server systems.</a:t>
            </a:r>
          </a:p>
          <a:p>
            <a:r>
              <a:rPr lang="en-IN" dirty="0" smtClean="0"/>
              <a:t>User can launch the agent in two ways:</a:t>
            </a:r>
          </a:p>
          <a:p>
            <a:pPr lvl="1"/>
            <a:r>
              <a:rPr lang="en-IN" dirty="0" smtClean="0"/>
              <a:t>GUI agent Wizard,</a:t>
            </a:r>
          </a:p>
          <a:p>
            <a:pPr lvl="1"/>
            <a:r>
              <a:rPr lang="en-US" dirty="0" smtClean="0"/>
              <a:t>Via command line.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Role Based Multi-Agent System for </a:t>
            </a:r>
            <a:r>
              <a:rPr lang="en-US" dirty="0" smtClean="0"/>
              <a:t>providing </a:t>
            </a:r>
            <a:r>
              <a:rPr lang="en-IN" dirty="0" smtClean="0"/>
              <a:t>effective </a:t>
            </a:r>
            <a:r>
              <a:rPr lang="en-IN" dirty="0"/>
              <a:t>and secure Bank transaction </a:t>
            </a:r>
            <a:r>
              <a:rPr lang="en-IN" dirty="0" smtClean="0"/>
              <a:t>services</a:t>
            </a:r>
          </a:p>
          <a:p>
            <a:r>
              <a:rPr lang="en-IN" dirty="0" smtClean="0"/>
              <a:t>To provide seamless access </a:t>
            </a:r>
            <a:r>
              <a:rPr lang="en-IN" dirty="0"/>
              <a:t>to information present in the </a:t>
            </a:r>
            <a:r>
              <a:rPr lang="en-IN" dirty="0" smtClean="0"/>
              <a:t>database</a:t>
            </a:r>
          </a:p>
          <a:p>
            <a:r>
              <a:rPr lang="en-IN" dirty="0" smtClean="0"/>
              <a:t>Negotiation </a:t>
            </a:r>
            <a:r>
              <a:rPr lang="en-IN" dirty="0"/>
              <a:t>agent to access and trust negotiations, Database agent</a:t>
            </a:r>
          </a:p>
          <a:p>
            <a:r>
              <a:rPr lang="en-IN" dirty="0" smtClean="0"/>
              <a:t>Interface </a:t>
            </a:r>
            <a:r>
              <a:rPr lang="en-IN" dirty="0"/>
              <a:t>Agent to accept and display request service </a:t>
            </a:r>
            <a:r>
              <a:rPr lang="en-IN" dirty="0" smtClean="0"/>
              <a:t>results.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Account Information Agent</a:t>
            </a:r>
          </a:p>
          <a:p>
            <a:pPr lvl="1"/>
            <a:r>
              <a:rPr lang="en-IN" dirty="0" smtClean="0"/>
              <a:t>Role based multi-agent GUI is created using JADE and Swing.</a:t>
            </a:r>
          </a:p>
          <a:p>
            <a:pPr lvl="1"/>
            <a:r>
              <a:rPr lang="en-IN" dirty="0" smtClean="0"/>
              <a:t>The Account information agent gets the  username through the interface agent. </a:t>
            </a:r>
          </a:p>
          <a:p>
            <a:pPr lvl="1"/>
            <a:r>
              <a:rPr lang="en-IN" dirty="0" smtClean="0"/>
              <a:t>Role of agent is registered with facilitator.</a:t>
            </a:r>
          </a:p>
          <a:p>
            <a:pPr lvl="1"/>
            <a:r>
              <a:rPr lang="en-IN" dirty="0" smtClean="0"/>
              <a:t>Now the user details are negotiated based on the </a:t>
            </a:r>
            <a:r>
              <a:rPr lang="en-IN" dirty="0" err="1" smtClean="0"/>
              <a:t>behavior</a:t>
            </a:r>
            <a:r>
              <a:rPr lang="en-IN" dirty="0" smtClean="0"/>
              <a:t> of the agent. </a:t>
            </a:r>
          </a:p>
          <a:p>
            <a:pPr lvl="1"/>
            <a:r>
              <a:rPr lang="en-IN" dirty="0" smtClean="0"/>
              <a:t>Based on the agreement the account number and customer account balance from the account table and  branch name from the branch table are joined before displaying </a:t>
            </a:r>
            <a:r>
              <a:rPr lang="en-US" dirty="0" smtClean="0"/>
              <a:t>the information.</a:t>
            </a:r>
          </a:p>
          <a:p>
            <a:pPr lvl="1"/>
            <a:r>
              <a:rPr lang="en-IN" b="1" dirty="0" smtClean="0"/>
              <a:t>Results show that processing time is much less than for client server system.</a:t>
            </a:r>
            <a:endParaRPr lang="en-US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300162"/>
            <a:ext cx="4953000" cy="236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Account Information Agent</a:t>
            </a:r>
          </a:p>
          <a:p>
            <a:pPr lvl="1"/>
            <a:r>
              <a:rPr lang="en-IN" dirty="0" smtClean="0"/>
              <a:t>Authentication is checked</a:t>
            </a:r>
          </a:p>
          <a:p>
            <a:pPr lvl="1"/>
            <a:r>
              <a:rPr lang="en-IN" dirty="0" smtClean="0"/>
              <a:t>Lists the available  bank loan schemes to the customers.</a:t>
            </a:r>
          </a:p>
          <a:p>
            <a:pPr lvl="1"/>
            <a:r>
              <a:rPr lang="en-IN" dirty="0" smtClean="0"/>
              <a:t>The user can select the options. </a:t>
            </a:r>
          </a:p>
          <a:p>
            <a:pPr lvl="1"/>
            <a:r>
              <a:rPr lang="en-IN" dirty="0" smtClean="0"/>
              <a:t>Before sanctioning the loan to the customer, this checks the customer dues. </a:t>
            </a:r>
          </a:p>
          <a:p>
            <a:pPr lvl="1"/>
            <a:r>
              <a:rPr lang="en-IN" dirty="0" smtClean="0"/>
              <a:t>The customer information is negotiated and if the customer has sufficient balance, the loan is sanctioned.</a:t>
            </a:r>
          </a:p>
          <a:p>
            <a:pPr lvl="1"/>
            <a:r>
              <a:rPr lang="en-IN" dirty="0" smtClean="0"/>
              <a:t> New loan is not entitled unless the previous dues are paid. </a:t>
            </a:r>
          </a:p>
          <a:p>
            <a:pPr lvl="1"/>
            <a:r>
              <a:rPr lang="en-IN" dirty="0" smtClean="0"/>
              <a:t>The customer balance is updated when permitted to avail the loan.</a:t>
            </a:r>
          </a:p>
          <a:p>
            <a:r>
              <a:rPr lang="en-IN" b="1" dirty="0" smtClean="0"/>
              <a:t>Results show that processing time is much less than for client server system.</a:t>
            </a:r>
            <a:endParaRPr lang="en-US" b="1" dirty="0" smtClean="0"/>
          </a:p>
          <a:p>
            <a:pPr lvl="1"/>
            <a:endParaRPr lang="en-IN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114800"/>
            <a:ext cx="5944562" cy="244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Credit Card Agent</a:t>
            </a:r>
          </a:p>
          <a:p>
            <a:pPr lvl="1"/>
            <a:r>
              <a:rPr lang="en-IN" dirty="0" smtClean="0"/>
              <a:t>Credit card agent sends the customer information to interface agent. </a:t>
            </a:r>
          </a:p>
          <a:p>
            <a:pPr lvl="1"/>
            <a:r>
              <a:rPr lang="en-IN" dirty="0" smtClean="0"/>
              <a:t>Interface agent coordinates to register its service with the facilitator.</a:t>
            </a:r>
          </a:p>
          <a:p>
            <a:pPr lvl="1"/>
            <a:r>
              <a:rPr lang="en-IN" dirty="0" smtClean="0"/>
              <a:t>Role based agent checks the customer history. </a:t>
            </a:r>
          </a:p>
          <a:p>
            <a:pPr lvl="1"/>
            <a:r>
              <a:rPr lang="en-IN" dirty="0" smtClean="0"/>
              <a:t>If customer does not have any due the usage  of credit card is permitted to a limit.</a:t>
            </a:r>
            <a:endParaRPr lang="en-US" b="1" dirty="0" smtClean="0"/>
          </a:p>
          <a:p>
            <a:r>
              <a:rPr lang="en-IN" b="1" dirty="0" smtClean="0"/>
              <a:t>Results show that processing time is much less than that for client server system.</a:t>
            </a:r>
            <a:endParaRPr lang="en-US" b="1" dirty="0" smtClean="0"/>
          </a:p>
          <a:p>
            <a:pPr lvl="1"/>
            <a:endParaRPr lang="en-IN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419600"/>
            <a:ext cx="4343400" cy="206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Insurance Agent</a:t>
            </a:r>
          </a:p>
          <a:p>
            <a:pPr lvl="1"/>
            <a:r>
              <a:rPr lang="en-IN" dirty="0" smtClean="0"/>
              <a:t>GUI displays the available Insurance details with coverage options. </a:t>
            </a:r>
          </a:p>
          <a:p>
            <a:pPr lvl="1"/>
            <a:r>
              <a:rPr lang="en-IN" dirty="0" smtClean="0"/>
              <a:t>Various scenarios are implemented with the purpose of evaluating the feasibility and the effectiveness </a:t>
            </a:r>
            <a:r>
              <a:rPr lang="en-US" dirty="0" smtClean="0"/>
              <a:t>of automated agent-based transactions.</a:t>
            </a:r>
            <a:endParaRPr lang="en-US" b="1" dirty="0" smtClean="0"/>
          </a:p>
          <a:p>
            <a:r>
              <a:rPr lang="en-IN" b="1" dirty="0" smtClean="0"/>
              <a:t>Results show that processing time is much less than for client server system.</a:t>
            </a:r>
            <a:endParaRPr lang="en-US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648200"/>
            <a:ext cx="414816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Insurance Agent</a:t>
            </a:r>
          </a:p>
          <a:p>
            <a:pPr lvl="1"/>
            <a:r>
              <a:rPr lang="en-US" dirty="0" smtClean="0"/>
              <a:t>Intra-Bank payment order</a:t>
            </a:r>
          </a:p>
          <a:p>
            <a:pPr lvl="2"/>
            <a:r>
              <a:rPr lang="en-IN" dirty="0" smtClean="0"/>
              <a:t> The insurance amount is deducted from the buyer’s account and credited to the seller’s account. </a:t>
            </a:r>
          </a:p>
          <a:p>
            <a:pPr lvl="2"/>
            <a:r>
              <a:rPr lang="en-IN" dirty="0" smtClean="0"/>
              <a:t>If the buyer doesn’t have sufficient balance, it </a:t>
            </a:r>
            <a:r>
              <a:rPr lang="en-US" dirty="0" smtClean="0"/>
              <a:t>can be informed.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419600"/>
            <a:ext cx="382190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2819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Insurance Agent</a:t>
            </a:r>
          </a:p>
          <a:p>
            <a:pPr lvl="1"/>
            <a:r>
              <a:rPr lang="en-US" dirty="0" smtClean="0"/>
              <a:t>Inter-Bank payment order</a:t>
            </a:r>
          </a:p>
          <a:p>
            <a:pPr lvl="2"/>
            <a:r>
              <a:rPr lang="en-IN" dirty="0" smtClean="0"/>
              <a:t>Role based agent specifies an insurance policy with Insurance service provider agent  X for $3000. </a:t>
            </a:r>
          </a:p>
          <a:p>
            <a:pPr lvl="2"/>
            <a:r>
              <a:rPr lang="en-IN" dirty="0" smtClean="0"/>
              <a:t>Y’s  Role Based Agent orders the bank to transfer $3000 from its bank account to the Insurance provider agent – X‘s account.</a:t>
            </a:r>
          </a:p>
          <a:p>
            <a:pPr lvl="2"/>
            <a:r>
              <a:rPr lang="en-IN" dirty="0" smtClean="0"/>
              <a:t> In such a condition, the insurance provider account is managed by a</a:t>
            </a:r>
            <a:r>
              <a:rPr lang="en-US" dirty="0" smtClean="0"/>
              <a:t>different bank agent.</a:t>
            </a:r>
            <a:endParaRPr lang="en-US" b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419600"/>
            <a:ext cx="382190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2819400"/>
          </a:xfrm>
        </p:spPr>
        <p:txBody>
          <a:bodyPr>
            <a:normAutofit/>
          </a:bodyPr>
          <a:lstStyle/>
          <a:p>
            <a:r>
              <a:rPr lang="en-US" b="1" dirty="0" smtClean="0"/>
              <a:t>Insurance Agent</a:t>
            </a:r>
          </a:p>
          <a:p>
            <a:pPr lvl="1"/>
            <a:r>
              <a:rPr lang="en-IN" dirty="0" smtClean="0"/>
              <a:t>Credit Card Based Payment Scenario</a:t>
            </a:r>
          </a:p>
          <a:p>
            <a:pPr lvl="2"/>
            <a:r>
              <a:rPr lang="en-IN" dirty="0" smtClean="0"/>
              <a:t>Role based agent stipulates an insurance policy with insurance provider agent for $3000. </a:t>
            </a:r>
          </a:p>
          <a:p>
            <a:pPr lvl="2"/>
            <a:r>
              <a:rPr lang="en-IN" dirty="0" smtClean="0"/>
              <a:t>Role based agent pays the specified amount of money via customer’s credit card account.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419600"/>
            <a:ext cx="382190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Rules Generator Agent</a:t>
            </a:r>
          </a:p>
          <a:p>
            <a:pPr lvl="1"/>
            <a:r>
              <a:rPr lang="en-IN" dirty="0" smtClean="0"/>
              <a:t>In the Rules Generating Agent module, the completed processes are stored in the transaction database. </a:t>
            </a:r>
          </a:p>
          <a:p>
            <a:pPr lvl="1"/>
            <a:r>
              <a:rPr lang="en-IN" dirty="0" smtClean="0"/>
              <a:t>The frequent Role based mobile agent sets are identified by using support and confidence.</a:t>
            </a:r>
          </a:p>
          <a:p>
            <a:pPr lvl="1"/>
            <a:r>
              <a:rPr lang="en-IN" dirty="0" smtClean="0"/>
              <a:t>After obtaining the Role based agent sets it can be associated with other Role based Agents for making the knowledge.</a:t>
            </a:r>
          </a:p>
          <a:p>
            <a:pPr lvl="1"/>
            <a:r>
              <a:rPr lang="en-US" dirty="0" smtClean="0"/>
              <a:t>The best </a:t>
            </a:r>
            <a:r>
              <a:rPr lang="en-IN" dirty="0" smtClean="0"/>
              <a:t>Rules are generated based on the given input transaction dataset values,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System architecture for Distributed Role Based Multi-Agent System was proposed. </a:t>
            </a:r>
          </a:p>
          <a:p>
            <a:r>
              <a:rPr lang="en-IN" dirty="0" smtClean="0"/>
              <a:t>This system is implemented with Banking Domain application</a:t>
            </a:r>
          </a:p>
          <a:p>
            <a:pPr lvl="1"/>
            <a:r>
              <a:rPr lang="en-IN" dirty="0" smtClean="0"/>
              <a:t>Accepts the user request, </a:t>
            </a:r>
          </a:p>
          <a:p>
            <a:pPr lvl="1"/>
            <a:r>
              <a:rPr lang="en-IN" dirty="0" smtClean="0"/>
              <a:t>Identifies the role and </a:t>
            </a:r>
          </a:p>
          <a:p>
            <a:pPr lvl="1"/>
            <a:r>
              <a:rPr lang="en-IN" dirty="0" smtClean="0"/>
              <a:t>Agent Facilitator creates the role base mobile agent, transmission of secured agent data and adopts the customer needs to provide the desired results.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Boolean Association rules are implemented to generate knowledge from frequent Role Based Multi-Agent System. </a:t>
            </a:r>
          </a:p>
          <a:p>
            <a:r>
              <a:rPr lang="en-IN" dirty="0" smtClean="0"/>
              <a:t>It can  be enhanced to implement Quantitative Association Rule to associate role based multi-agents to get more dependency of </a:t>
            </a:r>
            <a:r>
              <a:rPr lang="en-US" dirty="0" smtClean="0"/>
              <a:t>Distributed role based Agent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Main Features of the system</a:t>
            </a:r>
          </a:p>
          <a:p>
            <a:pPr lvl="1"/>
            <a:r>
              <a:rPr lang="en-IN" dirty="0" smtClean="0"/>
              <a:t>Ease </a:t>
            </a:r>
            <a:r>
              <a:rPr lang="en-IN" dirty="0"/>
              <a:t>of use, </a:t>
            </a:r>
            <a:endParaRPr lang="en-IN" dirty="0" smtClean="0"/>
          </a:p>
          <a:p>
            <a:pPr lvl="1"/>
            <a:r>
              <a:rPr lang="en-IN" dirty="0" smtClean="0"/>
              <a:t>Effective communication between </a:t>
            </a:r>
            <a:r>
              <a:rPr lang="en-IN" dirty="0"/>
              <a:t>customers and service </a:t>
            </a:r>
            <a:r>
              <a:rPr lang="en-IN" dirty="0" smtClean="0"/>
              <a:t>providers,</a:t>
            </a:r>
          </a:p>
          <a:p>
            <a:pPr lvl="1"/>
            <a:r>
              <a:rPr lang="en-IN" dirty="0" smtClean="0"/>
              <a:t>Isolation </a:t>
            </a:r>
            <a:r>
              <a:rPr lang="en-IN" dirty="0"/>
              <a:t>from </a:t>
            </a:r>
            <a:r>
              <a:rPr lang="en-IN" dirty="0" smtClean="0"/>
              <a:t>resource specific details, changes </a:t>
            </a:r>
            <a:r>
              <a:rPr lang="en-IN" dirty="0"/>
              <a:t>in the system and internal complexity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2438400"/>
            <a:ext cx="8077200" cy="1673352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5257800"/>
            <a:ext cx="8077200" cy="914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Agents </a:t>
            </a:r>
            <a:r>
              <a:rPr lang="en-IN" dirty="0" smtClean="0"/>
              <a:t>developed </a:t>
            </a:r>
            <a:r>
              <a:rPr lang="en-IN" dirty="0"/>
              <a:t>using Java Agent</a:t>
            </a:r>
          </a:p>
          <a:p>
            <a:pPr lvl="1"/>
            <a:r>
              <a:rPr lang="en-IN" dirty="0" smtClean="0"/>
              <a:t>Development </a:t>
            </a:r>
            <a:r>
              <a:rPr lang="en-IN" dirty="0"/>
              <a:t>Framework (JADE) </a:t>
            </a:r>
            <a:endParaRPr lang="en-IN" dirty="0" smtClean="0"/>
          </a:p>
          <a:p>
            <a:pPr lvl="1"/>
            <a:r>
              <a:rPr lang="en-IN" dirty="0" smtClean="0"/>
              <a:t>Java APIs</a:t>
            </a:r>
          </a:p>
          <a:p>
            <a:r>
              <a:rPr lang="en-IN" dirty="0" smtClean="0"/>
              <a:t>System </a:t>
            </a:r>
            <a:r>
              <a:rPr lang="en-IN" dirty="0"/>
              <a:t>provides </a:t>
            </a:r>
            <a:r>
              <a:rPr lang="en-IN" dirty="0" smtClean="0"/>
              <a:t>features </a:t>
            </a:r>
            <a:r>
              <a:rPr lang="en-IN" dirty="0"/>
              <a:t>such as </a:t>
            </a:r>
            <a:endParaRPr lang="en-IN" dirty="0" smtClean="0"/>
          </a:p>
          <a:p>
            <a:pPr lvl="1"/>
            <a:r>
              <a:rPr lang="en-IN" dirty="0" smtClean="0"/>
              <a:t>The </a:t>
            </a:r>
            <a:r>
              <a:rPr lang="en-IN" dirty="0"/>
              <a:t>Login </a:t>
            </a:r>
            <a:r>
              <a:rPr lang="en-IN" dirty="0" smtClean="0"/>
              <a:t>Validation or </a:t>
            </a:r>
            <a:r>
              <a:rPr lang="en-US" dirty="0"/>
              <a:t>User </a:t>
            </a:r>
            <a:r>
              <a:rPr lang="en-US" dirty="0" smtClean="0"/>
              <a:t>Authentication</a:t>
            </a:r>
            <a:endParaRPr lang="en-IN" dirty="0"/>
          </a:p>
          <a:p>
            <a:pPr lvl="1"/>
            <a:r>
              <a:rPr lang="en-US" dirty="0"/>
              <a:t>Service Registration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Role </a:t>
            </a:r>
            <a:r>
              <a:rPr lang="en-US" dirty="0"/>
              <a:t>Agent Identification, and </a:t>
            </a:r>
            <a:endParaRPr lang="en-US" dirty="0" smtClean="0"/>
          </a:p>
          <a:p>
            <a:pPr lvl="1"/>
            <a:r>
              <a:rPr lang="en-US" dirty="0" smtClean="0"/>
              <a:t>User </a:t>
            </a:r>
            <a:r>
              <a:rPr lang="en-IN" dirty="0" smtClean="0"/>
              <a:t>Interface </a:t>
            </a:r>
            <a:r>
              <a:rPr lang="en-IN" dirty="0"/>
              <a:t>for an effective interaction between customer and </a:t>
            </a:r>
            <a:r>
              <a:rPr lang="en-IN" dirty="0" smtClean="0"/>
              <a:t>the system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role agent retrieves the information from </a:t>
            </a:r>
            <a:r>
              <a:rPr lang="en-IN" dirty="0" smtClean="0"/>
              <a:t>database and </a:t>
            </a:r>
            <a:r>
              <a:rPr lang="en-IN" dirty="0"/>
              <a:t>sends it to the customer through an interface agent.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</a:t>
            </a:r>
            <a:r>
              <a:rPr lang="en-US" dirty="0"/>
              <a:t>of related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Aurora </a:t>
            </a:r>
            <a:r>
              <a:rPr lang="en-US" dirty="0" err="1" smtClean="0"/>
              <a:t>Vizcanaino</a:t>
            </a:r>
            <a:r>
              <a:rPr lang="en-US" dirty="0" smtClean="0"/>
              <a:t> </a:t>
            </a:r>
            <a:r>
              <a:rPr lang="en-IN" dirty="0" smtClean="0"/>
              <a:t>et </a:t>
            </a:r>
            <a:r>
              <a:rPr lang="en-IN" dirty="0"/>
              <a:t>al [1] proposed a multi-agent model which is suitable </a:t>
            </a:r>
            <a:r>
              <a:rPr lang="en-IN" dirty="0" smtClean="0"/>
              <a:t>for developing </a:t>
            </a:r>
            <a:r>
              <a:rPr lang="en-IN" dirty="0"/>
              <a:t>a generalized knowledge management </a:t>
            </a:r>
            <a:r>
              <a:rPr lang="en-IN" dirty="0" smtClean="0"/>
              <a:t>system</a:t>
            </a:r>
          </a:p>
          <a:p>
            <a:r>
              <a:rPr lang="en-IN" dirty="0" err="1"/>
              <a:t>C.VGoldman</a:t>
            </a:r>
            <a:r>
              <a:rPr lang="en-IN" dirty="0"/>
              <a:t> et.al </a:t>
            </a:r>
            <a:endParaRPr lang="en-IN" dirty="0" smtClean="0"/>
          </a:p>
          <a:p>
            <a:pPr lvl="1"/>
            <a:r>
              <a:rPr lang="en-IN" dirty="0" smtClean="0"/>
              <a:t>Suggested a </a:t>
            </a:r>
            <a:r>
              <a:rPr lang="en-IN" dirty="0"/>
              <a:t>decentralized </a:t>
            </a:r>
            <a:r>
              <a:rPr lang="en-IN" dirty="0" smtClean="0"/>
              <a:t>collaborative multi-agent </a:t>
            </a:r>
            <a:r>
              <a:rPr lang="en-IN" dirty="0"/>
              <a:t>communication model and mechanism design </a:t>
            </a:r>
            <a:r>
              <a:rPr lang="en-IN" dirty="0" smtClean="0"/>
              <a:t>based on </a:t>
            </a:r>
            <a:r>
              <a:rPr lang="en-IN" dirty="0"/>
              <a:t>Markov Decision Process (</a:t>
            </a:r>
            <a:r>
              <a:rPr lang="en-IN" dirty="0" err="1"/>
              <a:t>MDP</a:t>
            </a:r>
            <a:r>
              <a:rPr lang="en-IN" dirty="0" smtClean="0"/>
              <a:t>)</a:t>
            </a:r>
          </a:p>
          <a:p>
            <a:pPr lvl="1"/>
            <a:r>
              <a:rPr lang="en-IN" dirty="0" smtClean="0"/>
              <a:t>Assumed </a:t>
            </a:r>
            <a:r>
              <a:rPr lang="en-IN" dirty="0"/>
              <a:t>that </a:t>
            </a:r>
            <a:r>
              <a:rPr lang="en-IN" dirty="0" smtClean="0"/>
              <a:t>agents are </a:t>
            </a:r>
            <a:r>
              <a:rPr lang="en-IN" dirty="0"/>
              <a:t>full-synchronized when they start </a:t>
            </a:r>
            <a:r>
              <a:rPr lang="en-IN" dirty="0" smtClean="0"/>
              <a:t>operating</a:t>
            </a:r>
          </a:p>
          <a:p>
            <a:pPr lvl="1"/>
            <a:r>
              <a:rPr lang="en-IN" dirty="0" smtClean="0"/>
              <a:t>No specific </a:t>
            </a:r>
            <a:r>
              <a:rPr lang="en-US" dirty="0" smtClean="0"/>
              <a:t>optimal </a:t>
            </a:r>
            <a:r>
              <a:rPr lang="en-US" dirty="0"/>
              <a:t>algorithm is </a:t>
            </a:r>
            <a:r>
              <a:rPr lang="en-US" dirty="0" smtClean="0"/>
              <a:t>presented</a:t>
            </a:r>
          </a:p>
          <a:p>
            <a:pPr lvl="1"/>
            <a:r>
              <a:rPr lang="en-US" dirty="0" smtClean="0"/>
              <a:t>No experimental </a:t>
            </a:r>
            <a:r>
              <a:rPr lang="en-IN" dirty="0" smtClean="0"/>
              <a:t>results </a:t>
            </a:r>
            <a:r>
              <a:rPr lang="en-IN" dirty="0"/>
              <a:t>showing their algorithm can work on large team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</a:t>
            </a:r>
            <a:r>
              <a:rPr lang="en-US" dirty="0"/>
              <a:t>of related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/>
              <a:t>Fabio </a:t>
            </a:r>
            <a:r>
              <a:rPr lang="en-IN" dirty="0" err="1"/>
              <a:t>Belliemine</a:t>
            </a:r>
            <a:r>
              <a:rPr lang="en-IN" dirty="0"/>
              <a:t> </a:t>
            </a:r>
            <a:r>
              <a:rPr lang="en-IN" dirty="0" smtClean="0"/>
              <a:t>presented </a:t>
            </a:r>
            <a:r>
              <a:rPr lang="en-IN" dirty="0"/>
              <a:t>a framework for team </a:t>
            </a:r>
            <a:r>
              <a:rPr lang="en-IN" dirty="0" smtClean="0"/>
              <a:t>coordination under </a:t>
            </a:r>
            <a:r>
              <a:rPr lang="en-IN" dirty="0"/>
              <a:t>incomplete information based on the </a:t>
            </a:r>
            <a:r>
              <a:rPr lang="en-IN" dirty="0" smtClean="0"/>
              <a:t>incomplete information </a:t>
            </a:r>
            <a:r>
              <a:rPr lang="en-IN" dirty="0"/>
              <a:t>game theory that agents can learn and share </a:t>
            </a:r>
            <a:r>
              <a:rPr lang="en-IN" dirty="0" smtClean="0"/>
              <a:t>their estimates </a:t>
            </a:r>
            <a:r>
              <a:rPr lang="en-IN" dirty="0"/>
              <a:t>with each other. </a:t>
            </a:r>
            <a:endParaRPr lang="en-IN" dirty="0" smtClean="0"/>
          </a:p>
          <a:p>
            <a:pPr lvl="1"/>
            <a:r>
              <a:rPr lang="en-IN" dirty="0" smtClean="0"/>
              <a:t>Uses </a:t>
            </a:r>
            <a:r>
              <a:rPr lang="en-IN" dirty="0"/>
              <a:t>a probability method </a:t>
            </a:r>
            <a:r>
              <a:rPr lang="en-IN" dirty="0" smtClean="0"/>
              <a:t>to coordinate </a:t>
            </a:r>
            <a:r>
              <a:rPr lang="en-IN" dirty="0"/>
              <a:t>agent team without explicit communication </a:t>
            </a:r>
            <a:r>
              <a:rPr lang="en-IN" dirty="0" smtClean="0"/>
              <a:t>by observing </a:t>
            </a:r>
            <a:r>
              <a:rPr lang="en-IN" dirty="0"/>
              <a:t>teammates’ action and coordinating their activities </a:t>
            </a:r>
            <a:r>
              <a:rPr lang="en-IN" dirty="0" smtClean="0"/>
              <a:t>via individual </a:t>
            </a:r>
            <a:r>
              <a:rPr lang="en-IN" dirty="0"/>
              <a:t>and group plan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System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447800"/>
            <a:ext cx="4192588" cy="4678363"/>
          </a:xfrm>
        </p:spPr>
        <p:txBody>
          <a:bodyPr>
            <a:normAutofit/>
          </a:bodyPr>
          <a:lstStyle/>
          <a:p>
            <a:r>
              <a:rPr lang="en-IN" dirty="0"/>
              <a:t>System accepts the customer </a:t>
            </a:r>
            <a:r>
              <a:rPr lang="en-IN" dirty="0" smtClean="0"/>
              <a:t>request by </a:t>
            </a:r>
            <a:r>
              <a:rPr lang="en-IN" dirty="0"/>
              <a:t>interface agent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The </a:t>
            </a:r>
            <a:r>
              <a:rPr lang="en-IN" dirty="0"/>
              <a:t>facilitator is used to register the service </a:t>
            </a:r>
            <a:r>
              <a:rPr lang="en-IN" dirty="0" smtClean="0"/>
              <a:t>of role </a:t>
            </a:r>
            <a:r>
              <a:rPr lang="en-IN" dirty="0"/>
              <a:t>agents.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role agent has the ability to forward the request </a:t>
            </a:r>
            <a:r>
              <a:rPr lang="en-IN" dirty="0" smtClean="0"/>
              <a:t>to negotiator </a:t>
            </a:r>
            <a:r>
              <a:rPr lang="en-IN" dirty="0"/>
              <a:t>for the validation of request and account details. </a:t>
            </a:r>
            <a:endParaRPr lang="en-IN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562274"/>
            <a:ext cx="3826589" cy="4563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System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447800"/>
            <a:ext cx="4192588" cy="4678363"/>
          </a:xfrm>
        </p:spPr>
        <p:txBody>
          <a:bodyPr>
            <a:normAutofit/>
          </a:bodyPr>
          <a:lstStyle/>
          <a:p>
            <a:r>
              <a:rPr lang="en-IN" dirty="0" smtClean="0"/>
              <a:t>The database </a:t>
            </a:r>
            <a:r>
              <a:rPr lang="en-IN" dirty="0"/>
              <a:t>agent possesses the capacity to retrieve the </a:t>
            </a:r>
            <a:r>
              <a:rPr lang="en-IN" dirty="0" smtClean="0"/>
              <a:t>customer information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interface agent is used to display the </a:t>
            </a:r>
            <a:r>
              <a:rPr lang="en-IN" dirty="0" smtClean="0"/>
              <a:t>customer </a:t>
            </a:r>
            <a:r>
              <a:rPr lang="en-US" dirty="0" smtClean="0"/>
              <a:t>details</a:t>
            </a:r>
            <a:r>
              <a:rPr lang="en-US" dirty="0"/>
              <a:t>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562274"/>
            <a:ext cx="3826589" cy="4563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 Architecture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User Interface</a:t>
            </a:r>
          </a:p>
          <a:p>
            <a:pPr lvl="1"/>
            <a:r>
              <a:rPr lang="en-US" dirty="0" smtClean="0"/>
              <a:t>Graphical User Interface</a:t>
            </a:r>
          </a:p>
          <a:p>
            <a:r>
              <a:rPr lang="en-US" b="1" dirty="0" smtClean="0"/>
              <a:t>Mobile Agent Creation module</a:t>
            </a:r>
          </a:p>
          <a:p>
            <a:pPr lvl="1"/>
            <a:r>
              <a:rPr lang="en-IN" dirty="0" smtClean="0"/>
              <a:t>Server with appropriate resource is identified to process the customer request. </a:t>
            </a:r>
          </a:p>
          <a:p>
            <a:pPr lvl="1"/>
            <a:r>
              <a:rPr lang="en-IN" dirty="0" smtClean="0"/>
              <a:t>Facilitator coordinates the mobile agent to process customer request. </a:t>
            </a:r>
          </a:p>
          <a:p>
            <a:pPr lvl="1"/>
            <a:r>
              <a:rPr lang="en-IN" dirty="0" smtClean="0"/>
              <a:t>Facilitator registers the agent to access a particular service using its Agent ID. </a:t>
            </a:r>
          </a:p>
          <a:p>
            <a:pPr lvl="1"/>
            <a:r>
              <a:rPr lang="en-IN" dirty="0" smtClean="0"/>
              <a:t>After completion of the customer service the </a:t>
            </a:r>
            <a:r>
              <a:rPr lang="en-US" dirty="0" smtClean="0"/>
              <a:t>facilitator deregisters the service.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Alssadi/Fahad Alsolmai/SDMRBAC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B0BB-E89E-4496-9CB6-41E8345C1A9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240</TotalTime>
  <Words>1780</Words>
  <Application>Microsoft Office PowerPoint</Application>
  <PresentationFormat>On-screen Show (4:3)</PresentationFormat>
  <Paragraphs>288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Module</vt:lpstr>
      <vt:lpstr>Secured Distributed Multi-Agent Role Based Access Control</vt:lpstr>
      <vt:lpstr>Introduction</vt:lpstr>
      <vt:lpstr>Introduction</vt:lpstr>
      <vt:lpstr>Introduction</vt:lpstr>
      <vt:lpstr>Survey of related works</vt:lpstr>
      <vt:lpstr>Survey of related works</vt:lpstr>
      <vt:lpstr>System Architecture</vt:lpstr>
      <vt:lpstr>System Architecture</vt:lpstr>
      <vt:lpstr>System Architecture</vt:lpstr>
      <vt:lpstr>System Architecture</vt:lpstr>
      <vt:lpstr>System Architecture</vt:lpstr>
      <vt:lpstr>System Architecture</vt:lpstr>
      <vt:lpstr>System Architecture</vt:lpstr>
      <vt:lpstr>System Architecture</vt:lpstr>
      <vt:lpstr>System Architecture</vt:lpstr>
      <vt:lpstr>System Architecture</vt:lpstr>
      <vt:lpstr>System Architecture</vt:lpstr>
      <vt:lpstr>System Architecture</vt:lpstr>
      <vt:lpstr>Experimentation and 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Conclusion and Future Work</vt:lpstr>
      <vt:lpstr>Conclusion and Future Work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Secured Distributed Multi-Agent Role Based Access Control</dc:title>
  <dc:creator>Edward Chow</dc:creator>
  <cp:lastModifiedBy>Edward Chow</cp:lastModifiedBy>
  <cp:revision>26</cp:revision>
  <dcterms:created xsi:type="dcterms:W3CDTF">2011-07-06T07:25:41Z</dcterms:created>
  <dcterms:modified xsi:type="dcterms:W3CDTF">2011-07-27T22:27:42Z</dcterms:modified>
</cp:coreProperties>
</file>