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1B472-775D-429B-8990-F978D1AA8077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D2547-577E-4043-AB7B-53A7949BA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0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D2547-577E-4043-AB7B-53A7949BAC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B548A7-FE52-48D3-AEC8-18020E5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0573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Content Oriented Virtual Domains for Secure Information</a:t>
            </a:r>
            <a:br>
              <a:rPr lang="en-US" b="1" dirty="0"/>
            </a:br>
            <a:r>
              <a:rPr lang="en-US" b="1" dirty="0"/>
              <a:t>Sharing Across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8077200" cy="1499616"/>
          </a:xfrm>
        </p:spPr>
        <p:txBody>
          <a:bodyPr/>
          <a:lstStyle/>
          <a:p>
            <a:pPr algn="ctr"/>
            <a:r>
              <a:rPr lang="en-US" sz="3600" dirty="0" err="1"/>
              <a:t>Fawaz</a:t>
            </a:r>
            <a:r>
              <a:rPr lang="en-US" sz="3600" dirty="0"/>
              <a:t> </a:t>
            </a:r>
            <a:r>
              <a:rPr lang="en-US" sz="3600" dirty="0" err="1"/>
              <a:t>Alsaadi</a:t>
            </a:r>
            <a:endParaRPr lang="en-US" sz="3600" dirty="0"/>
          </a:p>
          <a:p>
            <a:pPr algn="ctr"/>
            <a:r>
              <a:rPr lang="en-US" sz="3600" dirty="0" err="1"/>
              <a:t>Fahad</a:t>
            </a:r>
            <a:r>
              <a:rPr lang="en-US" sz="3600" dirty="0"/>
              <a:t> </a:t>
            </a:r>
            <a:r>
              <a:rPr lang="en-US" sz="3600" dirty="0" err="1"/>
              <a:t>Alsolmai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CoVD</a:t>
            </a:r>
            <a:r>
              <a:rPr lang="en-US" b="1" dirty="0" smtClean="0"/>
              <a:t> ARCHITECTURE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72439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Domain </a:t>
            </a:r>
            <a:r>
              <a:rPr lang="en-US" b="1" dirty="0"/>
              <a:t>management </a:t>
            </a:r>
            <a:r>
              <a:rPr lang="en-US" b="1" dirty="0" smtClean="0"/>
              <a:t>server </a:t>
            </a:r>
            <a:r>
              <a:rPr lang="en-IN" b="1" dirty="0" smtClean="0"/>
              <a:t>has</a:t>
            </a:r>
          </a:p>
          <a:p>
            <a:pPr lvl="1"/>
            <a:r>
              <a:rPr lang="en-IN" dirty="0" smtClean="0"/>
              <a:t>Member </a:t>
            </a:r>
            <a:r>
              <a:rPr lang="en-IN" dirty="0"/>
              <a:t>management component (A), </a:t>
            </a:r>
            <a:endParaRPr lang="en-IN" dirty="0" smtClean="0"/>
          </a:p>
          <a:p>
            <a:pPr lvl="1"/>
            <a:r>
              <a:rPr lang="en-IN" dirty="0" smtClean="0"/>
              <a:t>Resource management </a:t>
            </a:r>
            <a:r>
              <a:rPr lang="en-IN" dirty="0"/>
              <a:t>component (B</a:t>
            </a:r>
            <a:r>
              <a:rPr lang="en-IN" dirty="0" smtClean="0"/>
              <a:t>),</a:t>
            </a:r>
          </a:p>
          <a:p>
            <a:pPr lvl="1"/>
            <a:r>
              <a:rPr lang="en-IN" dirty="0" smtClean="0"/>
              <a:t>Policy management </a:t>
            </a:r>
            <a:r>
              <a:rPr lang="en-US" dirty="0" smtClean="0"/>
              <a:t>component </a:t>
            </a:r>
            <a:r>
              <a:rPr lang="en-US" dirty="0"/>
              <a:t>(C)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0"/>
            <a:ext cx="425852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CoVD</a:t>
            </a:r>
            <a:r>
              <a:rPr lang="en-US" b="1" dirty="0" smtClean="0"/>
              <a:t> ARCHITECTURE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7243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Domain management</a:t>
            </a:r>
            <a:endParaRPr lang="en-IN" b="1" dirty="0" smtClean="0"/>
          </a:p>
          <a:p>
            <a:pPr lvl="1"/>
            <a:r>
              <a:rPr lang="en-IN" dirty="0" smtClean="0"/>
              <a:t>Component </a:t>
            </a:r>
            <a:r>
              <a:rPr lang="en-IN" dirty="0"/>
              <a:t>(A</a:t>
            </a:r>
            <a:r>
              <a:rPr lang="en-IN" dirty="0" smtClean="0"/>
              <a:t>)</a:t>
            </a:r>
          </a:p>
          <a:p>
            <a:pPr lvl="2"/>
            <a:r>
              <a:rPr lang="en-IN" dirty="0" smtClean="0"/>
              <a:t>Used for registration of member accounts</a:t>
            </a:r>
          </a:p>
          <a:p>
            <a:pPr lvl="1"/>
            <a:r>
              <a:rPr lang="en-IN" dirty="0" smtClean="0"/>
              <a:t>Component </a:t>
            </a:r>
            <a:r>
              <a:rPr lang="en-IN" dirty="0"/>
              <a:t>(B</a:t>
            </a:r>
            <a:r>
              <a:rPr lang="en-IN" dirty="0" smtClean="0"/>
              <a:t>)</a:t>
            </a:r>
          </a:p>
          <a:p>
            <a:pPr lvl="2"/>
            <a:r>
              <a:rPr lang="en-IN" dirty="0" smtClean="0"/>
              <a:t>Use for construction of </a:t>
            </a:r>
            <a:r>
              <a:rPr lang="en-US" dirty="0"/>
              <a:t>original images </a:t>
            </a:r>
            <a:r>
              <a:rPr lang="en-US" dirty="0" smtClean="0"/>
              <a:t>of virtual </a:t>
            </a:r>
            <a:r>
              <a:rPr lang="en-US" dirty="0"/>
              <a:t>resources</a:t>
            </a:r>
            <a:r>
              <a:rPr lang="en-US" dirty="0" smtClean="0"/>
              <a:t>.</a:t>
            </a:r>
            <a:endParaRPr lang="en-IN" dirty="0" smtClean="0"/>
          </a:p>
          <a:p>
            <a:pPr lvl="1"/>
            <a:r>
              <a:rPr lang="en-US" dirty="0" smtClean="0"/>
              <a:t>Component </a:t>
            </a:r>
            <a:r>
              <a:rPr lang="en-US" dirty="0"/>
              <a:t>(C</a:t>
            </a:r>
            <a:r>
              <a:rPr lang="en-US" dirty="0" smtClean="0"/>
              <a:t>)</a:t>
            </a:r>
          </a:p>
          <a:p>
            <a:pPr lvl="2"/>
            <a:r>
              <a:rPr lang="en-IN" dirty="0" smtClean="0"/>
              <a:t>Use for specifying of </a:t>
            </a:r>
            <a:r>
              <a:rPr lang="en-US" dirty="0" smtClean="0"/>
              <a:t>the information </a:t>
            </a:r>
            <a:r>
              <a:rPr lang="en-IN" dirty="0" smtClean="0"/>
              <a:t>sharing </a:t>
            </a:r>
            <a:r>
              <a:rPr lang="en-IN" dirty="0"/>
              <a:t>policies for the project, and distributes them to </a:t>
            </a:r>
            <a:r>
              <a:rPr lang="en-IN" dirty="0" smtClean="0"/>
              <a:t>the enforcers.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43531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CoVD</a:t>
            </a:r>
            <a:r>
              <a:rPr lang="en-US" b="1" dirty="0" smtClean="0"/>
              <a:t> ARCHITECTURE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7243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Member </a:t>
            </a:r>
            <a:r>
              <a:rPr lang="en-US" dirty="0" smtClean="0"/>
              <a:t>environment </a:t>
            </a:r>
            <a:r>
              <a:rPr lang="en-US" dirty="0"/>
              <a:t>in the </a:t>
            </a:r>
            <a:r>
              <a:rPr lang="en-US" dirty="0" smtClean="0"/>
              <a:t>workspace.</a:t>
            </a:r>
          </a:p>
          <a:p>
            <a:pPr lvl="1"/>
            <a:r>
              <a:rPr lang="en-US" dirty="0" smtClean="0"/>
              <a:t>Each physical member </a:t>
            </a:r>
            <a:r>
              <a:rPr lang="en-IN" dirty="0" smtClean="0"/>
              <a:t>environment uses a </a:t>
            </a:r>
            <a:endParaRPr lang="en-US" dirty="0" smtClean="0"/>
          </a:p>
          <a:p>
            <a:pPr lvl="2"/>
            <a:r>
              <a:rPr lang="en-IN" dirty="0" smtClean="0"/>
              <a:t>virtualization </a:t>
            </a:r>
            <a:r>
              <a:rPr lang="en-IN" dirty="0"/>
              <a:t>platform (</a:t>
            </a:r>
            <a:r>
              <a:rPr lang="en-IN" dirty="0" smtClean="0"/>
              <a:t>D)</a:t>
            </a:r>
          </a:p>
          <a:p>
            <a:pPr lvl="2"/>
            <a:r>
              <a:rPr lang="en-IN" dirty="0" smtClean="0"/>
              <a:t>Uses a member </a:t>
            </a:r>
            <a:r>
              <a:rPr lang="en-IN" dirty="0"/>
              <a:t>authentication component (E</a:t>
            </a:r>
            <a:r>
              <a:rPr lang="en-IN" dirty="0" smtClean="0"/>
              <a:t>)</a:t>
            </a:r>
          </a:p>
          <a:p>
            <a:pPr lvl="2"/>
            <a:r>
              <a:rPr lang="en-IN" dirty="0" smtClean="0"/>
              <a:t>Resource authorization </a:t>
            </a:r>
            <a:r>
              <a:rPr lang="en-US" dirty="0" smtClean="0"/>
              <a:t>component </a:t>
            </a:r>
            <a:r>
              <a:rPr lang="en-US" dirty="0"/>
              <a:t>(F), </a:t>
            </a:r>
            <a:endParaRPr lang="en-US" dirty="0" smtClean="0"/>
          </a:p>
          <a:p>
            <a:pPr lvl="2"/>
            <a:r>
              <a:rPr lang="en-US" dirty="0" smtClean="0"/>
              <a:t>Policy </a:t>
            </a:r>
            <a:r>
              <a:rPr lang="en-US" dirty="0"/>
              <a:t>enforcer (G)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43531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CoVD</a:t>
            </a:r>
            <a:r>
              <a:rPr lang="en-US" b="1" dirty="0" smtClean="0"/>
              <a:t> ARCHITECTURE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7243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Member </a:t>
            </a:r>
            <a:r>
              <a:rPr lang="en-US" dirty="0" smtClean="0"/>
              <a:t>environment</a:t>
            </a:r>
          </a:p>
          <a:p>
            <a:pPr lvl="1"/>
            <a:r>
              <a:rPr lang="en-IN" dirty="0" smtClean="0"/>
              <a:t>virtualization </a:t>
            </a:r>
            <a:r>
              <a:rPr lang="en-IN" dirty="0"/>
              <a:t>platform (</a:t>
            </a:r>
            <a:r>
              <a:rPr lang="en-IN" dirty="0" smtClean="0"/>
              <a:t>D) </a:t>
            </a:r>
          </a:p>
          <a:p>
            <a:pPr lvl="2"/>
            <a:r>
              <a:rPr lang="en-IN" dirty="0" smtClean="0"/>
              <a:t>Receives </a:t>
            </a:r>
            <a:r>
              <a:rPr lang="en-IN" dirty="0"/>
              <a:t>a copy of the </a:t>
            </a:r>
            <a:r>
              <a:rPr lang="en-IN" dirty="0" smtClean="0"/>
              <a:t>virtual  resource </a:t>
            </a:r>
            <a:r>
              <a:rPr lang="en-IN" dirty="0"/>
              <a:t>image and creates the virtual resources </a:t>
            </a:r>
            <a:r>
              <a:rPr lang="en-IN" dirty="0" smtClean="0"/>
              <a:t>for constructing </a:t>
            </a:r>
            <a:r>
              <a:rPr lang="en-IN" dirty="0"/>
              <a:t>a virtual member </a:t>
            </a:r>
            <a:r>
              <a:rPr lang="en-IN" dirty="0" smtClean="0"/>
              <a:t>environment.</a:t>
            </a:r>
          </a:p>
          <a:p>
            <a:pPr lvl="1"/>
            <a:r>
              <a:rPr lang="en-IN" dirty="0" smtClean="0"/>
              <a:t>Member </a:t>
            </a:r>
            <a:r>
              <a:rPr lang="en-IN" dirty="0"/>
              <a:t>authentication component (E</a:t>
            </a:r>
            <a:r>
              <a:rPr lang="en-IN" dirty="0" smtClean="0"/>
              <a:t>)</a:t>
            </a:r>
          </a:p>
          <a:p>
            <a:pPr lvl="2"/>
            <a:r>
              <a:rPr lang="en-US" dirty="0" smtClean="0"/>
              <a:t>Authenticates the </a:t>
            </a:r>
            <a:r>
              <a:rPr lang="en-IN" dirty="0" smtClean="0"/>
              <a:t>members </a:t>
            </a:r>
            <a:r>
              <a:rPr lang="en-IN" dirty="0"/>
              <a:t>with the accounts provisioned by the </a:t>
            </a:r>
            <a:r>
              <a:rPr lang="en-IN" dirty="0" smtClean="0"/>
              <a:t>member management </a:t>
            </a:r>
            <a:r>
              <a:rPr lang="en-IN" dirty="0"/>
              <a:t>component or mediates an </a:t>
            </a:r>
            <a:r>
              <a:rPr lang="en-IN" dirty="0" smtClean="0"/>
              <a:t>authentication  protocol </a:t>
            </a:r>
            <a:r>
              <a:rPr lang="en-IN" dirty="0"/>
              <a:t>to the existing authentication server</a:t>
            </a:r>
            <a:endParaRPr lang="en-IN" dirty="0" smtClean="0"/>
          </a:p>
          <a:p>
            <a:pPr lvl="2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43531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CoVD</a:t>
            </a:r>
            <a:r>
              <a:rPr lang="en-US" b="1" dirty="0" smtClean="0"/>
              <a:t> ARCHITECTURE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7243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Member </a:t>
            </a:r>
            <a:r>
              <a:rPr lang="en-US" dirty="0" smtClean="0"/>
              <a:t>environment</a:t>
            </a:r>
          </a:p>
          <a:p>
            <a:pPr lvl="1"/>
            <a:r>
              <a:rPr lang="en-IN" dirty="0" smtClean="0"/>
              <a:t>Resource authorization </a:t>
            </a:r>
            <a:r>
              <a:rPr lang="en-US" dirty="0" smtClean="0"/>
              <a:t>component </a:t>
            </a:r>
            <a:r>
              <a:rPr lang="en-US" dirty="0"/>
              <a:t>(F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Checks the </a:t>
            </a:r>
            <a:r>
              <a:rPr lang="en-IN" dirty="0" smtClean="0"/>
              <a:t>signature </a:t>
            </a:r>
            <a:r>
              <a:rPr lang="en-IN" dirty="0"/>
              <a:t>of the authorized virtual resources to </a:t>
            </a:r>
            <a:r>
              <a:rPr lang="en-IN" dirty="0" smtClean="0"/>
              <a:t>confirm whether </a:t>
            </a:r>
            <a:r>
              <a:rPr lang="en-IN" dirty="0"/>
              <a:t>the structure of the resources is as defined by </a:t>
            </a:r>
            <a:r>
              <a:rPr lang="en-IN" dirty="0" smtClean="0"/>
              <a:t>the </a:t>
            </a:r>
            <a:r>
              <a:rPr lang="en-US" dirty="0" smtClean="0"/>
              <a:t>manager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Policy </a:t>
            </a:r>
            <a:r>
              <a:rPr lang="en-US" dirty="0"/>
              <a:t>enforcer (G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Monitors </a:t>
            </a:r>
            <a:r>
              <a:rPr lang="en-US" dirty="0"/>
              <a:t>network </a:t>
            </a:r>
            <a:r>
              <a:rPr lang="en-US" dirty="0" smtClean="0"/>
              <a:t>communications</a:t>
            </a:r>
          </a:p>
          <a:p>
            <a:pPr lvl="2"/>
            <a:r>
              <a:rPr lang="en-IN" dirty="0" smtClean="0"/>
              <a:t>Enforces </a:t>
            </a:r>
            <a:r>
              <a:rPr lang="en-IN" dirty="0"/>
              <a:t>the policy on the exchanged documents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43531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Feasibility of the cross organizational policy enforcement was evaluated  by implementing  2 core components of the </a:t>
            </a:r>
            <a:r>
              <a:rPr lang="en-IN" dirty="0" err="1" smtClean="0"/>
              <a:t>CoVD</a:t>
            </a:r>
            <a:r>
              <a:rPr lang="en-IN" dirty="0" smtClean="0"/>
              <a:t> architecture:</a:t>
            </a:r>
          </a:p>
          <a:p>
            <a:pPr lvl="1"/>
            <a:r>
              <a:rPr lang="en-IN" dirty="0" smtClean="0"/>
              <a:t>Policy management component to specify policies, and </a:t>
            </a:r>
          </a:p>
          <a:p>
            <a:pPr lvl="1"/>
            <a:r>
              <a:rPr lang="en-IN" dirty="0" smtClean="0"/>
              <a:t>Policy enforcers to control network data </a:t>
            </a:r>
            <a:r>
              <a:rPr lang="en-US" dirty="0" smtClean="0"/>
              <a:t>according to the policies</a:t>
            </a:r>
          </a:p>
          <a:p>
            <a:r>
              <a:rPr lang="en-US" dirty="0" smtClean="0"/>
              <a:t>Widely available implementations used for other components such as:</a:t>
            </a:r>
          </a:p>
          <a:p>
            <a:pPr lvl="1"/>
            <a:r>
              <a:rPr lang="en-US" dirty="0" smtClean="0"/>
              <a:t>Member management component: Microsoft Active Directory</a:t>
            </a:r>
          </a:p>
          <a:p>
            <a:pPr lvl="1"/>
            <a:r>
              <a:rPr lang="en-US" dirty="0" smtClean="0"/>
              <a:t>Resource authentication component: </a:t>
            </a:r>
            <a:r>
              <a:rPr lang="en-US" dirty="0" err="1" smtClean="0"/>
              <a:t>TPM</a:t>
            </a:r>
            <a:r>
              <a:rPr lang="en-US" dirty="0" smtClean="0"/>
              <a:t>/</a:t>
            </a:r>
            <a:r>
              <a:rPr lang="en-US" dirty="0" err="1" smtClean="0"/>
              <a:t>TCG</a:t>
            </a:r>
            <a:r>
              <a:rPr lang="en-US" dirty="0" smtClean="0"/>
              <a:t> software stack</a:t>
            </a:r>
          </a:p>
          <a:p>
            <a:pPr lvl="1"/>
            <a:r>
              <a:rPr lang="en-US" dirty="0" smtClean="0"/>
              <a:t>Virtualization platforms: </a:t>
            </a:r>
            <a:r>
              <a:rPr lang="en-US" dirty="0" err="1" smtClean="0"/>
              <a:t>Xen</a:t>
            </a:r>
            <a:r>
              <a:rPr lang="en-US" dirty="0" smtClean="0"/>
              <a:t>, </a:t>
            </a:r>
            <a:r>
              <a:rPr lang="en-US" dirty="0" err="1" smtClean="0"/>
              <a:t>VMWare</a:t>
            </a:r>
            <a:r>
              <a:rPr lang="en-US" dirty="0" smtClean="0"/>
              <a:t>, and Hyper-V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management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Allows the project manager to specify policies &amp; consists of:</a:t>
            </a:r>
          </a:p>
          <a:p>
            <a:pPr lvl="1"/>
            <a:r>
              <a:rPr lang="en-US" dirty="0" smtClean="0"/>
              <a:t>Policy editor: A</a:t>
            </a:r>
            <a:r>
              <a:rPr lang="en-IN" dirty="0" err="1" smtClean="0"/>
              <a:t>llows</a:t>
            </a:r>
            <a:r>
              <a:rPr lang="en-IN" dirty="0" smtClean="0"/>
              <a:t> to specify policies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cgi</a:t>
            </a:r>
            <a:r>
              <a:rPr lang="en-US" dirty="0" smtClean="0"/>
              <a:t> to provide a web interface</a:t>
            </a:r>
            <a:endParaRPr lang="en-IN" dirty="0" smtClean="0"/>
          </a:p>
          <a:p>
            <a:pPr lvl="1"/>
            <a:r>
              <a:rPr lang="en-IN" dirty="0" smtClean="0"/>
              <a:t>Policy repository to store the specified policies</a:t>
            </a:r>
          </a:p>
          <a:p>
            <a:pPr lvl="2"/>
            <a:r>
              <a:rPr lang="en-US" dirty="0" smtClean="0"/>
              <a:t>directory to store policies</a:t>
            </a:r>
            <a:endParaRPr lang="en-IN" dirty="0" smtClean="0"/>
          </a:p>
          <a:p>
            <a:pPr lvl="1"/>
            <a:r>
              <a:rPr lang="en-IN" dirty="0" smtClean="0"/>
              <a:t>Policy </a:t>
            </a:r>
            <a:r>
              <a:rPr lang="en-IN" dirty="0" err="1" smtClean="0"/>
              <a:t>deployer</a:t>
            </a:r>
            <a:r>
              <a:rPr lang="en-IN" dirty="0" smtClean="0"/>
              <a:t> distributes the policies to the policy enforcers </a:t>
            </a:r>
            <a:r>
              <a:rPr lang="en-US" dirty="0" smtClean="0"/>
              <a:t>on each client</a:t>
            </a:r>
          </a:p>
          <a:p>
            <a:pPr lvl="2"/>
            <a:r>
              <a:rPr lang="en-US" dirty="0" smtClean="0"/>
              <a:t>web server that publishes </a:t>
            </a:r>
            <a:r>
              <a:rPr lang="en-IN" dirty="0" smtClean="0"/>
              <a:t>the directory to the policy enforcer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</a:t>
            </a:r>
            <a:r>
              <a:rPr lang="en-IN" dirty="0" err="1" smtClean="0"/>
              <a:t>etrieves</a:t>
            </a:r>
            <a:r>
              <a:rPr lang="en-IN" dirty="0" smtClean="0"/>
              <a:t> the policies using an HTTP protocol.</a:t>
            </a:r>
          </a:p>
          <a:p>
            <a:pPr lvl="1"/>
            <a:r>
              <a:rPr lang="en-US" dirty="0" smtClean="0"/>
              <a:t>Deployed in the </a:t>
            </a:r>
            <a:r>
              <a:rPr lang="en-IN" dirty="0" smtClean="0"/>
              <a:t>management environment which is separated from the virtual </a:t>
            </a:r>
            <a:r>
              <a:rPr lang="en-US" dirty="0" smtClean="0"/>
              <a:t>member environment.</a:t>
            </a:r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 is used</a:t>
            </a:r>
          </a:p>
          <a:p>
            <a:pPr lvl="1"/>
            <a:r>
              <a:rPr lang="en-IN" dirty="0" smtClean="0"/>
              <a:t>Policy enforcer in the deployed in Dom0 corresponding to the </a:t>
            </a:r>
            <a:r>
              <a:rPr lang="en-US" dirty="0" smtClean="0"/>
              <a:t>management environment.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Extensible structure designed to allow expansion of the policy expression capability by adding a </a:t>
            </a:r>
            <a:r>
              <a:rPr lang="en-US" dirty="0" smtClean="0"/>
              <a:t>plug-in module</a:t>
            </a:r>
          </a:p>
          <a:p>
            <a:r>
              <a:rPr lang="en-IN" dirty="0" smtClean="0"/>
              <a:t>Dom0, policy enforcer comprises of</a:t>
            </a:r>
          </a:p>
          <a:p>
            <a:pPr lvl="1"/>
            <a:r>
              <a:rPr lang="en-IN" dirty="0" smtClean="0"/>
              <a:t>context handler, </a:t>
            </a:r>
          </a:p>
          <a:p>
            <a:pPr lvl="1"/>
            <a:r>
              <a:rPr lang="en-IN" dirty="0" smtClean="0"/>
              <a:t>condition plug-in modules </a:t>
            </a:r>
          </a:p>
          <a:p>
            <a:pPr lvl="1"/>
            <a:r>
              <a:rPr lang="en-IN" dirty="0" smtClean="0"/>
              <a:t>obligation plug-in </a:t>
            </a:r>
            <a:r>
              <a:rPr lang="en-US" dirty="0" smtClean="0"/>
              <a:t>modules</a:t>
            </a:r>
            <a:endParaRPr lang="en-IN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4220149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Context handler </a:t>
            </a:r>
          </a:p>
          <a:p>
            <a:pPr lvl="1"/>
            <a:r>
              <a:rPr lang="en-IN" dirty="0" smtClean="0"/>
              <a:t>Policy interpreter</a:t>
            </a:r>
          </a:p>
          <a:p>
            <a:pPr lvl="1"/>
            <a:r>
              <a:rPr lang="en-IN" dirty="0" smtClean="0"/>
              <a:t>Hooks IP packets</a:t>
            </a:r>
          </a:p>
          <a:p>
            <a:pPr lvl="1"/>
            <a:r>
              <a:rPr lang="en-IN" dirty="0" smtClean="0"/>
              <a:t>Calls the condition plug-in modules</a:t>
            </a:r>
          </a:p>
          <a:p>
            <a:pPr lvl="1"/>
            <a:r>
              <a:rPr lang="en-IN" dirty="0" smtClean="0"/>
              <a:t>condition plug-in module</a:t>
            </a:r>
          </a:p>
          <a:p>
            <a:pPr lvl="2"/>
            <a:r>
              <a:rPr lang="en-IN" dirty="0" smtClean="0"/>
              <a:t>Performs filtering according to the condition</a:t>
            </a:r>
          </a:p>
          <a:p>
            <a:pPr lvl="1"/>
            <a:r>
              <a:rPr lang="en-IN" dirty="0" smtClean="0"/>
              <a:t>Obligation plug-in modules according </a:t>
            </a:r>
          </a:p>
          <a:p>
            <a:pPr lvl="2"/>
            <a:r>
              <a:rPr lang="en-US" dirty="0" smtClean="0"/>
              <a:t>performs required content transformation </a:t>
            </a:r>
            <a:r>
              <a:rPr lang="en-IN" dirty="0" smtClean="0"/>
              <a:t>to the policies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4220149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Secure information sharing across different organizations is </a:t>
            </a:r>
            <a:r>
              <a:rPr lang="en-IN" dirty="0" smtClean="0"/>
              <a:t>an emerging </a:t>
            </a:r>
            <a:r>
              <a:rPr lang="en-IN" dirty="0"/>
              <a:t>issue for collaborative software development, </a:t>
            </a:r>
            <a:r>
              <a:rPr lang="en-IN" dirty="0" smtClean="0"/>
              <a:t>product </a:t>
            </a:r>
            <a:r>
              <a:rPr lang="en-US" dirty="0" smtClean="0"/>
              <a:t>design.</a:t>
            </a:r>
          </a:p>
          <a:p>
            <a:r>
              <a:rPr lang="en-US" dirty="0" smtClean="0"/>
              <a:t>The external threats are taken care of by using firewalls and </a:t>
            </a:r>
            <a:r>
              <a:rPr lang="en-US" dirty="0"/>
              <a:t>mail filtering </a:t>
            </a:r>
            <a:r>
              <a:rPr lang="en-US" dirty="0" smtClean="0"/>
              <a:t>appliances.</a:t>
            </a:r>
          </a:p>
          <a:p>
            <a:r>
              <a:rPr lang="en-US" dirty="0" smtClean="0"/>
              <a:t>For cross organizational security </a:t>
            </a:r>
            <a:r>
              <a:rPr lang="en-IN" dirty="0"/>
              <a:t>virtual domain is </a:t>
            </a:r>
            <a:r>
              <a:rPr lang="en-IN" dirty="0" smtClean="0"/>
              <a:t>proposed.</a:t>
            </a:r>
          </a:p>
          <a:p>
            <a:r>
              <a:rPr lang="en-IN" dirty="0"/>
              <a:t>V</a:t>
            </a:r>
            <a:r>
              <a:rPr lang="en-IN" dirty="0" smtClean="0"/>
              <a:t>irtual domain  </a:t>
            </a:r>
            <a:r>
              <a:rPr lang="en-IN" dirty="0"/>
              <a:t>collaborative workspace </a:t>
            </a:r>
            <a:r>
              <a:rPr lang="en-IN" dirty="0" smtClean="0"/>
              <a:t>comprising virtual </a:t>
            </a:r>
            <a:r>
              <a:rPr lang="en-IN" dirty="0"/>
              <a:t>computer </a:t>
            </a:r>
            <a:r>
              <a:rPr lang="en-IN" dirty="0" smtClean="0"/>
              <a:t>with resources </a:t>
            </a:r>
            <a:r>
              <a:rPr lang="en-IN" dirty="0"/>
              <a:t>dedicated to a particular </a:t>
            </a:r>
            <a:r>
              <a:rPr lang="en-IN" dirty="0" smtClean="0"/>
              <a:t>collaborative </a:t>
            </a:r>
            <a:r>
              <a:rPr lang="en-US" smtClean="0"/>
              <a:t>activity.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Context handler</a:t>
            </a:r>
          </a:p>
          <a:p>
            <a:pPr lvl="1"/>
            <a:r>
              <a:rPr lang="en-US" dirty="0" smtClean="0"/>
              <a:t>Monitors all network </a:t>
            </a:r>
            <a:r>
              <a:rPr lang="en-IN" dirty="0" smtClean="0"/>
              <a:t>communication so that it enforces policies without fail</a:t>
            </a:r>
            <a:r>
              <a:rPr lang="en-IN" b="1" dirty="0" smtClean="0"/>
              <a:t>.</a:t>
            </a:r>
          </a:p>
          <a:p>
            <a:pPr lvl="1"/>
            <a:r>
              <a:rPr lang="en-IN" dirty="0" smtClean="0"/>
              <a:t>Context handler implemented as a bridge </a:t>
            </a:r>
            <a:r>
              <a:rPr lang="en-US" dirty="0" smtClean="0"/>
              <a:t>driver that connects  </a:t>
            </a:r>
            <a:r>
              <a:rPr lang="en-US" dirty="0" err="1" smtClean="0"/>
              <a:t>DomU</a:t>
            </a:r>
            <a:r>
              <a:rPr lang="en-US" dirty="0" smtClean="0"/>
              <a:t> and network interface card.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IN" b="1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191000"/>
            <a:ext cx="4324350" cy="243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 fontScale="85000" lnSpcReduction="10000"/>
          </a:bodyPr>
          <a:lstStyle/>
          <a:p>
            <a:r>
              <a:rPr lang="en-IN" b="1" dirty="0" smtClean="0"/>
              <a:t>Context handler policy enforcement</a:t>
            </a:r>
          </a:p>
          <a:p>
            <a:pPr lvl="1"/>
            <a:r>
              <a:rPr lang="en-US" dirty="0" smtClean="0"/>
              <a:t>Finds an appropriate </a:t>
            </a:r>
            <a:r>
              <a:rPr lang="en-IN" dirty="0" smtClean="0"/>
              <a:t>policy by identifying the IP address and port number of IP packets</a:t>
            </a:r>
          </a:p>
          <a:p>
            <a:pPr lvl="1"/>
            <a:r>
              <a:rPr lang="en-IN" dirty="0" smtClean="0"/>
              <a:t>Context handler interprets the policy and calls condition plug-in modules and obligation plug-in modules</a:t>
            </a:r>
          </a:p>
          <a:p>
            <a:pPr lvl="1"/>
            <a:r>
              <a:rPr lang="en-IN" dirty="0" smtClean="0"/>
              <a:t>To call the plug-in modules, the context handler performs a Network Address Translation (NAT)</a:t>
            </a:r>
          </a:p>
          <a:p>
            <a:pPr lvl="1"/>
            <a:r>
              <a:rPr lang="en-US" dirty="0" smtClean="0"/>
              <a:t>Each plug-in </a:t>
            </a:r>
            <a:r>
              <a:rPr lang="en-IN" dirty="0" smtClean="0"/>
              <a:t>module has a virtual NIC and opens sockets on its virtual NIC.</a:t>
            </a:r>
          </a:p>
          <a:p>
            <a:pPr lvl="1"/>
            <a:r>
              <a:rPr lang="en-IN" dirty="0" smtClean="0"/>
              <a:t>Context handler hooks IP packets to/from the </a:t>
            </a:r>
            <a:r>
              <a:rPr lang="en-IN" dirty="0" err="1" smtClean="0"/>
              <a:t>DomU</a:t>
            </a:r>
            <a:r>
              <a:rPr lang="en-IN" dirty="0" smtClean="0"/>
              <a:t> and performs the NAT so that the network connection goes </a:t>
            </a:r>
            <a:r>
              <a:rPr lang="en-US" dirty="0" smtClean="0"/>
              <a:t>thorough plug-in modules</a:t>
            </a:r>
            <a:endParaRPr lang="en-IN" dirty="0" smtClean="0"/>
          </a:p>
          <a:p>
            <a:pPr lvl="1"/>
            <a:endParaRPr lang="en-IN" b="1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IN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/>
          </a:bodyPr>
          <a:lstStyle/>
          <a:p>
            <a:r>
              <a:rPr lang="en-IN" b="1" dirty="0" smtClean="0"/>
              <a:t>Context handler performs the NAT according to the policy</a:t>
            </a:r>
            <a:endParaRPr lang="en-US" b="1" dirty="0" smtClean="0"/>
          </a:p>
          <a:p>
            <a:pPr lvl="1"/>
            <a:r>
              <a:rPr lang="en-IN" dirty="0" smtClean="0"/>
              <a:t>Step 1 (find out the policy)</a:t>
            </a:r>
          </a:p>
          <a:p>
            <a:pPr lvl="2"/>
            <a:r>
              <a:rPr lang="en-US" dirty="0" smtClean="0"/>
              <a:t>Monitors </a:t>
            </a:r>
            <a:r>
              <a:rPr lang="en-IN" dirty="0" smtClean="0"/>
              <a:t>the IP packets and identifies the source/destination IP address and the source/destination port number. </a:t>
            </a:r>
          </a:p>
          <a:p>
            <a:pPr lvl="2"/>
            <a:r>
              <a:rPr lang="en-IN" dirty="0" smtClean="0"/>
              <a:t>Context handler finds the policy according to the IP addresses and port numbers. </a:t>
            </a:r>
          </a:p>
          <a:p>
            <a:pPr lvl="2"/>
            <a:r>
              <a:rPr lang="en-IN" dirty="0" smtClean="0"/>
              <a:t>If the IP addresses and the port numbers do not match any policies, the context handler </a:t>
            </a:r>
            <a:r>
              <a:rPr lang="en-US" dirty="0" smtClean="0"/>
              <a:t>drops the packet.</a:t>
            </a:r>
            <a:endParaRPr lang="en-IN" b="1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IN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 fontScale="92500"/>
          </a:bodyPr>
          <a:lstStyle/>
          <a:p>
            <a:r>
              <a:rPr lang="en-IN" b="1" dirty="0" smtClean="0"/>
              <a:t>Context handler performs the NAT according to the policy</a:t>
            </a:r>
            <a:endParaRPr lang="en-US" b="1" dirty="0" smtClean="0"/>
          </a:p>
          <a:p>
            <a:pPr lvl="1"/>
            <a:r>
              <a:rPr lang="en-IN" dirty="0" smtClean="0"/>
              <a:t>Step 2 (call condition functions)</a:t>
            </a:r>
          </a:p>
          <a:p>
            <a:pPr lvl="2"/>
            <a:r>
              <a:rPr lang="en-IN" dirty="0" smtClean="0"/>
              <a:t>Context handler refers to the first condition plug-in module’s IP address.</a:t>
            </a:r>
          </a:p>
          <a:p>
            <a:pPr lvl="2"/>
            <a:r>
              <a:rPr lang="en-IN" dirty="0" smtClean="0"/>
              <a:t>Context handler changes the destination IP address into the first module's IP address. </a:t>
            </a:r>
          </a:p>
          <a:p>
            <a:pPr lvl="2"/>
            <a:r>
              <a:rPr lang="en-IN" dirty="0" smtClean="0"/>
              <a:t>Context handler hooks the packets from the first module</a:t>
            </a:r>
          </a:p>
          <a:p>
            <a:pPr lvl="2"/>
            <a:r>
              <a:rPr lang="en-IN" dirty="0" smtClean="0"/>
              <a:t>Context handler transfers the packets to the next module.</a:t>
            </a:r>
          </a:p>
          <a:p>
            <a:pPr lvl="2"/>
            <a:r>
              <a:rPr lang="en-IN" dirty="0" smtClean="0"/>
              <a:t>In the same way, the context handler repeats the NAT till the </a:t>
            </a:r>
            <a:r>
              <a:rPr lang="en-US" dirty="0" smtClean="0"/>
              <a:t>last condition module.</a:t>
            </a:r>
          </a:p>
          <a:p>
            <a:pPr lvl="1"/>
            <a:endParaRPr lang="en-IN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enforcer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/>
          </a:bodyPr>
          <a:lstStyle/>
          <a:p>
            <a:r>
              <a:rPr lang="en-IN" b="1" dirty="0" smtClean="0"/>
              <a:t>Context handler performs the NAT according to the policy</a:t>
            </a:r>
            <a:endParaRPr lang="en-US" b="1" dirty="0" smtClean="0"/>
          </a:p>
          <a:p>
            <a:pPr lvl="1"/>
            <a:r>
              <a:rPr lang="en-IN" dirty="0" smtClean="0"/>
              <a:t>Step 3 (call obligation functions)</a:t>
            </a:r>
          </a:p>
          <a:p>
            <a:pPr lvl="2"/>
            <a:r>
              <a:rPr lang="en-IN" dirty="0" smtClean="0"/>
              <a:t>The context handler transfers the packets to obligation plug-in modules. </a:t>
            </a:r>
          </a:p>
          <a:p>
            <a:pPr lvl="2"/>
            <a:r>
              <a:rPr lang="en-IN" dirty="0" smtClean="0"/>
              <a:t>If the context handler hooks a packet from the last obligation module, the context handler changes the destination IP address into the server’s IP address.</a:t>
            </a:r>
            <a:endParaRPr lang="en-IN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case where </a:t>
            </a:r>
            <a:r>
              <a:rPr lang="en-IN" dirty="0" smtClean="0"/>
              <a:t>there is an existing mail server </a:t>
            </a:r>
          </a:p>
          <a:p>
            <a:r>
              <a:rPr lang="en-IN" dirty="0" smtClean="0"/>
              <a:t>Project members share project documents using this server.</a:t>
            </a:r>
          </a:p>
          <a:p>
            <a:r>
              <a:rPr lang="en-IN" dirty="0" smtClean="0"/>
              <a:t>Used Thunderbird as the mailer and Postfix as the server.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76800"/>
            <a:ext cx="796131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r>
              <a:rPr lang="en-US" b="1" dirty="0" smtClean="0"/>
              <a:t>Secure mail exchange</a:t>
            </a:r>
            <a:endParaRPr lang="en-IN" dirty="0" smtClean="0"/>
          </a:p>
          <a:p>
            <a:pPr lvl="1"/>
            <a:r>
              <a:rPr lang="en-IN" dirty="0" smtClean="0"/>
              <a:t>Assumed that project members should send mail only to other project members to prevent information leakage. </a:t>
            </a:r>
          </a:p>
          <a:p>
            <a:pPr lvl="1"/>
            <a:r>
              <a:rPr lang="en-IN" dirty="0" smtClean="0"/>
              <a:t>Mail is encrypted to prevent </a:t>
            </a:r>
            <a:r>
              <a:rPr lang="en-US" dirty="0" smtClean="0"/>
              <a:t>eavesdropping.</a:t>
            </a:r>
          </a:p>
          <a:p>
            <a:pPr lvl="1"/>
            <a:r>
              <a:rPr lang="en-US" dirty="0" smtClean="0"/>
              <a:t>Used following policy for secure mail exchange:</a:t>
            </a:r>
          </a:p>
          <a:p>
            <a:pPr lvl="2">
              <a:buNone/>
            </a:pPr>
            <a:r>
              <a:rPr lang="en-US" dirty="0" err="1" smtClean="0"/>
              <a:t>RecipientCheck</a:t>
            </a:r>
            <a:r>
              <a:rPr lang="en-US" dirty="0" smtClean="0"/>
              <a:t> (</a:t>
            </a:r>
            <a:r>
              <a:rPr lang="en-US" dirty="0" err="1" smtClean="0"/>
              <a:t>MailEncryption</a:t>
            </a:r>
            <a:r>
              <a:rPr lang="en-US" dirty="0" smtClean="0"/>
              <a:t>(*:*,,192.168.0.3:25) 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1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Secure mail exchange</a:t>
            </a:r>
          </a:p>
          <a:p>
            <a:pPr lvl="1"/>
            <a:r>
              <a:rPr lang="en-IN" dirty="0" smtClean="0"/>
              <a:t>Project member sends a mail, </a:t>
            </a:r>
          </a:p>
          <a:p>
            <a:pPr lvl="1"/>
            <a:r>
              <a:rPr lang="en-IN" dirty="0" smtClean="0"/>
              <a:t>Recipient  check module analyzes the SMTP protocol and identifies recipients.</a:t>
            </a:r>
          </a:p>
          <a:p>
            <a:pPr lvl="1"/>
            <a:r>
              <a:rPr lang="en-IN" dirty="0" smtClean="0"/>
              <a:t>Checks to see if the recipient is allowed using the allowable recipient list. </a:t>
            </a:r>
          </a:p>
          <a:p>
            <a:pPr lvl="1"/>
            <a:r>
              <a:rPr lang="en-IN" dirty="0" smtClean="0"/>
              <a:t>If the recipient is allowed, the module mediates the mail. Otherwise, the module drops the mail and closes the network connection to the server. </a:t>
            </a:r>
          </a:p>
          <a:p>
            <a:pPr lvl="1"/>
            <a:r>
              <a:rPr lang="en-IN" dirty="0" smtClean="0"/>
              <a:t>Mail encryption module also analyzes the SMTP protocol and identifies the mail body. </a:t>
            </a:r>
          </a:p>
          <a:p>
            <a:pPr lvl="1"/>
            <a:r>
              <a:rPr lang="en-IN" dirty="0" smtClean="0"/>
              <a:t>It encrypts the mail body using the project key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Efficiency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Efficiency of the context handler and the modules were measured using the time to download a file using a </a:t>
            </a:r>
            <a:r>
              <a:rPr lang="en-IN" dirty="0" err="1" smtClean="0"/>
              <a:t>WebDAV</a:t>
            </a:r>
            <a:r>
              <a:rPr lang="en-IN" dirty="0" smtClean="0"/>
              <a:t> client (cadaver version 0.23.0 with neon version 0.27.2)</a:t>
            </a:r>
          </a:p>
          <a:p>
            <a:r>
              <a:rPr lang="en-US" dirty="0" smtClean="0"/>
              <a:t>Used two </a:t>
            </a:r>
            <a:r>
              <a:rPr lang="en-IN" dirty="0" smtClean="0"/>
              <a:t>machines Pentium D 3.4GHz CPU, 3 GB memory with onboard Intel e1000 NIC. </a:t>
            </a:r>
          </a:p>
          <a:p>
            <a:r>
              <a:rPr lang="en-IN" dirty="0" smtClean="0"/>
              <a:t>The two were connected via a 100 Mbps hub,</a:t>
            </a:r>
          </a:p>
          <a:p>
            <a:r>
              <a:rPr lang="en-IN" dirty="0" smtClean="0"/>
              <a:t>One machine was used for a server, and the other was used for a </a:t>
            </a:r>
            <a:r>
              <a:rPr lang="en-US" dirty="0" smtClean="0"/>
              <a:t>client.</a:t>
            </a:r>
          </a:p>
          <a:p>
            <a:r>
              <a:rPr lang="en-IN" dirty="0" smtClean="0"/>
              <a:t>Downloaded files of different sizes (1 MB, 10 MB, 50 MB, 100 MB) and measured the download time in 2 cases</a:t>
            </a:r>
          </a:p>
          <a:p>
            <a:pPr lvl="1"/>
            <a:r>
              <a:rPr lang="en-IN" dirty="0" smtClean="0"/>
              <a:t>Used an unmodified </a:t>
            </a:r>
            <a:r>
              <a:rPr lang="en-IN" dirty="0" err="1" smtClean="0"/>
              <a:t>Xen</a:t>
            </a:r>
            <a:r>
              <a:rPr lang="en-IN" dirty="0" smtClean="0"/>
              <a:t> bridge driver in case (a)</a:t>
            </a:r>
          </a:p>
          <a:p>
            <a:pPr lvl="1"/>
            <a:r>
              <a:rPr lang="en-IN" dirty="0" smtClean="0"/>
              <a:t>In (b) case a context handler and a plug-in module with the plug-in interface was deployed</a:t>
            </a:r>
          </a:p>
          <a:p>
            <a:pPr lvl="1"/>
            <a:r>
              <a:rPr lang="en-IN" dirty="0" smtClean="0"/>
              <a:t> The module was implemented using Perl, and it had a dummy security function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Efficiency Evaluation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download time is </a:t>
            </a:r>
            <a:r>
              <a:rPr lang="en-IN" sz="2000" dirty="0" smtClean="0"/>
              <a:t>proportional to file size</a:t>
            </a:r>
          </a:p>
          <a:p>
            <a:r>
              <a:rPr lang="en-IN" sz="2000" dirty="0" smtClean="0"/>
              <a:t>The overhead of case (b) is almost constant regardless of the file size. </a:t>
            </a:r>
          </a:p>
          <a:p>
            <a:r>
              <a:rPr lang="en-IN" sz="2000" dirty="0" smtClean="0"/>
              <a:t>In case (a), the regression line is </a:t>
            </a:r>
            <a:r>
              <a:rPr lang="en-IN" sz="2000" i="1" dirty="0" smtClean="0"/>
              <a:t>time = 0.1562 * file size, </a:t>
            </a:r>
          </a:p>
          <a:p>
            <a:r>
              <a:rPr lang="en-IN" sz="2000" i="1" dirty="0" smtClean="0"/>
              <a:t>In case (b), time = 0.2166 * file size</a:t>
            </a:r>
          </a:p>
          <a:p>
            <a:r>
              <a:rPr lang="en-IN" sz="2000" dirty="0" smtClean="0"/>
              <a:t>The overhead was calculated using </a:t>
            </a:r>
          </a:p>
          <a:p>
            <a:pPr>
              <a:buNone/>
            </a:pPr>
            <a:r>
              <a:rPr lang="en-US" sz="2000" i="1" dirty="0" smtClean="0"/>
              <a:t>   	0.21 66 / 0.1562 = 1.387 (38.7%)</a:t>
            </a:r>
          </a:p>
          <a:p>
            <a:r>
              <a:rPr lang="en-IN" sz="2000" dirty="0" smtClean="0"/>
              <a:t>Using system profiler (</a:t>
            </a:r>
            <a:r>
              <a:rPr lang="en-IN" sz="2000" dirty="0" err="1" smtClean="0"/>
              <a:t>OProfile</a:t>
            </a:r>
            <a:r>
              <a:rPr lang="en-IN" sz="2000" dirty="0" smtClean="0"/>
              <a:t>) it was  identified that the overhead was caused by network communication between the context handler </a:t>
            </a:r>
            <a:r>
              <a:rPr lang="en-US" sz="2000" dirty="0" smtClean="0"/>
              <a:t>and the plug-in modules</a:t>
            </a: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286000"/>
            <a:ext cx="3124200" cy="276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Domain virtualization using Content </a:t>
            </a:r>
            <a:r>
              <a:rPr lang="en-US" dirty="0"/>
              <a:t>Oriented Virtual </a:t>
            </a:r>
            <a:r>
              <a:rPr lang="en-US" dirty="0" smtClean="0"/>
              <a:t>Domains (</a:t>
            </a:r>
            <a:r>
              <a:rPr lang="en-US" dirty="0" err="1" smtClean="0"/>
              <a:t>CoVD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CoVD</a:t>
            </a:r>
            <a:r>
              <a:rPr lang="en-US" dirty="0" smtClean="0"/>
              <a:t> </a:t>
            </a:r>
            <a:r>
              <a:rPr lang="en-US" dirty="0"/>
              <a:t>collection of </a:t>
            </a:r>
            <a:r>
              <a:rPr lang="en-US" dirty="0" smtClean="0"/>
              <a:t>computer </a:t>
            </a:r>
            <a:r>
              <a:rPr lang="en-IN" dirty="0" smtClean="0"/>
              <a:t>resources </a:t>
            </a:r>
            <a:r>
              <a:rPr lang="en-IN" dirty="0"/>
              <a:t>that are connected via common </a:t>
            </a:r>
            <a:r>
              <a:rPr lang="en-IN" dirty="0" smtClean="0"/>
              <a:t>services.</a:t>
            </a:r>
          </a:p>
          <a:p>
            <a:pPr lvl="1"/>
            <a:r>
              <a:rPr lang="en-IN" dirty="0" smtClean="0"/>
              <a:t>Allow leveraging </a:t>
            </a:r>
            <a:r>
              <a:rPr lang="en-IN" dirty="0"/>
              <a:t>existing common services from </a:t>
            </a:r>
            <a:r>
              <a:rPr lang="en-IN" dirty="0" smtClean="0"/>
              <a:t>authorized </a:t>
            </a:r>
            <a:r>
              <a:rPr lang="en-US" dirty="0" smtClean="0"/>
              <a:t>resources.</a:t>
            </a:r>
            <a:endParaRPr lang="en-US" dirty="0"/>
          </a:p>
          <a:p>
            <a:pPr lvl="1"/>
            <a:r>
              <a:rPr lang="en-US" dirty="0" smtClean="0"/>
              <a:t>Allows </a:t>
            </a:r>
            <a:r>
              <a:rPr lang="en-IN" dirty="0" smtClean="0"/>
              <a:t>content-based </a:t>
            </a:r>
            <a:r>
              <a:rPr lang="en-IN" dirty="0"/>
              <a:t>policy enforcement such </a:t>
            </a:r>
            <a:r>
              <a:rPr lang="en-IN" dirty="0" smtClean="0"/>
              <a:t>as encryption </a:t>
            </a:r>
            <a:r>
              <a:rPr lang="en-IN" dirty="0"/>
              <a:t>onto mails going through common mail services, </a:t>
            </a:r>
            <a:r>
              <a:rPr lang="en-IN" dirty="0" smtClean="0"/>
              <a:t>and contents </a:t>
            </a:r>
            <a:r>
              <a:rPr lang="en-IN" dirty="0"/>
              <a:t>filtering for files shared in common file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VPN</a:t>
            </a:r>
            <a:r>
              <a:rPr lang="en-US" dirty="0" smtClean="0"/>
              <a:t> based approach</a:t>
            </a:r>
          </a:p>
          <a:p>
            <a:pPr lvl="1"/>
            <a:r>
              <a:rPr lang="en-IN" dirty="0" err="1" smtClean="0"/>
              <a:t>VPN</a:t>
            </a:r>
            <a:r>
              <a:rPr lang="en-IN" dirty="0" smtClean="0"/>
              <a:t> approaches focus on document sharing within a single organization, while paper’s focus was on cross organizational document </a:t>
            </a:r>
            <a:r>
              <a:rPr lang="en-US" dirty="0" smtClean="0"/>
              <a:t>sharing.</a:t>
            </a:r>
          </a:p>
          <a:p>
            <a:r>
              <a:rPr lang="en-US" dirty="0" smtClean="0"/>
              <a:t>Virtualization Based Policy Enforcement</a:t>
            </a:r>
          </a:p>
          <a:p>
            <a:pPr lvl="1"/>
            <a:r>
              <a:rPr lang="en-US" dirty="0" smtClean="0"/>
              <a:t>The main difference in other approaches such as </a:t>
            </a:r>
            <a:r>
              <a:rPr lang="en-US" dirty="0" err="1" smtClean="0"/>
              <a:t>TVD</a:t>
            </a:r>
            <a:r>
              <a:rPr lang="en-US" dirty="0" smtClean="0"/>
              <a:t> is that this paper’s approach leverages public service to reduce the cost.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Proposed a method of constructing Content Oriented Virtual Domains, which leverages existing common services and enables a secure collaborative workspace. </a:t>
            </a:r>
          </a:p>
          <a:p>
            <a:r>
              <a:rPr lang="en-IN" dirty="0" err="1" smtClean="0"/>
              <a:t>CoVD</a:t>
            </a:r>
            <a:r>
              <a:rPr lang="en-IN" dirty="0" smtClean="0"/>
              <a:t> </a:t>
            </a:r>
            <a:r>
              <a:rPr lang="en-US" dirty="0" smtClean="0"/>
              <a:t>monitors document exchange, checks conditions, and enforces </a:t>
            </a:r>
            <a:r>
              <a:rPr lang="en-IN" dirty="0" smtClean="0"/>
              <a:t>obligations according to project policies.</a:t>
            </a:r>
          </a:p>
          <a:p>
            <a:r>
              <a:rPr lang="en-IN" dirty="0" smtClean="0"/>
              <a:t>Implemented the policy management component and the policy enforcer, which can expand policy description capability by </a:t>
            </a:r>
            <a:r>
              <a:rPr lang="en-IN" dirty="0" err="1" smtClean="0"/>
              <a:t>addinga</a:t>
            </a:r>
            <a:r>
              <a:rPr lang="en-IN" dirty="0" smtClean="0"/>
              <a:t> plug-in module. </a:t>
            </a:r>
          </a:p>
          <a:p>
            <a:r>
              <a:rPr lang="en-IN" dirty="0" smtClean="0"/>
              <a:t>Performance evaluation showed that </a:t>
            </a:r>
            <a:r>
              <a:rPr lang="en-IN" dirty="0" err="1" smtClean="0"/>
              <a:t>CoVD</a:t>
            </a:r>
            <a:r>
              <a:rPr lang="en-IN" dirty="0" smtClean="0"/>
              <a:t> allows </a:t>
            </a:r>
            <a:r>
              <a:rPr lang="en-IN" dirty="0" err="1" smtClean="0"/>
              <a:t>shareing</a:t>
            </a:r>
            <a:r>
              <a:rPr lang="en-IN" dirty="0" smtClean="0"/>
              <a:t> the project documents safely using existing </a:t>
            </a:r>
            <a:r>
              <a:rPr lang="en-US" dirty="0" smtClean="0"/>
              <a:t>services such as e-mail.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Cross </a:t>
            </a:r>
            <a:r>
              <a:rPr lang="en-US" b="1" dirty="0"/>
              <a:t>organization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O</a:t>
            </a:r>
            <a:r>
              <a:rPr lang="en-IN" dirty="0" smtClean="0"/>
              <a:t>rganizations </a:t>
            </a:r>
            <a:r>
              <a:rPr lang="en-IN" dirty="0"/>
              <a:t>A and B have </a:t>
            </a:r>
            <a:r>
              <a:rPr lang="en-IN" dirty="0" smtClean="0"/>
              <a:t>are </a:t>
            </a:r>
            <a:r>
              <a:rPr lang="en-IN" dirty="0"/>
              <a:t>collaborating on a software </a:t>
            </a:r>
            <a:r>
              <a:rPr lang="en-IN" dirty="0" smtClean="0"/>
              <a:t>development </a:t>
            </a:r>
            <a:r>
              <a:rPr lang="en-US" dirty="0" smtClean="0"/>
              <a:t>project</a:t>
            </a:r>
            <a:r>
              <a:rPr lang="en-US" dirty="0"/>
              <a:t>.</a:t>
            </a:r>
          </a:p>
          <a:p>
            <a:r>
              <a:rPr lang="en-IN" dirty="0"/>
              <a:t>A project manager </a:t>
            </a:r>
            <a:r>
              <a:rPr lang="en-IN" dirty="0" smtClean="0"/>
              <a:t>responsible </a:t>
            </a:r>
            <a:r>
              <a:rPr lang="en-IN" dirty="0"/>
              <a:t>for project management</a:t>
            </a:r>
          </a:p>
          <a:p>
            <a:r>
              <a:rPr lang="en-IN" dirty="0"/>
              <a:t>including its information security. </a:t>
            </a:r>
            <a:endParaRPr lang="en-IN" dirty="0" smtClean="0"/>
          </a:p>
          <a:p>
            <a:r>
              <a:rPr lang="en-IN" dirty="0" smtClean="0"/>
              <a:t>Project </a:t>
            </a:r>
            <a:r>
              <a:rPr lang="en-IN" dirty="0"/>
              <a:t>members </a:t>
            </a:r>
            <a:r>
              <a:rPr lang="en-IN" dirty="0" smtClean="0"/>
              <a:t>create documents </a:t>
            </a:r>
            <a:r>
              <a:rPr lang="en-IN" dirty="0"/>
              <a:t>for the project and share these documents </a:t>
            </a:r>
            <a:r>
              <a:rPr lang="en-IN" dirty="0" smtClean="0"/>
              <a:t>using </a:t>
            </a:r>
            <a:r>
              <a:rPr lang="en-US" dirty="0" smtClean="0"/>
              <a:t>common </a:t>
            </a:r>
            <a:r>
              <a:rPr lang="en-US" dirty="0"/>
              <a:t>services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929205"/>
            <a:ext cx="5148263" cy="264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Trusted </a:t>
            </a:r>
            <a:r>
              <a:rPr lang="en-US" b="1" dirty="0" smtClean="0"/>
              <a:t>Virtual Domain </a:t>
            </a:r>
            <a:r>
              <a:rPr lang="en-US" b="1" dirty="0"/>
              <a:t>based Workspace </a:t>
            </a:r>
            <a:r>
              <a:rPr lang="en-US" b="1" dirty="0" smtClean="0"/>
              <a:t>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TVD</a:t>
            </a:r>
            <a:r>
              <a:rPr lang="en-US" dirty="0" smtClean="0"/>
              <a:t> can be constructed </a:t>
            </a:r>
            <a:r>
              <a:rPr lang="en-IN" dirty="0" smtClean="0"/>
              <a:t>as </a:t>
            </a:r>
            <a:r>
              <a:rPr lang="en-IN" dirty="0"/>
              <a:t>a cross organization workspace of the project by </a:t>
            </a:r>
            <a:r>
              <a:rPr lang="en-IN" dirty="0" err="1" smtClean="0"/>
              <a:t>virtualizing</a:t>
            </a:r>
            <a:r>
              <a:rPr lang="en-IN" dirty="0" smtClean="0"/>
              <a:t> every </a:t>
            </a:r>
            <a:r>
              <a:rPr lang="en-IN" dirty="0"/>
              <a:t>resource dedicated to a particular </a:t>
            </a:r>
            <a:r>
              <a:rPr lang="en-IN" dirty="0" smtClean="0"/>
              <a:t>project.</a:t>
            </a:r>
          </a:p>
          <a:p>
            <a:r>
              <a:rPr lang="en-IN" dirty="0" smtClean="0"/>
              <a:t>Project manager can </a:t>
            </a:r>
            <a:r>
              <a:rPr lang="en-IN" dirty="0"/>
              <a:t>enforce given policies to all trusted resources </a:t>
            </a:r>
            <a:r>
              <a:rPr lang="en-IN" dirty="0" smtClean="0"/>
              <a:t>in </a:t>
            </a:r>
            <a:r>
              <a:rPr lang="en-US" dirty="0" smtClean="0"/>
              <a:t>individual </a:t>
            </a:r>
            <a:r>
              <a:rPr lang="en-US" dirty="0" err="1" smtClean="0"/>
              <a:t>TVD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Allows </a:t>
            </a:r>
            <a:r>
              <a:rPr lang="en-IN" dirty="0"/>
              <a:t>project members </a:t>
            </a:r>
            <a:r>
              <a:rPr lang="en-IN" dirty="0" smtClean="0"/>
              <a:t>to </a:t>
            </a:r>
            <a:r>
              <a:rPr lang="en-IN" dirty="0"/>
              <a:t>securely share </a:t>
            </a:r>
            <a:r>
              <a:rPr lang="en-IN" dirty="0" smtClean="0"/>
              <a:t>project specific </a:t>
            </a:r>
            <a:r>
              <a:rPr lang="en-IN" dirty="0"/>
              <a:t>information even through the common </a:t>
            </a:r>
            <a:r>
              <a:rPr lang="en-IN" dirty="0" smtClean="0"/>
              <a:t>services</a:t>
            </a:r>
          </a:p>
          <a:p>
            <a:r>
              <a:rPr lang="en-IN" dirty="0" smtClean="0"/>
              <a:t>In this model </a:t>
            </a:r>
            <a:r>
              <a:rPr lang="en-IN" dirty="0"/>
              <a:t>all common services dedicated to a project need </a:t>
            </a:r>
            <a:r>
              <a:rPr lang="en-IN" dirty="0" smtClean="0"/>
              <a:t>to be </a:t>
            </a:r>
            <a:r>
              <a:rPr lang="en-IN" dirty="0"/>
              <a:t>newly constructed apart from existing </a:t>
            </a:r>
            <a:r>
              <a:rPr lang="en-IN" dirty="0" smtClean="0"/>
              <a:t>services. This require additional cost even if the resources are virtual.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267200"/>
            <a:ext cx="36004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CoVD</a:t>
            </a:r>
            <a:r>
              <a:rPr lang="en-US" b="1" dirty="0"/>
              <a:t> Based Workspace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In </a:t>
            </a:r>
            <a:r>
              <a:rPr lang="en-IN" dirty="0" err="1" smtClean="0"/>
              <a:t>CoVD</a:t>
            </a:r>
            <a:r>
              <a:rPr lang="en-IN" dirty="0" smtClean="0"/>
              <a:t> workspace comprises project </a:t>
            </a:r>
            <a:r>
              <a:rPr lang="en-IN" dirty="0"/>
              <a:t>members, authorized resources used by the </a:t>
            </a:r>
            <a:r>
              <a:rPr lang="en-IN" dirty="0" smtClean="0"/>
              <a:t>members.</a:t>
            </a:r>
          </a:p>
          <a:p>
            <a:r>
              <a:rPr lang="en-IN" dirty="0" smtClean="0"/>
              <a:t>Existing </a:t>
            </a:r>
            <a:r>
              <a:rPr lang="en-IN" dirty="0"/>
              <a:t>common services can be leveraged without </a:t>
            </a:r>
            <a:r>
              <a:rPr lang="en-IN" dirty="0" smtClean="0"/>
              <a:t>any </a:t>
            </a:r>
            <a:r>
              <a:rPr lang="en-US" dirty="0" smtClean="0"/>
              <a:t>modification.</a:t>
            </a:r>
            <a:endParaRPr lang="en-US" dirty="0"/>
          </a:p>
          <a:p>
            <a:r>
              <a:rPr lang="en-US" dirty="0" err="1" smtClean="0"/>
              <a:t>CoVD</a:t>
            </a:r>
            <a:r>
              <a:rPr lang="en-US" dirty="0" smtClean="0"/>
              <a:t> model </a:t>
            </a:r>
            <a:r>
              <a:rPr lang="en-IN" dirty="0" smtClean="0"/>
              <a:t>requires </a:t>
            </a:r>
            <a:r>
              <a:rPr lang="en-IN" dirty="0"/>
              <a:t>no additional costs for the common services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91000"/>
            <a:ext cx="3733800" cy="247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CoVD</a:t>
            </a:r>
            <a:r>
              <a:rPr lang="en-US" b="1" dirty="0"/>
              <a:t> Based Workspace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To make secure information sharing through the existing </a:t>
            </a:r>
            <a:r>
              <a:rPr lang="en-IN" dirty="0" smtClean="0"/>
              <a:t>services, the </a:t>
            </a:r>
            <a:r>
              <a:rPr lang="en-IN" dirty="0"/>
              <a:t>policy is enforced not to the authorized resources, but to </a:t>
            </a:r>
            <a:r>
              <a:rPr lang="en-IN" dirty="0" smtClean="0"/>
              <a:t>the project </a:t>
            </a:r>
            <a:r>
              <a:rPr lang="en-IN" dirty="0"/>
              <a:t>documents shared in common services.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91000"/>
            <a:ext cx="3733800" cy="247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CoVD</a:t>
            </a:r>
            <a:r>
              <a:rPr lang="en-US" b="1" dirty="0" smtClean="0"/>
              <a:t> Based Workspace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 of email:</a:t>
            </a:r>
          </a:p>
          <a:p>
            <a:pPr lvl="1"/>
            <a:r>
              <a:rPr lang="en-IN" dirty="0" smtClean="0"/>
              <a:t>A </a:t>
            </a:r>
            <a:r>
              <a:rPr lang="en-IN" dirty="0"/>
              <a:t>project member of organization A writes an </a:t>
            </a:r>
            <a:r>
              <a:rPr lang="en-IN" dirty="0" smtClean="0"/>
              <a:t>e-mail attached </a:t>
            </a:r>
            <a:r>
              <a:rPr lang="en-IN" dirty="0"/>
              <a:t>with a specification document to his or her co-worker </a:t>
            </a:r>
            <a:r>
              <a:rPr lang="en-IN" dirty="0" smtClean="0"/>
              <a:t>of organization </a:t>
            </a:r>
            <a:r>
              <a:rPr lang="en-IN" dirty="0"/>
              <a:t>B. </a:t>
            </a:r>
            <a:endParaRPr lang="en-IN" dirty="0" smtClean="0"/>
          </a:p>
          <a:p>
            <a:pPr lvl="1"/>
            <a:r>
              <a:rPr lang="en-IN" dirty="0" err="1" smtClean="0"/>
              <a:t>CoVD</a:t>
            </a:r>
            <a:r>
              <a:rPr lang="en-IN" dirty="0" smtClean="0"/>
              <a:t> </a:t>
            </a:r>
            <a:r>
              <a:rPr lang="en-IN" dirty="0"/>
              <a:t>automatically encrypts the </a:t>
            </a:r>
            <a:r>
              <a:rPr lang="en-IN" dirty="0" smtClean="0"/>
              <a:t>email with </a:t>
            </a:r>
            <a:r>
              <a:rPr lang="en-IN" dirty="0"/>
              <a:t>a project-specific shared key accordingly to the </a:t>
            </a:r>
            <a:r>
              <a:rPr lang="en-IN" dirty="0" smtClean="0"/>
              <a:t>policies given </a:t>
            </a:r>
            <a:r>
              <a:rPr lang="en-IN" dirty="0"/>
              <a:t>by a project manager. </a:t>
            </a:r>
            <a:endParaRPr lang="en-IN" dirty="0" smtClean="0"/>
          </a:p>
          <a:p>
            <a:pPr lvl="1"/>
            <a:r>
              <a:rPr lang="en-IN" dirty="0" smtClean="0"/>
              <a:t>Because </a:t>
            </a:r>
            <a:r>
              <a:rPr lang="en-IN" dirty="0"/>
              <a:t>the project key is </a:t>
            </a:r>
            <a:r>
              <a:rPr lang="en-IN" dirty="0" smtClean="0"/>
              <a:t>shared  within </a:t>
            </a:r>
            <a:r>
              <a:rPr lang="en-IN" dirty="0"/>
              <a:t>the authorized resources of the </a:t>
            </a:r>
            <a:r>
              <a:rPr lang="en-IN" dirty="0" err="1"/>
              <a:t>CoVD</a:t>
            </a:r>
            <a:r>
              <a:rPr lang="en-IN" dirty="0"/>
              <a:t>, the </a:t>
            </a:r>
            <a:r>
              <a:rPr lang="en-IN" dirty="0" smtClean="0"/>
              <a:t>specification  documents </a:t>
            </a:r>
            <a:r>
              <a:rPr lang="en-IN" dirty="0"/>
              <a:t>are accessible by only the project members, even if </a:t>
            </a:r>
            <a:r>
              <a:rPr lang="en-IN" dirty="0" smtClean="0"/>
              <a:t>the  e-mail </a:t>
            </a:r>
            <a:r>
              <a:rPr lang="en-IN" dirty="0"/>
              <a:t>goes through the existing mail servers. </a:t>
            </a:r>
            <a:endParaRPr lang="en-IN" dirty="0" smtClean="0"/>
          </a:p>
          <a:p>
            <a:pPr lvl="1"/>
            <a:r>
              <a:rPr lang="en-IN" dirty="0" smtClean="0"/>
              <a:t>With </a:t>
            </a:r>
            <a:r>
              <a:rPr lang="en-IN" dirty="0"/>
              <a:t>this </a:t>
            </a:r>
            <a:r>
              <a:rPr lang="en-IN" dirty="0" smtClean="0"/>
              <a:t>content based policy </a:t>
            </a:r>
            <a:r>
              <a:rPr lang="en-IN" dirty="0"/>
              <a:t>enforcement, the </a:t>
            </a:r>
            <a:r>
              <a:rPr lang="en-IN" dirty="0" err="1"/>
              <a:t>CoVD</a:t>
            </a:r>
            <a:r>
              <a:rPr lang="en-IN" dirty="0"/>
              <a:t> achieves secure </a:t>
            </a:r>
            <a:r>
              <a:rPr lang="en-IN" dirty="0" smtClean="0"/>
              <a:t>information  sharing </a:t>
            </a:r>
            <a:r>
              <a:rPr lang="en-IN" dirty="0"/>
              <a:t>through the </a:t>
            </a:r>
            <a:r>
              <a:rPr lang="en-IN" dirty="0" smtClean="0"/>
              <a:t>exist.ing </a:t>
            </a:r>
            <a:r>
              <a:rPr lang="en-IN" dirty="0"/>
              <a:t>common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CoVD</a:t>
            </a:r>
            <a:r>
              <a:rPr lang="en-US" b="1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Requirements</a:t>
            </a:r>
          </a:p>
          <a:p>
            <a:pPr lvl="1"/>
            <a:r>
              <a:rPr lang="en-US" dirty="0"/>
              <a:t>Domain management</a:t>
            </a:r>
          </a:p>
          <a:p>
            <a:pPr lvl="2"/>
            <a:r>
              <a:rPr lang="en-IN" dirty="0" smtClean="0"/>
              <a:t>Member </a:t>
            </a:r>
            <a:r>
              <a:rPr lang="en-IN" dirty="0"/>
              <a:t>management </a:t>
            </a:r>
            <a:r>
              <a:rPr lang="en-IN" dirty="0" smtClean="0"/>
              <a:t> </a:t>
            </a:r>
            <a:r>
              <a:rPr lang="en-IN" dirty="0"/>
              <a:t>required for specifying </a:t>
            </a:r>
            <a:r>
              <a:rPr lang="en-IN" dirty="0" smtClean="0"/>
              <a:t>the </a:t>
            </a:r>
            <a:r>
              <a:rPr lang="en-US" dirty="0" smtClean="0"/>
              <a:t>project </a:t>
            </a:r>
            <a:r>
              <a:rPr lang="en-US" dirty="0"/>
              <a:t>members.</a:t>
            </a:r>
          </a:p>
          <a:p>
            <a:pPr lvl="2"/>
            <a:r>
              <a:rPr lang="en-IN" dirty="0" smtClean="0"/>
              <a:t> </a:t>
            </a:r>
            <a:r>
              <a:rPr lang="en-IN" dirty="0"/>
              <a:t>Resource management is required for constructing </a:t>
            </a:r>
            <a:r>
              <a:rPr lang="en-IN" dirty="0" smtClean="0"/>
              <a:t>and  authenticating </a:t>
            </a:r>
            <a:r>
              <a:rPr lang="en-IN" dirty="0"/>
              <a:t>virtual resources used in the </a:t>
            </a:r>
            <a:r>
              <a:rPr lang="en-IN" dirty="0" smtClean="0"/>
              <a:t>member </a:t>
            </a:r>
            <a:r>
              <a:rPr lang="en-US" dirty="0" smtClean="0"/>
              <a:t>environment</a:t>
            </a:r>
            <a:r>
              <a:rPr lang="en-US" dirty="0"/>
              <a:t>.</a:t>
            </a:r>
          </a:p>
          <a:p>
            <a:pPr lvl="2"/>
            <a:r>
              <a:rPr lang="en-IN" dirty="0" smtClean="0"/>
              <a:t>Policy </a:t>
            </a:r>
            <a:r>
              <a:rPr lang="en-IN" dirty="0"/>
              <a:t>management is required for specifying </a:t>
            </a:r>
            <a:r>
              <a:rPr lang="en-IN" dirty="0" smtClean="0"/>
              <a:t>and distributing </a:t>
            </a:r>
            <a:r>
              <a:rPr lang="en-IN" dirty="0"/>
              <a:t>the project information sharing policies to </a:t>
            </a:r>
            <a:r>
              <a:rPr lang="en-IN" dirty="0" smtClean="0"/>
              <a:t>the </a:t>
            </a:r>
            <a:r>
              <a:rPr lang="en-US" dirty="0" smtClean="0"/>
              <a:t>member </a:t>
            </a:r>
            <a:r>
              <a:rPr lang="en-US" dirty="0"/>
              <a:t>environments.</a:t>
            </a:r>
          </a:p>
          <a:p>
            <a:pPr lvl="1"/>
            <a:r>
              <a:rPr lang="en-IN" dirty="0" smtClean="0"/>
              <a:t>Member </a:t>
            </a:r>
            <a:r>
              <a:rPr lang="en-IN" dirty="0"/>
              <a:t>environment in the </a:t>
            </a:r>
            <a:r>
              <a:rPr lang="en-IN" dirty="0" smtClean="0"/>
              <a:t>workspace</a:t>
            </a:r>
          </a:p>
          <a:p>
            <a:pPr lvl="2"/>
            <a:r>
              <a:rPr lang="en-IN" dirty="0" smtClean="0"/>
              <a:t>Resource </a:t>
            </a:r>
            <a:r>
              <a:rPr lang="en-IN" dirty="0"/>
              <a:t>virtualization is required for creating </a:t>
            </a:r>
            <a:r>
              <a:rPr lang="en-IN" dirty="0" smtClean="0"/>
              <a:t>the  project </a:t>
            </a:r>
            <a:r>
              <a:rPr lang="en-IN" dirty="0"/>
              <a:t>specific resources at low cost</a:t>
            </a:r>
            <a:r>
              <a:rPr lang="en-IN" dirty="0" smtClean="0"/>
              <a:t>.</a:t>
            </a:r>
            <a:endParaRPr lang="en-IN" dirty="0"/>
          </a:p>
          <a:p>
            <a:pPr lvl="2"/>
            <a:r>
              <a:rPr lang="en-IN" dirty="0" smtClean="0"/>
              <a:t>Member </a:t>
            </a:r>
            <a:r>
              <a:rPr lang="en-IN" dirty="0"/>
              <a:t>authentication </a:t>
            </a:r>
            <a:r>
              <a:rPr lang="en-IN" dirty="0" smtClean="0"/>
              <a:t>for </a:t>
            </a:r>
            <a:r>
              <a:rPr lang="en-IN" dirty="0"/>
              <a:t>allowing </a:t>
            </a:r>
            <a:r>
              <a:rPr lang="en-IN" dirty="0" smtClean="0"/>
              <a:t>only the </a:t>
            </a:r>
            <a:r>
              <a:rPr lang="en-IN" dirty="0"/>
              <a:t>project members to use the virtual </a:t>
            </a:r>
            <a:r>
              <a:rPr lang="en-IN" dirty="0" smtClean="0"/>
              <a:t>resources.</a:t>
            </a:r>
          </a:p>
          <a:p>
            <a:pPr lvl="2"/>
            <a:r>
              <a:rPr lang="en-IN" dirty="0" smtClean="0"/>
              <a:t>Resource </a:t>
            </a:r>
            <a:r>
              <a:rPr lang="en-IN" dirty="0"/>
              <a:t>authorization </a:t>
            </a:r>
            <a:r>
              <a:rPr lang="en-IN" dirty="0" smtClean="0"/>
              <a:t>for quarantine. </a:t>
            </a:r>
          </a:p>
          <a:p>
            <a:pPr lvl="2"/>
            <a:r>
              <a:rPr lang="en-IN" dirty="0" smtClean="0"/>
              <a:t>The </a:t>
            </a:r>
            <a:r>
              <a:rPr lang="en-IN" dirty="0"/>
              <a:t>information sharing policy must be enforced </a:t>
            </a:r>
            <a:r>
              <a:rPr lang="en-IN" dirty="0" smtClean="0"/>
              <a:t>on </a:t>
            </a:r>
            <a:r>
              <a:rPr lang="en-US" dirty="0" smtClean="0"/>
              <a:t>the </a:t>
            </a:r>
            <a:r>
              <a:rPr lang="en-US" dirty="0"/>
              <a:t>project documents</a:t>
            </a: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Fawaz Alssai/Fahad Alsolmai/COVM for 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48A7-FE52-48D3-AEC8-18020E55EC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297</TotalTime>
  <Words>2061</Words>
  <Application>Microsoft Office PowerPoint</Application>
  <PresentationFormat>On-screen Show (4:3)</PresentationFormat>
  <Paragraphs>317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Module</vt:lpstr>
      <vt:lpstr>Content Oriented Virtual Domains for Secure Information Sharing Across Organizations</vt:lpstr>
      <vt:lpstr>INTRODUCTION</vt:lpstr>
      <vt:lpstr>INTRODUCTION</vt:lpstr>
      <vt:lpstr>Cross organization project</vt:lpstr>
      <vt:lpstr>Trusted Virtual Domain based Workspace Model</vt:lpstr>
      <vt:lpstr>CoVD Based Workspace Model</vt:lpstr>
      <vt:lpstr>CoVD Based Workspace Model</vt:lpstr>
      <vt:lpstr>CoVD Based Workspace Model</vt:lpstr>
      <vt:lpstr>CoVD ARCHITECTURE</vt:lpstr>
      <vt:lpstr>CoVD ARCHITECTURE Overview</vt:lpstr>
      <vt:lpstr>CoVD ARCHITECTURE Overview</vt:lpstr>
      <vt:lpstr>CoVD ARCHITECTURE Overview</vt:lpstr>
      <vt:lpstr>CoVD ARCHITECTURE Overview</vt:lpstr>
      <vt:lpstr>CoVD ARCHITECTURE Overview</vt:lpstr>
      <vt:lpstr>IMPLEMENTATION</vt:lpstr>
      <vt:lpstr>Policy management component</vt:lpstr>
      <vt:lpstr>Policy enforcer</vt:lpstr>
      <vt:lpstr>Policy enforcer</vt:lpstr>
      <vt:lpstr>Policy enforcer</vt:lpstr>
      <vt:lpstr>Policy enforcer</vt:lpstr>
      <vt:lpstr>Policy enforcer</vt:lpstr>
      <vt:lpstr>Policy enforcer</vt:lpstr>
      <vt:lpstr>Policy enforcer</vt:lpstr>
      <vt:lpstr>Policy enforcer</vt:lpstr>
      <vt:lpstr>Performance Evaluation</vt:lpstr>
      <vt:lpstr>Performance Evaluation</vt:lpstr>
      <vt:lpstr>Performance Evaluation</vt:lpstr>
      <vt:lpstr>Efficiency Evaluation</vt:lpstr>
      <vt:lpstr>Efficiency Evaluation</vt:lpstr>
      <vt:lpstr>RELATED WORK</vt:lpstr>
      <vt:lpstr>CONCLUSION</vt:lpstr>
      <vt:lpstr>Thank You</vt:lpstr>
    </vt:vector>
  </TitlesOfParts>
  <Company>Fawaz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Oriented Virtual Domains for Secure Information Sharing Across Organizations</dc:title>
  <dc:creator>Fawaz</dc:creator>
  <cp:lastModifiedBy>Edward Chow</cp:lastModifiedBy>
  <cp:revision>36</cp:revision>
  <dcterms:created xsi:type="dcterms:W3CDTF">2011-07-07T05:39:38Z</dcterms:created>
  <dcterms:modified xsi:type="dcterms:W3CDTF">2011-07-27T22:22:07Z</dcterms:modified>
</cp:coreProperties>
</file>