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9" r:id="rId2"/>
  </p:sldMasterIdLst>
  <p:notesMasterIdLst>
    <p:notesMasterId r:id="rId15"/>
  </p:notesMasterIdLst>
  <p:handoutMasterIdLst>
    <p:handoutMasterId r:id="rId16"/>
  </p:handoutMasterIdLst>
  <p:sldIdLst>
    <p:sldId id="319" r:id="rId3"/>
    <p:sldId id="310" r:id="rId4"/>
    <p:sldId id="314" r:id="rId5"/>
    <p:sldId id="316" r:id="rId6"/>
    <p:sldId id="311" r:id="rId7"/>
    <p:sldId id="312" r:id="rId8"/>
    <p:sldId id="313" r:id="rId9"/>
    <p:sldId id="308" r:id="rId10"/>
    <p:sldId id="309" r:id="rId11"/>
    <p:sldId id="315" r:id="rId12"/>
    <p:sldId id="317" r:id="rId13"/>
    <p:sldId id="318" r:id="rId14"/>
  </p:sldIdLst>
  <p:sldSz cx="9144000" cy="6858000" type="screen4x3"/>
  <p:notesSz cx="6858000" cy="92964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egoe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egoe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egoe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ego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 useTimings="0">
    <p:present/>
    <p:sldAll/>
    <p:penClr>
      <a:srgbClr val="FF0000"/>
    </p:penClr>
  </p:showPr>
  <p:clrMru>
    <a:srgbClr val="08F81F"/>
    <a:srgbClr val="1A09F7"/>
    <a:srgbClr val="FFCCCC"/>
    <a:srgbClr val="FF7C80"/>
    <a:srgbClr val="FF9999"/>
    <a:srgbClr val="04E4FC"/>
    <a:srgbClr val="777777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0" autoAdjust="0"/>
    <p:restoredTop sz="90125" autoAdjust="0"/>
  </p:normalViewPr>
  <p:slideViewPr>
    <p:cSldViewPr snapToGrid="0">
      <p:cViewPr>
        <p:scale>
          <a:sx n="100" d="100"/>
          <a:sy n="100" d="100"/>
        </p:scale>
        <p:origin x="-228" y="-66"/>
      </p:cViewPr>
      <p:guideLst>
        <p:guide orient="horz" pos="144"/>
        <p:guide orient="horz" pos="4176"/>
        <p:guide orient="horz" pos="893"/>
        <p:guide orient="horz" pos="1200"/>
        <p:guide orient="horz" pos="1492"/>
        <p:guide orient="horz" pos="2764"/>
        <p:guide pos="240"/>
        <p:guide pos="5627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714" y="403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lnSpc>
                <a:spcPct val="100000"/>
              </a:lnSpc>
              <a:spcBef>
                <a:spcPct val="0"/>
              </a:spcBef>
              <a:defRPr sz="1200" b="1">
                <a:effectLst/>
                <a:latin typeface="Segoe Semi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000">
                <a:effectLst/>
                <a:latin typeface="Segoe" pitchFamily="34" charset="0"/>
              </a:defRPr>
            </a:lvl1pPr>
          </a:lstStyle>
          <a:p>
            <a:pPr>
              <a:defRPr/>
            </a:pPr>
            <a:fld id="{757FD9A1-65E7-42CF-9C29-182F184DE7DE}" type="datetime8">
              <a:rPr lang="en-US"/>
              <a:pPr>
                <a:defRPr/>
              </a:pPr>
              <a:t>7/15/2010 9:56 AM</a:t>
            </a:fld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123" y="8831264"/>
            <a:ext cx="61187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200" b="1">
                <a:effectLst/>
                <a:latin typeface="Segoe Semibold" pitchFamily="34" charset="0"/>
              </a:defRPr>
            </a:lvl1pPr>
          </a:lstStyle>
          <a:p>
            <a:pPr>
              <a:defRPr/>
            </a:pPr>
            <a:fld id="{850BBAF8-C407-4006-98D8-1DEEF2FC5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lnSpc>
                <a:spcPct val="100000"/>
              </a:lnSpc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85A561A1-71D1-4483-A88B-842B0AC931A2}" type="datetime8">
              <a:rPr lang="en-US"/>
              <a:pPr>
                <a:defRPr/>
              </a:pPr>
              <a:t>7/15/2010 9:56 AM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26"/>
            <a:ext cx="548515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566685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lnSpc>
                <a:spcPct val="100000"/>
              </a:lnSpc>
              <a:spcBef>
                <a:spcPct val="0"/>
              </a:spcBef>
              <a:defRPr sz="800">
                <a:effectLst/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©2005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2996" y="8829675"/>
            <a:ext cx="127345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9EAC0CD0-DB8E-4177-998E-938BC85B7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E07AC-F0D7-49BB-A909-5BE06CDD69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ribb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-33338" y="2039938"/>
            <a:ext cx="9177338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0" descr="pikepeak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0" y="3049588"/>
            <a:ext cx="6696075" cy="585787"/>
          </a:xfrm>
          <a:ln algn="ctr"/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000" y="4387850"/>
            <a:ext cx="6642100" cy="420688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7106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5522-76F7-4C83-9F78-C6E7534F0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8130" name="Photo Editor Photo" r:id="rId3" imgW="1647619" imgH="1600000" progId="">
              <p:embed/>
            </p:oleObj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00025"/>
            <a:ext cx="2101850" cy="284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00025"/>
            <a:ext cx="6156325" cy="284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0608-F248-43F3-B4AB-9FFA2D5AC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Chow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6021-4C7A-4968-8CC9-EFCEABA1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Chow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31784-8E35-4AF9-9FE0-D84B18B4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0962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03313"/>
            <a:ext cx="4129088" cy="194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103313"/>
            <a:ext cx="4129087" cy="194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6CE1-B16E-4265-92EA-312BEE0B0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1986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D567-444C-41E1-A262-403689FC0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3010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27DC-081D-430A-812E-2727E9D36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4034" name="Photo Editor Photo" r:id="rId3" imgW="1647619" imgH="1600000" progId="">
              <p:embed/>
            </p:oleObj>
          </a:graphicData>
        </a:graphic>
      </p:graphicFrame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2C9C6-C796-4B04-9892-3046B2C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5058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F494-BDE2-42E0-95B4-7E89D6562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6082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225-37A6-4819-8E75-FF282146A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0025"/>
            <a:ext cx="838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001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03313"/>
            <a:ext cx="841057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1026" name="Photo Editor Photo" r:id="rId15" imgW="1647619" imgH="1600000" progId="">
              <p:embed/>
            </p:oleObj>
          </a:graphicData>
        </a:graphic>
      </p:graphicFrame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1" i="1" dirty="0" smtClean="0"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1" i="1" dirty="0" smtClean="0"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Chow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 i="1">
                <a:effectLst/>
                <a:latin typeface="Arial" charset="0"/>
              </a:defRPr>
            </a:lvl1pPr>
          </a:lstStyle>
          <a:p>
            <a:pPr>
              <a:defRPr/>
            </a:pPr>
            <a:fld id="{FA13B8FE-8F6F-428B-8F50-F1CF2495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58" r:id="rId2"/>
    <p:sldLayoutId id="2147483759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2pPr>
      <a:lvl3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3pPr>
      <a:lvl4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4pPr>
      <a:lvl5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9pPr>
    </p:titleStyle>
    <p:bodyStyle>
      <a:lvl1pPr marL="461963" indent="-4619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50900" indent="-387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7300" indent="-4048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55763" indent="-3968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2638" indent="-395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098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670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42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14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FD06-6E38-454B-9835-553600D4B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gif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828800"/>
            <a:ext cx="8382000" cy="750888"/>
          </a:xfrm>
        </p:spPr>
        <p:txBody>
          <a:bodyPr/>
          <a:lstStyle/>
          <a:p>
            <a:pPr algn="ctr"/>
            <a:r>
              <a:rPr lang="en-US" dirty="0" smtClean="0"/>
              <a:t>Secure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3170238"/>
            <a:ext cx="8410575" cy="177279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Edward Chow</a:t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r>
              <a:rPr lang="en-US" dirty="0" smtClean="0"/>
              <a:t>Department of Computer Science</a:t>
            </a:r>
            <a:br>
              <a:rPr lang="en-US" dirty="0" smtClean="0"/>
            </a:br>
            <a:r>
              <a:rPr lang="en-US" dirty="0" smtClean="0"/>
              <a:t>University of Colorado at Colorado Springs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646331"/>
          </a:xfrm>
        </p:spPr>
        <p:txBody>
          <a:bodyPr/>
          <a:lstStyle/>
          <a:p>
            <a:r>
              <a:rPr lang="en-US" sz="4000" dirty="0" smtClean="0"/>
              <a:t>Program Concepts/Demo Projects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3748719"/>
          </a:xfrm>
        </p:spPr>
        <p:txBody>
          <a:bodyPr/>
          <a:lstStyle/>
          <a:p>
            <a:r>
              <a:rPr lang="en-US" sz="2400" dirty="0" smtClean="0"/>
              <a:t>Cross Domain Secure Information Sharing  For </a:t>
            </a:r>
            <a:r>
              <a:rPr lang="en-US" sz="2400" dirty="0" err="1" smtClean="0"/>
              <a:t>DDoS</a:t>
            </a:r>
            <a:r>
              <a:rPr lang="en-US" sz="2400" dirty="0" smtClean="0"/>
              <a:t> Defense and Coordinated Disaster Recovery </a:t>
            </a:r>
          </a:p>
          <a:p>
            <a:r>
              <a:rPr lang="en-US" sz="2400" dirty="0" smtClean="0"/>
              <a:t>Key Management and Distribution </a:t>
            </a:r>
          </a:p>
          <a:p>
            <a:r>
              <a:rPr lang="en-US" sz="2400" dirty="0" smtClean="0"/>
              <a:t>Secure Collective Smart Grid Defense </a:t>
            </a:r>
          </a:p>
          <a:p>
            <a:r>
              <a:rPr lang="en-US" sz="2400" dirty="0" smtClean="0"/>
              <a:t>Secure SCADA and Efficient Multi End Point Security </a:t>
            </a:r>
          </a:p>
          <a:p>
            <a:r>
              <a:rPr lang="en-US" sz="2400" dirty="0" smtClean="0"/>
              <a:t>Biotope based Biometric Authentication Infrastructure  </a:t>
            </a:r>
          </a:p>
          <a:p>
            <a:r>
              <a:rPr lang="en-US" sz="2400" dirty="0" smtClean="0"/>
              <a:t>Meter Data Integrity  for Peak/Outage  Management </a:t>
            </a:r>
          </a:p>
          <a:p>
            <a:r>
              <a:rPr lang="en-US" sz="2400" dirty="0" smtClean="0"/>
              <a:t>Penetration Testing, Software Scanning, and </a:t>
            </a:r>
            <a:r>
              <a:rPr lang="en-US" sz="2400" smtClean="0"/>
              <a:t>Vulnerabilitiy</a:t>
            </a:r>
            <a:r>
              <a:rPr lang="en-US" sz="2400" dirty="0" smtClean="0"/>
              <a:t> Analysis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814513"/>
            <a:ext cx="18097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762000" y="5319713"/>
            <a:ext cx="6172200" cy="1081087"/>
            <a:chOff x="762000" y="5091783"/>
            <a:chExt cx="6172200" cy="1080417"/>
          </a:xfrm>
        </p:grpSpPr>
        <p:grpSp>
          <p:nvGrpSpPr>
            <p:cNvPr id="3" name="Group 22"/>
            <p:cNvGrpSpPr>
              <a:grpSpLocks noChangeAspect="1"/>
            </p:cNvGrpSpPr>
            <p:nvPr/>
          </p:nvGrpSpPr>
          <p:grpSpPr bwMode="auto">
            <a:xfrm>
              <a:off x="762000" y="5091783"/>
              <a:ext cx="2514600" cy="1080417"/>
              <a:chOff x="1600200" y="2736817"/>
              <a:chExt cx="4136572" cy="1777309"/>
            </a:xfrm>
          </p:grpSpPr>
          <p:pic>
            <p:nvPicPr>
              <p:cNvPr id="207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4444" t="24889" r="21667" b="50221"/>
              <a:stretch>
                <a:fillRect/>
              </a:stretch>
            </p:blipFill>
            <p:spPr bwMode="auto">
              <a:xfrm>
                <a:off x="1600200" y="3048001"/>
                <a:ext cx="4136572" cy="146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9843" b="53145"/>
              <a:stretch>
                <a:fillRect/>
              </a:stretch>
            </p:blipFill>
            <p:spPr bwMode="auto">
              <a:xfrm>
                <a:off x="4190998" y="2736817"/>
                <a:ext cx="1472980" cy="779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3581400" y="5231396"/>
              <a:ext cx="3352800" cy="831334"/>
            </a:xfrm>
            <a:prstGeom prst="rect">
              <a:avLst/>
            </a:prstGeom>
            <a:gradFill flip="none" rotWithShape="0">
              <a:gsLst>
                <a:gs pos="21000">
                  <a:srgbClr val="92D050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33CC"/>
                  </a:solidFill>
                  <a:latin typeface="+mn-lt"/>
                </a:rPr>
                <a:t>Deployment of </a:t>
              </a:r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mobile power generation </a:t>
              </a:r>
              <a:r>
                <a:rPr lang="en-US" sz="1200" b="1" dirty="0">
                  <a:solidFill>
                    <a:srgbClr val="0033CC"/>
                  </a:solidFill>
                  <a:latin typeface="+mn-lt"/>
                </a:rPr>
                <a:t>can be connected to the Smart Grid at strategic locations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(The electric generator is </a:t>
              </a:r>
              <a:r>
                <a:rPr lang="en-US" sz="1200" u="sng" dirty="0">
                  <a:latin typeface="+mn-lt"/>
                </a:rPr>
                <a:t>driven by the vehicles primary Digital Engine</a:t>
              </a:r>
              <a:r>
                <a:rPr lang="en-US" sz="1200" dirty="0">
                  <a:latin typeface="+mn-lt"/>
                </a:rPr>
                <a:t>)</a:t>
              </a:r>
            </a:p>
          </p:txBody>
        </p:sp>
      </p:grpSp>
      <p:sp>
        <p:nvSpPr>
          <p:cNvPr id="2052" name="TextBox 43"/>
          <p:cNvSpPr txBox="1">
            <a:spLocks noChangeArrowheads="1"/>
          </p:cNvSpPr>
          <p:nvPr/>
        </p:nvSpPr>
        <p:spPr bwMode="auto">
          <a:xfrm>
            <a:off x="381000" y="53975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8F81F"/>
                </a:solidFill>
                <a:latin typeface="Calibri" pitchFamily="34" charset="0"/>
              </a:rPr>
              <a:t>Strategic Power Deployment</a:t>
            </a:r>
          </a:p>
        </p:txBody>
      </p:sp>
      <p:sp>
        <p:nvSpPr>
          <p:cNvPr id="45" name="Freeform 44"/>
          <p:cNvSpPr/>
          <p:nvPr/>
        </p:nvSpPr>
        <p:spPr>
          <a:xfrm>
            <a:off x="3121025" y="6161088"/>
            <a:ext cx="754063" cy="184150"/>
          </a:xfrm>
          <a:custGeom>
            <a:avLst/>
            <a:gdLst>
              <a:gd name="connsiteX0" fmla="*/ 0 w 754380"/>
              <a:gd name="connsiteY0" fmla="*/ 0 h 184785"/>
              <a:gd name="connsiteX1" fmla="*/ 148590 w 754380"/>
              <a:gd name="connsiteY1" fmla="*/ 171450 h 184785"/>
              <a:gd name="connsiteX2" fmla="*/ 480060 w 754380"/>
              <a:gd name="connsiteY2" fmla="*/ 80010 h 184785"/>
              <a:gd name="connsiteX3" fmla="*/ 754380 w 754380"/>
              <a:gd name="connsiteY3" fmla="*/ 160020 h 18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80" h="184785">
                <a:moveTo>
                  <a:pt x="0" y="0"/>
                </a:moveTo>
                <a:cubicBezTo>
                  <a:pt x="34290" y="79057"/>
                  <a:pt x="68580" y="158115"/>
                  <a:pt x="148590" y="171450"/>
                </a:cubicBezTo>
                <a:cubicBezTo>
                  <a:pt x="228600" y="184785"/>
                  <a:pt x="379095" y="81915"/>
                  <a:pt x="480060" y="80010"/>
                </a:cubicBezTo>
                <a:cubicBezTo>
                  <a:pt x="581025" y="78105"/>
                  <a:pt x="712470" y="148590"/>
                  <a:pt x="754380" y="160020"/>
                </a:cubicBezTo>
              </a:path>
            </a:pathLst>
          </a:custGeom>
          <a:ln w="635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4800" y="1630363"/>
            <a:ext cx="6461125" cy="1265237"/>
            <a:chOff x="304800" y="1524000"/>
            <a:chExt cx="6461760" cy="1265541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304800" y="1524000"/>
              <a:ext cx="5867400" cy="1265541"/>
              <a:chOff x="457200" y="304800"/>
              <a:chExt cx="5867400" cy="1265541"/>
            </a:xfrm>
          </p:grpSpPr>
          <p:pic>
            <p:nvPicPr>
              <p:cNvPr id="2066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19600" y="304800"/>
                <a:ext cx="1905000" cy="1265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57200" y="457237"/>
                <a:ext cx="3962790" cy="1016244"/>
              </a:xfrm>
              <a:prstGeom prst="rect">
                <a:avLst/>
              </a:prstGeom>
              <a:gradFill flip="none" rotWithShape="0">
                <a:gsLst>
                  <a:gs pos="21000">
                    <a:srgbClr val="92D050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33CC"/>
                    </a:solidFill>
                    <a:latin typeface="+mn-lt"/>
                  </a:rPr>
                  <a:t>Back-up power generation are equipped with the same fully flexible advanced multi-fuel engine used in vehicles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+mn-lt"/>
                  </a:rPr>
                  <a:t>The generator is driven by the same Digital Engine that powers transportation vehicles to </a:t>
                </a:r>
                <a:r>
                  <a:rPr lang="en-US" sz="1200" u="sng" dirty="0">
                    <a:latin typeface="+mn-lt"/>
                  </a:rPr>
                  <a:t>take advantage of high volume engine production and reduce costs</a:t>
                </a: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5931453" y="2205201"/>
              <a:ext cx="835107" cy="231831"/>
            </a:xfrm>
            <a:custGeom>
              <a:avLst/>
              <a:gdLst>
                <a:gd name="connsiteX0" fmla="*/ 0 w 834390"/>
                <a:gd name="connsiteY0" fmla="*/ 80010 h 230505"/>
                <a:gd name="connsiteX1" fmla="*/ 240030 w 834390"/>
                <a:gd name="connsiteY1" fmla="*/ 22860 h 230505"/>
                <a:gd name="connsiteX2" fmla="*/ 491490 w 834390"/>
                <a:gd name="connsiteY2" fmla="*/ 217170 h 230505"/>
                <a:gd name="connsiteX3" fmla="*/ 834390 w 834390"/>
                <a:gd name="connsiteY3" fmla="*/ 10287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390" h="230505">
                  <a:moveTo>
                    <a:pt x="0" y="80010"/>
                  </a:moveTo>
                  <a:cubicBezTo>
                    <a:pt x="79057" y="40005"/>
                    <a:pt x="158115" y="0"/>
                    <a:pt x="240030" y="22860"/>
                  </a:cubicBezTo>
                  <a:cubicBezTo>
                    <a:pt x="321945" y="45720"/>
                    <a:pt x="392430" y="203835"/>
                    <a:pt x="491490" y="217170"/>
                  </a:cubicBezTo>
                  <a:cubicBezTo>
                    <a:pt x="590550" y="230505"/>
                    <a:pt x="712470" y="166687"/>
                    <a:pt x="834390" y="102870"/>
                  </a:cubicBezTo>
                </a:path>
              </a:pathLst>
            </a:custGeom>
            <a:ln w="63500" cmpd="tri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1066800" y="3016250"/>
            <a:ext cx="5562600" cy="2089150"/>
            <a:chOff x="1066800" y="2863699"/>
            <a:chExt cx="5562600" cy="2089301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066800" y="2863699"/>
              <a:ext cx="4953000" cy="2089301"/>
              <a:chOff x="381000" y="2133600"/>
              <a:chExt cx="5486400" cy="2277419"/>
            </a:xfrm>
          </p:grpSpPr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609600" y="2133600"/>
                <a:ext cx="4876800" cy="1295400"/>
                <a:chOff x="609600" y="2209800"/>
                <a:chExt cx="6278880" cy="1676400"/>
              </a:xfrm>
            </p:grpSpPr>
            <p:pic>
              <p:nvPicPr>
                <p:cNvPr id="2061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4444" t="24889" r="21667" b="50221"/>
                <a:stretch>
                  <a:fillRect/>
                </a:stretch>
              </p:blipFill>
              <p:spPr bwMode="auto">
                <a:xfrm>
                  <a:off x="609600" y="2667000"/>
                  <a:ext cx="3276600" cy="1161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2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40369" y="2209800"/>
                  <a:ext cx="2748111" cy="167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Freeform 34"/>
                <p:cNvSpPr/>
                <p:nvPr/>
              </p:nvSpPr>
              <p:spPr>
                <a:xfrm>
                  <a:off x="3690931" y="3177286"/>
                  <a:ext cx="1032393" cy="492701"/>
                </a:xfrm>
                <a:custGeom>
                  <a:avLst/>
                  <a:gdLst>
                    <a:gd name="connsiteX0" fmla="*/ 0 w 1371600"/>
                    <a:gd name="connsiteY0" fmla="*/ 342900 h 491490"/>
                    <a:gd name="connsiteX1" fmla="*/ 171450 w 1371600"/>
                    <a:gd name="connsiteY1" fmla="*/ 468630 h 491490"/>
                    <a:gd name="connsiteX2" fmla="*/ 560070 w 1371600"/>
                    <a:gd name="connsiteY2" fmla="*/ 422910 h 491490"/>
                    <a:gd name="connsiteX3" fmla="*/ 1017270 w 1371600"/>
                    <a:gd name="connsiteY3" fmla="*/ 57150 h 491490"/>
                    <a:gd name="connsiteX4" fmla="*/ 1371600 w 1371600"/>
                    <a:gd name="connsiteY4" fmla="*/ 80010 h 491490"/>
                    <a:gd name="connsiteX5" fmla="*/ 1371600 w 1371600"/>
                    <a:gd name="connsiteY5" fmla="*/ 80010 h 49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1600" h="491490">
                      <a:moveTo>
                        <a:pt x="0" y="342900"/>
                      </a:moveTo>
                      <a:cubicBezTo>
                        <a:pt x="39052" y="399097"/>
                        <a:pt x="78105" y="455295"/>
                        <a:pt x="171450" y="468630"/>
                      </a:cubicBezTo>
                      <a:cubicBezTo>
                        <a:pt x="264795" y="481965"/>
                        <a:pt x="419100" y="491490"/>
                        <a:pt x="560070" y="422910"/>
                      </a:cubicBezTo>
                      <a:cubicBezTo>
                        <a:pt x="701040" y="354330"/>
                        <a:pt x="882015" y="114300"/>
                        <a:pt x="1017270" y="57150"/>
                      </a:cubicBezTo>
                      <a:cubicBezTo>
                        <a:pt x="1152525" y="0"/>
                        <a:pt x="1371600" y="80010"/>
                        <a:pt x="1371600" y="80010"/>
                      </a:cubicBezTo>
                      <a:lnTo>
                        <a:pt x="1371600" y="80010"/>
                      </a:lnTo>
                    </a:path>
                  </a:pathLst>
                </a:custGeom>
                <a:ln w="63500" cmpd="tri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381000" y="3505936"/>
                <a:ext cx="5486400" cy="905083"/>
              </a:xfrm>
              <a:prstGeom prst="rect">
                <a:avLst/>
              </a:prstGeom>
              <a:gradFill flip="none" rotWithShape="0">
                <a:gsLst>
                  <a:gs pos="21000">
                    <a:srgbClr val="92D050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FF0000"/>
                    </a:solidFill>
                    <a:latin typeface="+mn-lt"/>
                  </a:rPr>
                  <a:t>Utility vehicles can be deployed to drive stationary generators </a:t>
                </a:r>
                <a:r>
                  <a:rPr lang="en-US" sz="1200" b="1" dirty="0">
                    <a:solidFill>
                      <a:srgbClr val="0033CC"/>
                    </a:solidFill>
                    <a:latin typeface="+mn-lt"/>
                  </a:rPr>
                  <a:t>that are tied to the Smart Grid for emergency back-up power generation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+mn-lt"/>
                  </a:rPr>
                  <a:t>(The electric generator is driven by the vehicles primary Digital Engine </a:t>
                </a:r>
                <a:r>
                  <a:rPr lang="en-US" sz="1200" u="sng" dirty="0">
                    <a:latin typeface="+mn-lt"/>
                  </a:rPr>
                  <a:t>eliminating the need for a redundant engine </a:t>
                </a:r>
                <a:r>
                  <a:rPr lang="en-US" sz="1200" dirty="0">
                    <a:latin typeface="+mn-lt"/>
                  </a:rPr>
                  <a:t>at the generator site)</a:t>
                </a:r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5432425" y="3505095"/>
              <a:ext cx="1196975" cy="230205"/>
            </a:xfrm>
            <a:custGeom>
              <a:avLst/>
              <a:gdLst>
                <a:gd name="connsiteX0" fmla="*/ 0 w 834390"/>
                <a:gd name="connsiteY0" fmla="*/ 80010 h 230505"/>
                <a:gd name="connsiteX1" fmla="*/ 240030 w 834390"/>
                <a:gd name="connsiteY1" fmla="*/ 22860 h 230505"/>
                <a:gd name="connsiteX2" fmla="*/ 491490 w 834390"/>
                <a:gd name="connsiteY2" fmla="*/ 217170 h 230505"/>
                <a:gd name="connsiteX3" fmla="*/ 834390 w 834390"/>
                <a:gd name="connsiteY3" fmla="*/ 10287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390" h="230505">
                  <a:moveTo>
                    <a:pt x="0" y="80010"/>
                  </a:moveTo>
                  <a:cubicBezTo>
                    <a:pt x="79057" y="40005"/>
                    <a:pt x="158115" y="0"/>
                    <a:pt x="240030" y="22860"/>
                  </a:cubicBezTo>
                  <a:cubicBezTo>
                    <a:pt x="321945" y="45720"/>
                    <a:pt x="392430" y="203835"/>
                    <a:pt x="491490" y="217170"/>
                  </a:cubicBezTo>
                  <a:cubicBezTo>
                    <a:pt x="590550" y="230505"/>
                    <a:pt x="712470" y="166687"/>
                    <a:pt x="834390" y="102870"/>
                  </a:cubicBezTo>
                </a:path>
              </a:pathLst>
            </a:custGeom>
            <a:ln w="63500" cmpd="tri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056" name="TextBox 50"/>
          <p:cNvSpPr txBox="1">
            <a:spLocks noChangeArrowheads="1"/>
          </p:cNvSpPr>
          <p:nvPr/>
        </p:nvSpPr>
        <p:spPr bwMode="auto">
          <a:xfrm>
            <a:off x="304800" y="685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Sturman‘s Digital Engine technology uses advanced closed loop controls to optimize fuel efficiency and engine power generation from clean renewable fuels to meet the  demands of Utility Providers (Natural Gas) , Military (JP8 / Jet A, Diesel), and Commercial Customers (Biodiesel, Ethanol.)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2599"/>
            <a:ext cx="8387041" cy="658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1524000" y="3962400"/>
            <a:ext cx="6172200" cy="2667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5" name="Picture 4" descr="uccsCamp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67000"/>
            <a:ext cx="5943600" cy="990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14400"/>
            <a:ext cx="5302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9600" y="2754868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UCCS Secure Smart Grid Lab</a:t>
            </a: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495800"/>
            <a:ext cx="2009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90800" y="4038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UCCS </a:t>
            </a:r>
            <a:r>
              <a:rPr lang="en-US" sz="1600" b="1" dirty="0" err="1" smtClean="0">
                <a:solidFill>
                  <a:srgbClr val="00B050"/>
                </a:solidFill>
              </a:rPr>
              <a:t>MicroGrid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1031" name="Picture 7" descr="C:\Documents and Settings\chow\Local Settings\Temporary Internet Files\Content.IE5\HBQMQ4Q1\MPj0424398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953000"/>
            <a:ext cx="1295221" cy="863144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495800"/>
            <a:ext cx="904875" cy="8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5562600"/>
            <a:ext cx="190941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18"/>
          <p:cNvSpPr/>
          <p:nvPr/>
        </p:nvSpPr>
        <p:spPr>
          <a:xfrm>
            <a:off x="3810000" y="5105400"/>
            <a:ext cx="533401" cy="76200"/>
          </a:xfrm>
          <a:custGeom>
            <a:avLst/>
            <a:gdLst>
              <a:gd name="connsiteX0" fmla="*/ 0 w 734291"/>
              <a:gd name="connsiteY0" fmla="*/ 124690 h 173182"/>
              <a:gd name="connsiteX1" fmla="*/ 374073 w 734291"/>
              <a:gd name="connsiteY1" fmla="*/ 152400 h 173182"/>
              <a:gd name="connsiteX2" fmla="*/ 734291 w 734291"/>
              <a:gd name="connsiteY2" fmla="*/ 0 h 17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291" h="173182">
                <a:moveTo>
                  <a:pt x="0" y="124690"/>
                </a:moveTo>
                <a:cubicBezTo>
                  <a:pt x="125845" y="148936"/>
                  <a:pt x="251691" y="173182"/>
                  <a:pt x="374073" y="152400"/>
                </a:cubicBezTo>
                <a:cubicBezTo>
                  <a:pt x="496455" y="131618"/>
                  <a:pt x="615373" y="65809"/>
                  <a:pt x="734291" y="0"/>
                </a:cubicBezTo>
              </a:path>
            </a:pathLst>
          </a:custGeom>
          <a:ln w="38100">
            <a:solidFill>
              <a:srgbClr val="184EF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Freeform 19"/>
          <p:cNvSpPr/>
          <p:nvPr/>
        </p:nvSpPr>
        <p:spPr>
          <a:xfrm>
            <a:off x="4953000" y="5257800"/>
            <a:ext cx="761999" cy="457199"/>
          </a:xfrm>
          <a:custGeom>
            <a:avLst/>
            <a:gdLst>
              <a:gd name="connsiteX0" fmla="*/ 471054 w 471054"/>
              <a:gd name="connsiteY0" fmla="*/ 457200 h 457200"/>
              <a:gd name="connsiteX1" fmla="*/ 0 w 471054"/>
              <a:gd name="connsiteY1" fmla="*/ 0 h 457200"/>
              <a:gd name="connsiteX2" fmla="*/ 0 w 471054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4" h="457200">
                <a:moveTo>
                  <a:pt x="471054" y="45720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Freeform 20"/>
          <p:cNvSpPr/>
          <p:nvPr/>
        </p:nvSpPr>
        <p:spPr>
          <a:xfrm>
            <a:off x="4953000" y="5105401"/>
            <a:ext cx="1600200" cy="422564"/>
          </a:xfrm>
          <a:custGeom>
            <a:avLst/>
            <a:gdLst>
              <a:gd name="connsiteX0" fmla="*/ 0 w 1330036"/>
              <a:gd name="connsiteY0" fmla="*/ 0 h 374073"/>
              <a:gd name="connsiteX1" fmla="*/ 429491 w 1330036"/>
              <a:gd name="connsiteY1" fmla="*/ 83127 h 374073"/>
              <a:gd name="connsiteX2" fmla="*/ 789709 w 1330036"/>
              <a:gd name="connsiteY2" fmla="*/ 318654 h 374073"/>
              <a:gd name="connsiteX3" fmla="*/ 1316181 w 1330036"/>
              <a:gd name="connsiteY3" fmla="*/ 374073 h 374073"/>
              <a:gd name="connsiteX4" fmla="*/ 1316181 w 1330036"/>
              <a:gd name="connsiteY4" fmla="*/ 374073 h 374073"/>
              <a:gd name="connsiteX5" fmla="*/ 1330036 w 1330036"/>
              <a:gd name="connsiteY5" fmla="*/ 374073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036" h="374073">
                <a:moveTo>
                  <a:pt x="0" y="0"/>
                </a:moveTo>
                <a:cubicBezTo>
                  <a:pt x="143164" y="27709"/>
                  <a:pt x="297873" y="30018"/>
                  <a:pt x="429491" y="83127"/>
                </a:cubicBezTo>
                <a:cubicBezTo>
                  <a:pt x="561109" y="136236"/>
                  <a:pt x="641927" y="270163"/>
                  <a:pt x="789709" y="318654"/>
                </a:cubicBezTo>
                <a:cubicBezTo>
                  <a:pt x="937491" y="367145"/>
                  <a:pt x="1316181" y="374073"/>
                  <a:pt x="1316181" y="374073"/>
                </a:cubicBezTo>
                <a:lnTo>
                  <a:pt x="1316181" y="374073"/>
                </a:lnTo>
                <a:lnTo>
                  <a:pt x="1330036" y="374073"/>
                </a:lnTo>
              </a:path>
            </a:pathLst>
          </a:cu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4" name="Picture 23" descr="penroseHospit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1676400"/>
            <a:ext cx="1112655" cy="838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90800" y="2209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Hospitals</a:t>
            </a:r>
            <a:endParaRPr lang="en-US" sz="1600" b="1" dirty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505364" y="1828800"/>
            <a:ext cx="168563" cy="415636"/>
          </a:xfrm>
          <a:custGeom>
            <a:avLst/>
            <a:gdLst>
              <a:gd name="connsiteX0" fmla="*/ 154709 w 168563"/>
              <a:gd name="connsiteY0" fmla="*/ 0 h 415636"/>
              <a:gd name="connsiteX1" fmla="*/ 2309 w 168563"/>
              <a:gd name="connsiteY1" fmla="*/ 290945 h 415636"/>
              <a:gd name="connsiteX2" fmla="*/ 168563 w 168563"/>
              <a:gd name="connsiteY2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563" h="415636">
                <a:moveTo>
                  <a:pt x="154709" y="0"/>
                </a:moveTo>
                <a:cubicBezTo>
                  <a:pt x="77354" y="110836"/>
                  <a:pt x="0" y="221672"/>
                  <a:pt x="2309" y="290945"/>
                </a:cubicBezTo>
                <a:cubicBezTo>
                  <a:pt x="4618" y="360218"/>
                  <a:pt x="86590" y="387927"/>
                  <a:pt x="168563" y="415636"/>
                </a:cubicBezTo>
              </a:path>
            </a:pathLst>
          </a:custGeom>
          <a:ln w="38100">
            <a:solidFill>
              <a:srgbClr val="13F32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9" name="Picture 28" descr="towerTranspr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0" y="1733550"/>
            <a:ext cx="1000125" cy="628650"/>
          </a:xfrm>
          <a:prstGeom prst="rect">
            <a:avLst/>
          </a:prstGeom>
        </p:spPr>
      </p:pic>
      <p:pic>
        <p:nvPicPr>
          <p:cNvPr id="30" name="Picture 29" descr="towerTranspr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0800" y="1657350"/>
            <a:ext cx="1000125" cy="628650"/>
          </a:xfrm>
          <a:prstGeom prst="rect">
            <a:avLst/>
          </a:prstGeom>
        </p:spPr>
      </p:pic>
      <p:pic>
        <p:nvPicPr>
          <p:cNvPr id="31" name="Picture 30" descr="towerTranspr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5200" y="1504950"/>
            <a:ext cx="1000125" cy="628650"/>
          </a:xfrm>
          <a:prstGeom prst="rect">
            <a:avLst/>
          </a:prstGeom>
        </p:spPr>
      </p:pic>
      <p:pic>
        <p:nvPicPr>
          <p:cNvPr id="32" name="Picture 31" descr="towerTranspr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62475" y="1828800"/>
            <a:ext cx="1000125" cy="628650"/>
          </a:xfrm>
          <a:prstGeom prst="rect">
            <a:avLst/>
          </a:prstGeom>
        </p:spPr>
      </p:pic>
      <p:pic>
        <p:nvPicPr>
          <p:cNvPr id="33" name="Picture 32" descr="towerTranspr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57600" y="1752600"/>
            <a:ext cx="1000125" cy="628650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>
          <a:xfrm>
            <a:off x="4876800" y="1905000"/>
            <a:ext cx="3505200" cy="2743200"/>
          </a:xfrm>
          <a:custGeom>
            <a:avLst/>
            <a:gdLst>
              <a:gd name="connsiteX0" fmla="*/ 0 w 1533237"/>
              <a:gd name="connsiteY0" fmla="*/ 1260764 h 1260764"/>
              <a:gd name="connsiteX1" fmla="*/ 1122218 w 1533237"/>
              <a:gd name="connsiteY1" fmla="*/ 775854 h 1260764"/>
              <a:gd name="connsiteX2" fmla="*/ 1496291 w 1533237"/>
              <a:gd name="connsiteY2" fmla="*/ 318654 h 1260764"/>
              <a:gd name="connsiteX3" fmla="*/ 1343891 w 1533237"/>
              <a:gd name="connsiteY3" fmla="*/ 0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3237" h="1260764">
                <a:moveTo>
                  <a:pt x="0" y="1260764"/>
                </a:moveTo>
                <a:cubicBezTo>
                  <a:pt x="436418" y="1096818"/>
                  <a:pt x="872836" y="932872"/>
                  <a:pt x="1122218" y="775854"/>
                </a:cubicBezTo>
                <a:cubicBezTo>
                  <a:pt x="1371600" y="618836"/>
                  <a:pt x="1459346" y="447963"/>
                  <a:pt x="1496291" y="318654"/>
                </a:cubicBezTo>
                <a:cubicBezTo>
                  <a:pt x="1533237" y="189345"/>
                  <a:pt x="1438564" y="94672"/>
                  <a:pt x="1343891" y="0"/>
                </a:cubicBezTo>
              </a:path>
            </a:pathLst>
          </a:cu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5638800" y="213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Backfeeding</a:t>
            </a:r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Colorado Springs Utilities Power Grid</a:t>
            </a:r>
            <a:endPara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9800" y="990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Disaster Recovery</a:t>
            </a:r>
            <a:b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Emergency Response </a:t>
            </a:r>
            <a:endParaRPr lang="en-US" sz="1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STRATPOWER-M: Strategic Power Deployment-Mobile</a:t>
            </a:r>
            <a:endParaRPr lang="en-US" sz="2400" dirty="0">
              <a:solidFill>
                <a:srgbClr val="CC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638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L</a:t>
            </a:r>
            <a:r>
              <a:rPr lang="en-US" sz="1600" b="1" dirty="0" smtClean="0">
                <a:solidFill>
                  <a:srgbClr val="0070C0"/>
                </a:solidFill>
              </a:rPr>
              <a:t>ow </a:t>
            </a:r>
            <a:r>
              <a:rPr lang="en-US" sz="1600" b="1" dirty="0">
                <a:solidFill>
                  <a:srgbClr val="0070C0"/>
                </a:solidFill>
              </a:rPr>
              <a:t>carbon footprint, efficient </a:t>
            </a:r>
            <a:r>
              <a:rPr lang="en-US" sz="1600" b="1" dirty="0" smtClean="0">
                <a:solidFill>
                  <a:srgbClr val="0070C0"/>
                </a:solidFill>
              </a:rPr>
              <a:t>multi- fuel backup </a:t>
            </a:r>
            <a:r>
              <a:rPr lang="en-US" sz="1600" b="1" dirty="0">
                <a:solidFill>
                  <a:srgbClr val="0070C0"/>
                </a:solidFill>
              </a:rPr>
              <a:t>power </a:t>
            </a:r>
            <a:r>
              <a:rPr lang="en-US" sz="1600" b="1" dirty="0" smtClean="0">
                <a:solidFill>
                  <a:srgbClr val="0070C0"/>
                </a:solidFill>
              </a:rPr>
              <a:t>generation based on 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err="1" smtClean="0">
                <a:solidFill>
                  <a:srgbClr val="0070C0"/>
                </a:solidFill>
              </a:rPr>
              <a:t>Sturman’s</a:t>
            </a:r>
            <a:r>
              <a:rPr lang="en-US" sz="1600" b="1" dirty="0" smtClean="0">
                <a:solidFill>
                  <a:srgbClr val="0070C0"/>
                </a:solidFill>
              </a:rPr>
              <a:t> digital engine technology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3429000"/>
            <a:ext cx="1752600" cy="58477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Backup power for server room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800600" y="3325091"/>
            <a:ext cx="1676401" cy="1246909"/>
          </a:xfrm>
          <a:custGeom>
            <a:avLst/>
            <a:gdLst>
              <a:gd name="connsiteX0" fmla="*/ 0 w 1533237"/>
              <a:gd name="connsiteY0" fmla="*/ 1260764 h 1260764"/>
              <a:gd name="connsiteX1" fmla="*/ 1122218 w 1533237"/>
              <a:gd name="connsiteY1" fmla="*/ 775854 h 1260764"/>
              <a:gd name="connsiteX2" fmla="*/ 1496291 w 1533237"/>
              <a:gd name="connsiteY2" fmla="*/ 318654 h 1260764"/>
              <a:gd name="connsiteX3" fmla="*/ 1343891 w 1533237"/>
              <a:gd name="connsiteY3" fmla="*/ 0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3237" h="1260764">
                <a:moveTo>
                  <a:pt x="0" y="1260764"/>
                </a:moveTo>
                <a:cubicBezTo>
                  <a:pt x="436418" y="1096818"/>
                  <a:pt x="872836" y="932872"/>
                  <a:pt x="1122218" y="775854"/>
                </a:cubicBezTo>
                <a:cubicBezTo>
                  <a:pt x="1371600" y="618836"/>
                  <a:pt x="1459346" y="447963"/>
                  <a:pt x="1496291" y="318654"/>
                </a:cubicBezTo>
                <a:cubicBezTo>
                  <a:pt x="1533237" y="189345"/>
                  <a:pt x="1438564" y="94672"/>
                  <a:pt x="1343891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3810000" y="4495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Advanced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Meters+Optimal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Control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Renewable Energy  Integration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 descr="mountainLio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7763" y="1369208"/>
            <a:ext cx="757237" cy="366734"/>
          </a:xfrm>
          <a:prstGeom prst="rect">
            <a:avLst/>
          </a:prstGeom>
        </p:spPr>
      </p:pic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SSG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D06-6E38-454B-9835-553600D4BB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Chow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Smart Grid?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2513"/>
            <a:ext cx="8410575" cy="5410712"/>
          </a:xfrm>
        </p:spPr>
        <p:txBody>
          <a:bodyPr/>
          <a:lstStyle/>
          <a:p>
            <a:r>
              <a:rPr lang="en-US" sz="2400" dirty="0" smtClean="0"/>
              <a:t>automated, widely distributed energy delivery network </a:t>
            </a:r>
          </a:p>
          <a:p>
            <a:r>
              <a:rPr lang="en-US" sz="2400" dirty="0" smtClean="0"/>
              <a:t>characterized by a two-way flow of electricity and information, </a:t>
            </a:r>
          </a:p>
          <a:p>
            <a:r>
              <a:rPr lang="en-US" sz="2400" dirty="0" smtClean="0"/>
              <a:t>capable of monitoring/responding to changes in power plants, customer preferences individual appliances. </a:t>
            </a:r>
          </a:p>
          <a:p>
            <a:r>
              <a:rPr lang="en-US" sz="2400" dirty="0" smtClean="0"/>
              <a:t>Enable new opportunities and support innovations:</a:t>
            </a:r>
          </a:p>
          <a:p>
            <a:pPr lvl="1"/>
            <a:r>
              <a:rPr lang="en-US" dirty="0" smtClean="0"/>
              <a:t>nationwide use of plug-in hybrid electric vehicles,</a:t>
            </a:r>
          </a:p>
          <a:p>
            <a:pPr lvl="1"/>
            <a:r>
              <a:rPr lang="en-US" dirty="0" smtClean="0"/>
              <a:t>ability to return stored energy to the grid; </a:t>
            </a:r>
          </a:p>
          <a:p>
            <a:pPr lvl="1"/>
            <a:r>
              <a:rPr lang="en-US" dirty="0" smtClean="0"/>
              <a:t>seamless integration of renewable energy sources like wind and solar; </a:t>
            </a:r>
          </a:p>
          <a:p>
            <a:pPr lvl="1"/>
            <a:r>
              <a:rPr lang="en-US" dirty="0" smtClean="0"/>
              <a:t>enabling consumer choice; </a:t>
            </a:r>
          </a:p>
          <a:p>
            <a:pPr lvl="1"/>
            <a:r>
              <a:rPr lang="en-US" dirty="0" smtClean="0"/>
              <a:t>integration of green building practices with the grid;</a:t>
            </a:r>
          </a:p>
          <a:p>
            <a:pPr lvl="1"/>
            <a:r>
              <a:rPr lang="en-US" dirty="0" smtClean="0"/>
              <a:t>Large-scale energy storage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Smart Grid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4" y="838096"/>
            <a:ext cx="7865745" cy="54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j0139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087" y="1212850"/>
            <a:ext cx="5064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0139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312" y="3644900"/>
            <a:ext cx="5064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0139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912" y="5461000"/>
            <a:ext cx="5064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j0139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2" y="2794000"/>
            <a:ext cx="5064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36700" y="4699000"/>
            <a:ext cx="20955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Electric/Hybrid</a:t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dirty="0" smtClean="0">
                <a:solidFill>
                  <a:schemeClr val="bg2"/>
                </a:solidFill>
              </a:rPr>
              <a:t>car charging station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6600" y="5207000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substation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1249" y="5019675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Device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Tampering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924" y="4057650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Fake ID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Hijack Station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2849" y="3829050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Jamming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Worm Hole Attacks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8299" y="3590925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Snooping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1349" y="1019175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Insider Attacks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0149" y="752475"/>
            <a:ext cx="2876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Botnet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DDoS</a:t>
            </a:r>
            <a:r>
              <a:rPr lang="en-US" sz="2000" b="1" dirty="0" smtClean="0">
                <a:solidFill>
                  <a:srgbClr val="FF0000"/>
                </a:solidFill>
              </a:rPr>
              <a:t> Attacks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" name="Picture 8" descr="j0139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837" y="1365250"/>
            <a:ext cx="5064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286124" y="2762250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Meter Database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Tampering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Trans-Smart Grid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5632311"/>
          </a:xfrm>
        </p:spPr>
        <p:txBody>
          <a:bodyPr/>
          <a:lstStyle/>
          <a:p>
            <a:r>
              <a:rPr lang="en-US" dirty="0" smtClean="0"/>
              <a:t>Inter-</a:t>
            </a:r>
            <a:r>
              <a:rPr lang="en-US" dirty="0" err="1" smtClean="0"/>
              <a:t>operabilities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Key Management Systems/KMIP</a:t>
            </a:r>
          </a:p>
          <a:p>
            <a:r>
              <a:rPr lang="en-US" dirty="0" smtClean="0"/>
              <a:t>Coordinated Intrusion detection and handling (</a:t>
            </a:r>
            <a:r>
              <a:rPr lang="en-US" dirty="0" err="1" smtClean="0"/>
              <a:t>DDoS</a:t>
            </a:r>
            <a:r>
              <a:rPr lang="en-US" dirty="0" smtClean="0"/>
              <a:t> attacks)</a:t>
            </a:r>
          </a:p>
          <a:p>
            <a:r>
              <a:rPr lang="en-US" dirty="0" smtClean="0"/>
              <a:t>Coordinated disaster recovery and </a:t>
            </a:r>
            <a:r>
              <a:rPr lang="en-US" smtClean="0"/>
              <a:t>outage </a:t>
            </a:r>
            <a:r>
              <a:rPr lang="en-US" smtClean="0"/>
              <a:t>management</a:t>
            </a:r>
            <a:endParaRPr lang="en-US" dirty="0" smtClean="0"/>
          </a:p>
          <a:p>
            <a:r>
              <a:rPr lang="en-US" dirty="0" smtClean="0"/>
              <a:t>Protect security access to systems providing new smart grid services/feature </a:t>
            </a:r>
          </a:p>
          <a:p>
            <a:pPr lvl="1"/>
            <a:r>
              <a:rPr lang="en-US" dirty="0" smtClean="0"/>
              <a:t>proposed energy storage system</a:t>
            </a:r>
          </a:p>
          <a:p>
            <a:pPr lvl="1"/>
            <a:r>
              <a:rPr lang="en-US" dirty="0" smtClean="0"/>
              <a:t>Hybrid/electric charging station (Mutual authentication; </a:t>
            </a:r>
            <a:r>
              <a:rPr lang="en-US" dirty="0" smtClean="0"/>
              <a:t>authentication </a:t>
            </a:r>
            <a:r>
              <a:rPr lang="en-US" dirty="0" smtClean="0"/>
              <a:t>of keys issued by different </a:t>
            </a:r>
            <a:r>
              <a:rPr lang="en-US" dirty="0" smtClean="0"/>
              <a:t>utilities/vendors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701731"/>
          </a:xfrm>
        </p:spPr>
        <p:txBody>
          <a:bodyPr/>
          <a:lstStyle/>
          <a:p>
            <a:r>
              <a:rPr lang="en-US" sz="4400" dirty="0" smtClean="0"/>
              <a:t>Secure Smart Grid Challenges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4773614"/>
          </a:xfrm>
        </p:spPr>
        <p:txBody>
          <a:bodyPr/>
          <a:lstStyle/>
          <a:p>
            <a:r>
              <a:rPr lang="en-US" sz="2600" dirty="0" smtClean="0"/>
              <a:t>Utilization of Internet and related IP and wireless technologies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expose the system to easy, remote, extern </a:t>
            </a:r>
            <a:r>
              <a:rPr lang="en-US" sz="2600" dirty="0" smtClean="0">
                <a:solidFill>
                  <a:srgbClr val="FFCCCC"/>
                </a:solidFill>
              </a:rPr>
              <a:t>cyber threats </a:t>
            </a:r>
            <a:r>
              <a:rPr lang="en-US" sz="2600" dirty="0" smtClean="0"/>
              <a:t>such as </a:t>
            </a:r>
            <a:r>
              <a:rPr lang="en-US" sz="2600" dirty="0" err="1" smtClean="0"/>
              <a:t>DDoS</a:t>
            </a:r>
            <a:r>
              <a:rPr lang="en-US" sz="2600" dirty="0" smtClean="0"/>
              <a:t> attacks from North Korea.</a:t>
            </a:r>
          </a:p>
          <a:p>
            <a:r>
              <a:rPr lang="en-US" sz="2600" dirty="0" smtClean="0"/>
              <a:t>immense areas to be monitored and physically secured.</a:t>
            </a:r>
          </a:p>
          <a:p>
            <a:r>
              <a:rPr lang="en-US" sz="2600" dirty="0" smtClean="0"/>
              <a:t>infrastructure security and cyber security need to be addressed. </a:t>
            </a:r>
          </a:p>
          <a:p>
            <a:r>
              <a:rPr lang="en-US" sz="2600" dirty="0" smtClean="0"/>
              <a:t>Threats can come from hostile governments, terrorist groups, disgruntled employees, malicious intruders, complexities, accidents, natural disasters as well as malicious or accidental actions by insiders.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646331"/>
          </a:xfrm>
        </p:spPr>
        <p:txBody>
          <a:bodyPr/>
          <a:lstStyle/>
          <a:p>
            <a:r>
              <a:rPr lang="en-US" sz="4000" dirty="0" smtClean="0"/>
              <a:t>What is wrong with this picture?</a:t>
            </a:r>
            <a:endParaRPr lang="en-US" sz="4000" dirty="0"/>
          </a:p>
        </p:txBody>
      </p:sp>
      <p:pic>
        <p:nvPicPr>
          <p:cNvPr id="8" name="Content Placeholder 7" descr="CollectorSecurityProbl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8745" y="836613"/>
            <a:ext cx="7083855" cy="58279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0700" y="4241800"/>
            <a:ext cx="215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Real picture from a SG vendor's brochure:-)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646331"/>
          </a:xfrm>
        </p:spPr>
        <p:txBody>
          <a:bodyPr/>
          <a:lstStyle/>
          <a:p>
            <a:r>
              <a:rPr lang="en-US" sz="4000" dirty="0" smtClean="0"/>
              <a:t>What is wrong with this diagram?</a:t>
            </a:r>
            <a:endParaRPr lang="en-US" sz="4000" dirty="0"/>
          </a:p>
        </p:txBody>
      </p:sp>
      <p:pic>
        <p:nvPicPr>
          <p:cNvPr id="8" name="Content Placeholder 7" descr="Ics_probl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7282" y="1103313"/>
            <a:ext cx="7675018" cy="503755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RMSSGI Security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5059847"/>
          </a:xfrm>
        </p:spPr>
        <p:txBody>
          <a:bodyPr/>
          <a:lstStyle/>
          <a:p>
            <a:r>
              <a:rPr lang="en-US" dirty="0" smtClean="0"/>
              <a:t>Mission: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solidFill>
                  <a:srgbClr val="08F81F"/>
                </a:solidFill>
              </a:rPr>
              <a:t>Improve the security of national smart grid infrastructure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CCC"/>
                </a:solidFill>
              </a:rPr>
              <a:t>impact future security standards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for smart grids through coordinated large scale multi-utilities demo projects.”</a:t>
            </a:r>
          </a:p>
          <a:p>
            <a:r>
              <a:rPr lang="en-US" dirty="0" smtClean="0"/>
              <a:t>Program Team Members:</a:t>
            </a:r>
          </a:p>
          <a:p>
            <a:pPr lvl="1"/>
            <a:r>
              <a:rPr lang="en-US" dirty="0" smtClean="0"/>
              <a:t>Dr. Edward Chow (Cyber Security) Project Co-Lead</a:t>
            </a:r>
          </a:p>
          <a:p>
            <a:pPr lvl="1"/>
            <a:r>
              <a:rPr lang="en-US" dirty="0" smtClean="0"/>
              <a:t>Dr. Ray </a:t>
            </a:r>
            <a:r>
              <a:rPr lang="en-US" dirty="0" err="1" smtClean="0"/>
              <a:t>Tretcher</a:t>
            </a:r>
            <a:r>
              <a:rPr lang="en-US" dirty="0" smtClean="0"/>
              <a:t> (Infrastructure Security) Co-Lead.</a:t>
            </a:r>
          </a:p>
          <a:p>
            <a:pPr lvl="1"/>
            <a:r>
              <a:rPr lang="en-US" dirty="0" smtClean="0"/>
              <a:t>23 Researchers from MIT Lincoln Lab, Sandia, UCB, UCCS, CSU, DHS, LM, Bell Lab, CS Utilities, </a:t>
            </a:r>
            <a:r>
              <a:rPr lang="en-US" dirty="0" err="1" smtClean="0"/>
              <a:t>Northcom</a:t>
            </a:r>
            <a:r>
              <a:rPr lang="en-US" dirty="0" smtClean="0"/>
              <a:t>, Merrick, NISSSC</a:t>
            </a:r>
          </a:p>
          <a:p>
            <a:r>
              <a:rPr lang="en-US" dirty="0" smtClean="0"/>
              <a:t>See web site: http://athena.uccs.edu/ssg/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SSG Program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4191917"/>
          </a:xfrm>
        </p:spPr>
        <p:txBody>
          <a:bodyPr/>
          <a:lstStyle/>
          <a:p>
            <a:r>
              <a:rPr lang="en-US" sz="2400" dirty="0" smtClean="0"/>
              <a:t>Ensure ability to ensure the three basic security service availability, integrity, and confidentiality (CIA) of smart grids. </a:t>
            </a:r>
          </a:p>
          <a:p>
            <a:r>
              <a:rPr lang="en-US" sz="2400" dirty="0" smtClean="0"/>
              <a:t>Incorporate the new physical/cyber security technologies and best practices in security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guarantee the uninterrupted service delivery even under </a:t>
            </a:r>
            <a:r>
              <a:rPr lang="en-US" sz="2400" dirty="0" err="1" smtClean="0"/>
              <a:t>DDoS</a:t>
            </a:r>
            <a:r>
              <a:rPr lang="en-US" sz="2400" dirty="0" smtClean="0"/>
              <a:t> or malicious worm attacks, </a:t>
            </a:r>
          </a:p>
          <a:p>
            <a:r>
              <a:rPr lang="en-US" sz="2400" dirty="0" smtClean="0"/>
              <a:t>Monitor, locate, isolate, and respond to physical attacks, </a:t>
            </a:r>
          </a:p>
          <a:p>
            <a:r>
              <a:rPr lang="en-US" sz="2400" dirty="0" smtClean="0"/>
              <a:t>Ensure the integrity of the operation and data collection, </a:t>
            </a:r>
          </a:p>
          <a:p>
            <a:r>
              <a:rPr lang="en-US" sz="2400" dirty="0" smtClean="0"/>
              <a:t>Protect the privacy of its customers/employees and the confidentiality of the system data and programs.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9/14/2005 4:58:15 PM&quot;&gt;&lt;Slide id=&quot;257&quot; dur=&quot;138.453&quot;/&gt;&lt;Slide id=&quot;307&quot; dur=&quot;22.094&quot;/&gt;&lt;Slide id=&quot;436&quot; dur=&quot;39.266&quot;/&gt;&lt;Slide id=&quot;438&quot; dur=&quot;15.156&quot;/&gt;&lt;Slide id=&quot;437&quot; dur=&quot;66.547&quot;/&gt;&lt;Slide id=&quot;441&quot; dur=&quot;144.687&quot;/&gt;&lt;Slide id=&quot;442&quot; dur=&quot;91.703&quot;/&gt;&lt;Slide id=&quot;443&quot; dur=&quot;100.969&quot;/&gt;&lt;Slide id=&quot;445&quot; dur=&quot;66.688&quot;/&gt;&lt;Slide id=&quot;465&quot; dur=&quot;1422.906&quot; bld=&quot;|1&quot;/&gt;&lt;Slide id=&quot;479&quot; dur=&quot;93.734&quot;/&gt;&lt;Slide id=&quot;480&quot; dur=&quot;45.938&quot;/&gt;&lt;Slide id=&quot;482&quot; dur=&quot;49.531&quot;/&gt;&lt;Slide id=&quot;483&quot; dur=&quot;46&quot;/&gt;&lt;Slide id=&quot;484&quot; dur=&quot;64.891&quot;/&gt;&lt;Slide id=&quot;481&quot; dur=&quot;51.906&quot;/&gt;&lt;Slide id=&quot;485&quot; dur=&quot;118.469&quot; bld=&quot;|114.8&quot;/&gt;&lt;Slide id=&quot;486&quot; dur=&quot;35.937&quot;/&gt;&lt;Slide id=&quot;487&quot; dur=&quot;72.266&quot; bld=&quot;|44.8&quot;/&gt;&lt;Slide id=&quot;488&quot; dur=&quot;25.672&quot; bld=&quot;|7.6|.5|.5|.5|4.8&quot;/&gt;&lt;Slide id=&quot;489&quot; dur=&quot;25.609&quot; bld=&quot;|7.1|2|7.8|2&quot;/&gt;&lt;Slide id=&quot;516&quot; dur=&quot;10.453&quot;/&gt;&lt;Slide id=&quot;490&quot; dur=&quot;118.422&quot; bld=&quot;|0&quot;/&gt;&lt;Slide id=&quot;491&quot; dur=&quot;35.25&quot;/&gt;&lt;Slide id=&quot;492&quot; dur=&quot;22.281&quot;/&gt;&lt;Slide id=&quot;493&quot; dur=&quot;24.094&quot;/&gt;&lt;Slide id=&quot;494&quot; dur=&quot;12.75&quot;/&gt;&lt;Slide id=&quot;495&quot; dur=&quot;10.531&quot;/&gt;&lt;Slide id=&quot;496&quot; dur=&quot;30.438&quot;/&gt;&lt;Slide id=&quot;497&quot; dur=&quot;20.828&quot; bld=&quot;|9.4|2.1|5.4&quot;/&gt;&lt;Slide id=&quot;498&quot; dur=&quot;14.484&quot; bld=&quot;|.7|1|2.1|5.1&quot;/&gt;&lt;Slide id=&quot;499&quot; dur=&quot;15.875&quot; bld=&quot;|5.9|3.1&quot;/&gt;&lt;Slide id=&quot;501&quot; dur=&quot;5.266&quot;/&gt;&lt;Slide id=&quot;502&quot; dur=&quot;.797&quot;/&gt;&lt;Slide id=&quot;501&quot; dur=&quot;54.375&quot;/&gt;&lt;Slide id=&quot;502&quot; dur=&quot;59.125&quot; bld=&quot;|0&quot;/&gt;&lt;Slide id=&quot;503&quot; dur=&quot;63.125&quot;/&gt;&lt;Slide id=&quot;504&quot; dur=&quot;40.031&quot;/&gt;&lt;Slide id=&quot;505&quot; dur=&quot;30.297&quot; bld=&quot;|0&quot;/&gt;&lt;Slide id=&quot;517&quot; dur=&quot;60.953&quot; bld=&quot;|0&quot;/&gt;&lt;Slide id=&quot;506&quot; dur=&quot;52.125&quot;/&gt;&lt;Slide id=&quot;507&quot; dur=&quot;113.656&quot;/&gt;&lt;Slide id=&quot;508&quot; dur=&quot;23.266&quot; bld=&quot;|0|0|0|0&quot;/&gt;&lt;Slide id=&quot;509&quot; dur=&quot;59.203&quot; bld=&quot;|0&quot;/&gt;&lt;Slide id=&quot;510&quot; dur=&quot;25.109&quot; bld=&quot;|8.6|0|2|.5|6|.5|.5|.5|.5|.5&quot;/&gt;&lt;Slide id=&quot;511&quot; dur=&quot;2.594&quot;/&gt;&lt;Slide id=&quot;510&quot; dur=&quot;26.469&quot;/&gt;&lt;Slide id=&quot;511&quot; dur=&quot;44.656&quot; bld=&quot;|5.8|5.2|.5|.5|4.1|.5|11.1&quot;/&gt;&lt;Slide id=&quot;513&quot; dur=&quot;170.953&quot;/&gt;&lt;Slide id=&quot;512&quot; dur=&quot;2.172&quot; bld=&quot;|.5&quot;/&gt;&lt;Slide id=&quot;514&quot; dur=&quot;100.922&quot;/&gt;&lt;Slide id=&quot;515&quot; dur=&quot;1.609&quot;/&gt;&lt;/Timings&gt;&lt;/WMTools&gt;"/>
</p:tagLst>
</file>

<file path=ppt/theme/theme1.xml><?xml version="1.0" encoding="utf-8"?>
<a:theme xmlns:a="http://schemas.openxmlformats.org/drawingml/2006/main" name="PDC_Template_2005">
  <a:themeElements>
    <a:clrScheme name="PDC_Template_2005 3">
      <a:dk1>
        <a:srgbClr val="000000"/>
      </a:dk1>
      <a:lt1>
        <a:srgbClr val="FFFFFF"/>
      </a:lt1>
      <a:dk2>
        <a:srgbClr val="18536E"/>
      </a:dk2>
      <a:lt2>
        <a:srgbClr val="FFB601"/>
      </a:lt2>
      <a:accent1>
        <a:srgbClr val="F7E993"/>
      </a:accent1>
      <a:accent2>
        <a:srgbClr val="B2BB1D"/>
      </a:accent2>
      <a:accent3>
        <a:srgbClr val="ABB3BA"/>
      </a:accent3>
      <a:accent4>
        <a:srgbClr val="DADADA"/>
      </a:accent4>
      <a:accent5>
        <a:srgbClr val="FAF2C8"/>
      </a:accent5>
      <a:accent6>
        <a:srgbClr val="A1A919"/>
      </a:accent6>
      <a:hlink>
        <a:srgbClr val="0078FA"/>
      </a:hlink>
      <a:folHlink>
        <a:srgbClr val="B51A8A"/>
      </a:folHlink>
    </a:clrScheme>
    <a:fontScheme name="PDC_Template_2005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63529"/>
                <a:invGamma/>
                <a:alpha val="70000"/>
              </a:schemeClr>
            </a:gs>
            <a:gs pos="50000">
              <a:schemeClr val="accent2">
                <a:alpha val="70000"/>
              </a:schemeClr>
            </a:gs>
            <a:gs pos="100000">
              <a:schemeClr val="accent2">
                <a:gamma/>
                <a:shade val="63529"/>
                <a:invGamma/>
                <a:alpha val="70000"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63529"/>
                <a:invGamma/>
                <a:alpha val="70000"/>
              </a:schemeClr>
            </a:gs>
            <a:gs pos="50000">
              <a:schemeClr val="accent2">
                <a:alpha val="70000"/>
              </a:schemeClr>
            </a:gs>
            <a:gs pos="100000">
              <a:schemeClr val="accent2">
                <a:gamma/>
                <a:shade val="63529"/>
                <a:invGamma/>
                <a:alpha val="70000"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</a:lnDef>
  </a:objectDefaults>
  <a:extraClrSchemeLst>
    <a:extraClrScheme>
      <a:clrScheme name="PDC_Template_2005 1">
        <a:dk1>
          <a:srgbClr val="000000"/>
        </a:dk1>
        <a:lt1>
          <a:srgbClr val="FFFFFF"/>
        </a:lt1>
        <a:dk2>
          <a:srgbClr val="194489"/>
        </a:dk2>
        <a:lt2>
          <a:srgbClr val="FFB601"/>
        </a:lt2>
        <a:accent1>
          <a:srgbClr val="F7E993"/>
        </a:accent1>
        <a:accent2>
          <a:srgbClr val="B2BB1D"/>
        </a:accent2>
        <a:accent3>
          <a:srgbClr val="ABB0C4"/>
        </a:accent3>
        <a:accent4>
          <a:srgbClr val="DADADA"/>
        </a:accent4>
        <a:accent5>
          <a:srgbClr val="FAF2C8"/>
        </a:accent5>
        <a:accent6>
          <a:srgbClr val="A1A919"/>
        </a:accent6>
        <a:hlink>
          <a:srgbClr val="0078FA"/>
        </a:hlink>
        <a:folHlink>
          <a:srgbClr val="B51A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C_Template_2005 2">
        <a:dk1>
          <a:srgbClr val="000000"/>
        </a:dk1>
        <a:lt1>
          <a:srgbClr val="FFFFFF"/>
        </a:lt1>
        <a:dk2>
          <a:srgbClr val="176B6F"/>
        </a:dk2>
        <a:lt2>
          <a:srgbClr val="FFB601"/>
        </a:lt2>
        <a:accent1>
          <a:srgbClr val="F7E993"/>
        </a:accent1>
        <a:accent2>
          <a:srgbClr val="B2BB1D"/>
        </a:accent2>
        <a:accent3>
          <a:srgbClr val="ABBABB"/>
        </a:accent3>
        <a:accent4>
          <a:srgbClr val="DADADA"/>
        </a:accent4>
        <a:accent5>
          <a:srgbClr val="FAF2C8"/>
        </a:accent5>
        <a:accent6>
          <a:srgbClr val="A1A919"/>
        </a:accent6>
        <a:hlink>
          <a:srgbClr val="0078FA"/>
        </a:hlink>
        <a:folHlink>
          <a:srgbClr val="B51A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C_Template_2005 3">
        <a:dk1>
          <a:srgbClr val="000000"/>
        </a:dk1>
        <a:lt1>
          <a:srgbClr val="FFFFFF"/>
        </a:lt1>
        <a:dk2>
          <a:srgbClr val="18536E"/>
        </a:dk2>
        <a:lt2>
          <a:srgbClr val="FFB601"/>
        </a:lt2>
        <a:accent1>
          <a:srgbClr val="F7E993"/>
        </a:accent1>
        <a:accent2>
          <a:srgbClr val="B2BB1D"/>
        </a:accent2>
        <a:accent3>
          <a:srgbClr val="ABB3BA"/>
        </a:accent3>
        <a:accent4>
          <a:srgbClr val="DADADA"/>
        </a:accent4>
        <a:accent5>
          <a:srgbClr val="FAF2C8"/>
        </a:accent5>
        <a:accent6>
          <a:srgbClr val="A1A919"/>
        </a:accent6>
        <a:hlink>
          <a:srgbClr val="0078FA"/>
        </a:hlink>
        <a:folHlink>
          <a:srgbClr val="B51A8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30616</TotalTime>
  <Words>657</Words>
  <Application>Microsoft Office PowerPoint</Application>
  <PresentationFormat>On-screen Show (4:3)</PresentationFormat>
  <Paragraphs>115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PDC_Template_2005</vt:lpstr>
      <vt:lpstr>Custom Design</vt:lpstr>
      <vt:lpstr>Photo Editor Photo</vt:lpstr>
      <vt:lpstr>Secure Smart Grid</vt:lpstr>
      <vt:lpstr>What is Smart Grid?</vt:lpstr>
      <vt:lpstr>Local Smart Grid Security</vt:lpstr>
      <vt:lpstr>Trans-Smart Grid Security</vt:lpstr>
      <vt:lpstr>Secure Smart Grid Challenges</vt:lpstr>
      <vt:lpstr>What is wrong with this picture?</vt:lpstr>
      <vt:lpstr>What is wrong with this diagram?</vt:lpstr>
      <vt:lpstr>RMSSGI Security Program</vt:lpstr>
      <vt:lpstr>SSG Program Concepts</vt:lpstr>
      <vt:lpstr>Program Concepts/Demo Projects</vt:lpstr>
      <vt:lpstr>Slide 11</vt:lpstr>
      <vt:lpstr>Slide 12</vt:lpstr>
    </vt:vector>
  </TitlesOfParts>
  <Manager>Speech writer name here</Manager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subject>Professional Developers Conference</dc:subject>
  <dc:creator>Rudolph Balaz</dc:creator>
  <dc:description>Formatter:_x000d_
Event Date: Sept. 13-16, 2005_x000d_
Event Location:_x000d_
Speech Length:_x000d_
Audience: Professional Developers, TDMs_x000d_
Key Topics:</dc:description>
  <cp:lastModifiedBy>chow</cp:lastModifiedBy>
  <cp:revision>242</cp:revision>
  <dcterms:created xsi:type="dcterms:W3CDTF">2005-08-02T01:12:26Z</dcterms:created>
  <dcterms:modified xsi:type="dcterms:W3CDTF">2010-07-15T17:40:59Z</dcterms:modified>
</cp:coreProperties>
</file>