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Mike Albright, UCCS, CS 591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733800"/>
            <a:ext cx="9144000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  <a:lvl2pPr>
              <a:defRPr>
                <a:latin typeface="+mj-lt"/>
                <a:cs typeface="Arial" pitchFamily="34" charset="0"/>
              </a:defRPr>
            </a:lvl2pPr>
            <a:lvl3pPr>
              <a:defRPr>
                <a:latin typeface="+mj-lt"/>
                <a:cs typeface="Arial" pitchFamily="34" charset="0"/>
              </a:defRPr>
            </a:lvl3pPr>
            <a:lvl4pPr>
              <a:defRPr>
                <a:latin typeface="+mj-lt"/>
                <a:cs typeface="Arial" pitchFamily="34" charset="0"/>
              </a:defRPr>
            </a:lvl4pPr>
            <a:lvl5pPr>
              <a:defRPr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fld id="{C266B2EB-DEB9-4E5E-BE05-DC3E05CB28E6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smtClean="0"/>
              <a:t>Mike Albright, UCCS, CS 591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fld id="{5D39F4CA-D539-40BC-9BAE-EBD33CCCFBA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B2EB-DEB9-4E5E-BE05-DC3E05CB28E6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F4CA-D539-40BC-9BAE-EBD33CCC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266B2EB-DEB9-4E5E-BE05-DC3E05CB28E6}" type="datetimeFigureOut">
              <a:rPr lang="en-US" smtClean="0"/>
              <a:pPr/>
              <a:t>12/8/2010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Mike Albright, UCCS, CS 591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9F4CA-D539-40BC-9BAE-EBD33CCCFB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mantec.com/content/en/us/enterprise/media/security_response/whitepapers/w32_stuxnet_dossier.pdf" TargetMode="External"/><Relationship Id="rId2" Type="http://schemas.openxmlformats.org/officeDocument/2006/relationships/hyperlink" Target="http://www.schneier.com/blog/archives/2010/10/stuxne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monitor.com/World/terrorism-security/2010/1001/Clues-emerge-about-genesis-of-Stuxnet-worm" TargetMode="External"/><Relationship Id="rId4" Type="http://schemas.openxmlformats.org/officeDocument/2006/relationships/hyperlink" Target="http://news.cnet.com/8301-27080_3-20018530-24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Stuxnet</a:t>
            </a:r>
            <a:r>
              <a:rPr lang="en-US" dirty="0" smtClean="0"/>
              <a:t> Malware Attribution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Mike Albright</a:t>
            </a:r>
          </a:p>
          <a:p>
            <a:pPr algn="l"/>
            <a:r>
              <a:rPr lang="en-US" dirty="0" smtClean="0"/>
              <a:t>CS 591</a:t>
            </a:r>
          </a:p>
          <a:p>
            <a:pPr algn="l"/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Stuxnet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 zero-day Windows vulnerabilities leveraged</a:t>
            </a:r>
          </a:p>
          <a:p>
            <a:r>
              <a:rPr lang="en-US" dirty="0" smtClean="0"/>
              <a:t>Designed to attack Programmable Logic Controllers (</a:t>
            </a:r>
            <a:r>
              <a:rPr lang="en-US" dirty="0" err="1" smtClean="0"/>
              <a:t>PLCs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SCADA = supervisory control and data acquisition</a:t>
            </a:r>
          </a:p>
          <a:p>
            <a:pPr lvl="1"/>
            <a:r>
              <a:rPr lang="en-US" dirty="0" smtClean="0"/>
              <a:t>Leveraged SIMATIC (Siemens) </a:t>
            </a:r>
            <a:r>
              <a:rPr lang="en-US" dirty="0" err="1" smtClean="0"/>
              <a:t>WinCC</a:t>
            </a:r>
            <a:r>
              <a:rPr lang="en-US" dirty="0" smtClean="0"/>
              <a:t>/Step 7 control software vulnerabilities</a:t>
            </a:r>
          </a:p>
          <a:p>
            <a:pPr lvl="1"/>
            <a:r>
              <a:rPr lang="en-US" dirty="0" smtClean="0"/>
              <a:t>Changes configurations of controlled </a:t>
            </a:r>
            <a:r>
              <a:rPr lang="en-US" dirty="0" err="1" smtClean="0"/>
              <a:t>PLCs</a:t>
            </a:r>
            <a:endParaRPr lang="en-US" dirty="0" smtClean="0"/>
          </a:p>
          <a:p>
            <a:r>
              <a:rPr lang="en-US" dirty="0" smtClean="0"/>
              <a:t>Required specific brands of variable-frequency drives (VFD) manufactured in either Finland or </a:t>
            </a:r>
            <a:r>
              <a:rPr lang="en-US" dirty="0" smtClean="0"/>
              <a:t>Iran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Stuxnet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Code &gt; </a:t>
            </a:r>
            <a:r>
              <a:rPr lang="en-US" dirty="0" smtClean="0"/>
              <a:t>500KB</a:t>
            </a:r>
          </a:p>
          <a:p>
            <a:pPr lvl="1"/>
            <a:r>
              <a:rPr lang="en-US" dirty="0" smtClean="0"/>
              <a:t>USB stick distribution</a:t>
            </a:r>
          </a:p>
          <a:p>
            <a:pPr lvl="1"/>
            <a:r>
              <a:rPr lang="en-US" dirty="0" smtClean="0"/>
              <a:t>Receives u</a:t>
            </a:r>
            <a:r>
              <a:rPr lang="en-US" dirty="0" smtClean="0"/>
              <a:t>pdates </a:t>
            </a:r>
            <a:r>
              <a:rPr lang="en-US" dirty="0" smtClean="0"/>
              <a:t>from 2 command-and-control servers (since disabled)</a:t>
            </a:r>
          </a:p>
          <a:p>
            <a:pPr lvl="1"/>
            <a:r>
              <a:rPr lang="en-US" dirty="0" smtClean="0"/>
              <a:t>Receives </a:t>
            </a:r>
            <a:r>
              <a:rPr lang="en-US" dirty="0" smtClean="0"/>
              <a:t>updates  </a:t>
            </a:r>
            <a:r>
              <a:rPr lang="en-US" dirty="0" smtClean="0"/>
              <a:t>from peer-to-peer </a:t>
            </a:r>
            <a:r>
              <a:rPr lang="en-US" dirty="0" smtClean="0"/>
              <a:t>network</a:t>
            </a:r>
            <a:endParaRPr lang="en-US" dirty="0" smtClean="0"/>
          </a:p>
          <a:p>
            <a:r>
              <a:rPr lang="en-US" dirty="0" smtClean="0"/>
              <a:t>Sophisticated design, expensive to create</a:t>
            </a:r>
          </a:p>
          <a:p>
            <a:pPr lvl="1"/>
            <a:r>
              <a:rPr lang="en-US" dirty="0" smtClean="0"/>
              <a:t>8 to 10 people</a:t>
            </a:r>
          </a:p>
          <a:p>
            <a:pPr lvl="1"/>
            <a:r>
              <a:rPr lang="en-US" dirty="0" smtClean="0"/>
              <a:t>6 months to write/test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Stuxnet</a:t>
            </a:r>
            <a:r>
              <a:rPr lang="en-US" dirty="0" smtClean="0"/>
              <a:t>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Malware Distribution (by country based on WAN IP)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Iran – 60K+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Indonesia – 10K+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India – &lt;10K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China – 6M+ </a:t>
            </a:r>
            <a:r>
              <a:rPr lang="en-US" dirty="0" smtClean="0"/>
              <a:t>(1K business </a:t>
            </a:r>
            <a:r>
              <a:rPr lang="en-US" dirty="0" err="1" smtClean="0"/>
              <a:t>IPs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smtClean="0"/>
              <a:t>Target speculation</a:t>
            </a:r>
          </a:p>
          <a:p>
            <a:pPr lvl="1"/>
            <a:r>
              <a:rPr lang="en-US" dirty="0" smtClean="0"/>
              <a:t>Iran’s nuclear program</a:t>
            </a:r>
          </a:p>
          <a:p>
            <a:pPr lvl="1"/>
            <a:r>
              <a:rPr lang="en-US" dirty="0" smtClean="0"/>
              <a:t>India’s space program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Stuxnet</a:t>
            </a:r>
            <a:r>
              <a:rPr lang="en-US" dirty="0" smtClean="0"/>
              <a:t> Infections (Symantec)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812"/>
          <a:stretch>
            <a:fillRect/>
          </a:stretch>
        </p:blipFill>
        <p:spPr bwMode="auto">
          <a:xfrm>
            <a:off x="497796" y="1447800"/>
            <a:ext cx="822606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Stuxnet</a:t>
            </a:r>
            <a:r>
              <a:rPr lang="en-US" dirty="0" smtClean="0"/>
              <a:t> 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Government?</a:t>
            </a:r>
          </a:p>
          <a:p>
            <a:pPr lvl="1"/>
            <a:r>
              <a:rPr lang="en-US" dirty="0" smtClean="0"/>
              <a:t>Israel (Obvious clues within code)</a:t>
            </a:r>
          </a:p>
          <a:p>
            <a:pPr lvl="1"/>
            <a:r>
              <a:rPr lang="en-US" dirty="0" smtClean="0"/>
              <a:t>U.S.</a:t>
            </a:r>
          </a:p>
          <a:p>
            <a:r>
              <a:rPr lang="en-US" dirty="0" smtClean="0"/>
              <a:t>Funded organization?</a:t>
            </a:r>
          </a:p>
          <a:p>
            <a:pPr lvl="1"/>
            <a:r>
              <a:rPr lang="en-US" dirty="0" smtClean="0"/>
              <a:t>Russian contractors for Iran’s nuclear program</a:t>
            </a:r>
          </a:p>
          <a:p>
            <a:r>
              <a:rPr lang="en-US" dirty="0" smtClean="0"/>
              <a:t>Criminal?</a:t>
            </a:r>
          </a:p>
          <a:p>
            <a:pPr lvl="1"/>
            <a:r>
              <a:rPr lang="en-US" dirty="0" smtClean="0"/>
              <a:t>Sabotage </a:t>
            </a:r>
            <a:r>
              <a:rPr lang="en-US" dirty="0" err="1" smtClean="0"/>
              <a:t>v</a:t>
            </a:r>
            <a:r>
              <a:rPr lang="en-US" dirty="0" smtClean="0"/>
              <a:t>. Extortion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Malware Attribution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enforcement entities</a:t>
            </a:r>
          </a:p>
          <a:p>
            <a:pPr lvl="1"/>
            <a:r>
              <a:rPr lang="en-US" dirty="0" smtClean="0"/>
              <a:t>Demonstrate financial loss</a:t>
            </a:r>
          </a:p>
          <a:p>
            <a:pPr lvl="1"/>
            <a:r>
              <a:rPr lang="en-US" dirty="0" smtClean="0"/>
              <a:t>Nuisance </a:t>
            </a:r>
            <a:r>
              <a:rPr lang="en-US" dirty="0" err="1" smtClean="0"/>
              <a:t>v</a:t>
            </a:r>
            <a:r>
              <a:rPr lang="en-US" dirty="0" smtClean="0"/>
              <a:t>. criminal activity </a:t>
            </a:r>
          </a:p>
          <a:p>
            <a:r>
              <a:rPr lang="en-US" dirty="0" smtClean="0"/>
              <a:t>Private RCA</a:t>
            </a:r>
          </a:p>
          <a:p>
            <a:pPr lvl="1"/>
            <a:r>
              <a:rPr lang="en-US" dirty="0" smtClean="0"/>
              <a:t>Risk of incrimination</a:t>
            </a:r>
          </a:p>
          <a:p>
            <a:r>
              <a:rPr lang="en-US" dirty="0" smtClean="0"/>
              <a:t>Code source</a:t>
            </a:r>
          </a:p>
          <a:p>
            <a:pPr lvl="1"/>
            <a:r>
              <a:rPr lang="en-US" dirty="0" smtClean="0"/>
              <a:t>Who ‘owns’ the </a:t>
            </a:r>
            <a:r>
              <a:rPr lang="en-US" dirty="0" err="1" smtClean="0"/>
              <a:t>botnet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Who loaded the USB sticks?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Bruce </a:t>
            </a:r>
            <a:r>
              <a:rPr lang="en-US" dirty="0" err="1" smtClean="0"/>
              <a:t>Schneier</a:t>
            </a:r>
            <a:r>
              <a:rPr lang="en-US" dirty="0" smtClean="0"/>
              <a:t> Blog, 7-Oct-2010: </a:t>
            </a:r>
            <a:r>
              <a:rPr lang="en-US" dirty="0" smtClean="0">
                <a:hlinkClick r:id="rId2"/>
              </a:rPr>
              <a:t>http://www.schneier.com/blog/archives/2010/10/stuxnet.html</a:t>
            </a:r>
            <a:endParaRPr lang="en-US" dirty="0" smtClean="0"/>
          </a:p>
          <a:p>
            <a:r>
              <a:rPr lang="en-US" dirty="0" smtClean="0"/>
              <a:t>Symantec </a:t>
            </a:r>
            <a:r>
              <a:rPr lang="en-US" dirty="0" err="1" smtClean="0"/>
              <a:t>Stuxnet</a:t>
            </a:r>
            <a:r>
              <a:rPr lang="en-US" dirty="0" smtClean="0"/>
              <a:t> Dossier, </a:t>
            </a:r>
            <a:r>
              <a:rPr lang="en-US" dirty="0" err="1" smtClean="0"/>
              <a:t>v</a:t>
            </a:r>
            <a:r>
              <a:rPr lang="en-US" dirty="0" smtClean="0"/>
              <a:t> 1.3 (November 2010): </a:t>
            </a:r>
            <a:r>
              <a:rPr lang="en-US" dirty="0" smtClean="0">
                <a:hlinkClick r:id="rId3"/>
              </a:rPr>
              <a:t>http://www.symantec.com/content/en/us/enterprise/media/security_response/whitepapers/w32_stuxnet_dossier.pdf</a:t>
            </a:r>
            <a:endParaRPr lang="en-US" dirty="0" smtClean="0"/>
          </a:p>
          <a:p>
            <a:r>
              <a:rPr lang="en-US" dirty="0" err="1" smtClean="0"/>
              <a:t>Stuxnet</a:t>
            </a:r>
            <a:r>
              <a:rPr lang="en-US" dirty="0" smtClean="0"/>
              <a:t>: Fact vs. theory, CNET article, 5-Oct-2010: </a:t>
            </a:r>
            <a:r>
              <a:rPr lang="en-US" dirty="0" smtClean="0">
                <a:hlinkClick r:id="rId4"/>
              </a:rPr>
              <a:t>http://news.cnet.com/8301-27080_3-20018530-245.html</a:t>
            </a:r>
            <a:endParaRPr lang="en-US" dirty="0" smtClean="0"/>
          </a:p>
          <a:p>
            <a:r>
              <a:rPr lang="en-US" dirty="0" smtClean="0"/>
              <a:t>Clues emerge about genesis of </a:t>
            </a:r>
            <a:r>
              <a:rPr lang="en-US" dirty="0" err="1" smtClean="0"/>
              <a:t>Stuxnet</a:t>
            </a:r>
            <a:r>
              <a:rPr lang="en-US" dirty="0" smtClean="0"/>
              <a:t> worm, The Christian Science Monitor, 1-Oct-2010: </a:t>
            </a:r>
            <a:r>
              <a:rPr lang="en-US" dirty="0" smtClean="0">
                <a:hlinkClick r:id="rId5"/>
              </a:rPr>
              <a:t>http://www.csmonitor.com/World/terrorism-security/2010/1001/Clues-emerge-about-genesis-of-Stuxnet-worm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264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Stuxnet Malware Attribution</vt:lpstr>
      <vt:lpstr>Stuxnet Background</vt:lpstr>
      <vt:lpstr>Stuxnet Background</vt:lpstr>
      <vt:lpstr>Stuxnet Distribution</vt:lpstr>
      <vt:lpstr>Stuxnet Infections (Symantec)</vt:lpstr>
      <vt:lpstr>Stuxnet Attribution</vt:lpstr>
      <vt:lpstr>Malware Attribution Challenges</vt:lpstr>
      <vt:lpstr>Sources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SCADA</dc:title>
  <dc:creator>Albright, Michael C (Account Security Officer)</dc:creator>
  <cp:lastModifiedBy>Albright, Michael C (Account Security Officer)</cp:lastModifiedBy>
  <cp:revision>35</cp:revision>
  <dcterms:created xsi:type="dcterms:W3CDTF">2010-12-05T21:23:01Z</dcterms:created>
  <dcterms:modified xsi:type="dcterms:W3CDTF">2010-12-08T22:29:19Z</dcterms:modified>
</cp:coreProperties>
</file>