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4"/>
  </p:notesMasterIdLst>
  <p:sldIdLst>
    <p:sldId id="256" r:id="rId2"/>
    <p:sldId id="277" r:id="rId3"/>
    <p:sldId id="278" r:id="rId4"/>
    <p:sldId id="279" r:id="rId5"/>
    <p:sldId id="280" r:id="rId6"/>
    <p:sldId id="281" r:id="rId7"/>
    <p:sldId id="282" r:id="rId8"/>
    <p:sldId id="284" r:id="rId9"/>
    <p:sldId id="285" r:id="rId10"/>
    <p:sldId id="287" r:id="rId11"/>
    <p:sldId id="289" r:id="rId12"/>
    <p:sldId id="286" r:id="rId1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Arial" charset="0"/>
      </a:defRPr>
    </a:lvl1pPr>
    <a:lvl2pPr marL="457200" algn="l" rtl="0" fontAlgn="base">
      <a:spcBef>
        <a:spcPct val="0"/>
      </a:spcBef>
      <a:spcAft>
        <a:spcPct val="0"/>
      </a:spcAft>
      <a:defRPr sz="2000" kern="1200">
        <a:solidFill>
          <a:schemeClr val="tx1"/>
        </a:solidFill>
        <a:latin typeface="Verdana" pitchFamily="34" charset="0"/>
        <a:ea typeface="+mn-ea"/>
        <a:cs typeface="Arial" charset="0"/>
      </a:defRPr>
    </a:lvl2pPr>
    <a:lvl3pPr marL="914400" algn="l" rtl="0" fontAlgn="base">
      <a:spcBef>
        <a:spcPct val="0"/>
      </a:spcBef>
      <a:spcAft>
        <a:spcPct val="0"/>
      </a:spcAft>
      <a:defRPr sz="2000" kern="1200">
        <a:solidFill>
          <a:schemeClr val="tx1"/>
        </a:solidFill>
        <a:latin typeface="Verdana" pitchFamily="34" charset="0"/>
        <a:ea typeface="+mn-ea"/>
        <a:cs typeface="Arial" charset="0"/>
      </a:defRPr>
    </a:lvl3pPr>
    <a:lvl4pPr marL="1371600" algn="l" rtl="0" fontAlgn="base">
      <a:spcBef>
        <a:spcPct val="0"/>
      </a:spcBef>
      <a:spcAft>
        <a:spcPct val="0"/>
      </a:spcAft>
      <a:defRPr sz="2000" kern="1200">
        <a:solidFill>
          <a:schemeClr val="tx1"/>
        </a:solidFill>
        <a:latin typeface="Verdana" pitchFamily="34" charset="0"/>
        <a:ea typeface="+mn-ea"/>
        <a:cs typeface="Arial" charset="0"/>
      </a:defRPr>
    </a:lvl4pPr>
    <a:lvl5pPr marL="1828800" algn="l" rtl="0" fontAlgn="base">
      <a:spcBef>
        <a:spcPct val="0"/>
      </a:spcBef>
      <a:spcAft>
        <a:spcPct val="0"/>
      </a:spcAft>
      <a:defRPr sz="2000" kern="1200">
        <a:solidFill>
          <a:schemeClr val="tx1"/>
        </a:solidFill>
        <a:latin typeface="Verdana" pitchFamily="34" charset="0"/>
        <a:ea typeface="+mn-ea"/>
        <a:cs typeface="Arial" charset="0"/>
      </a:defRPr>
    </a:lvl5pPr>
    <a:lvl6pPr marL="2286000" algn="l" defTabSz="914400" rtl="0" eaLnBrk="1" latinLnBrk="0" hangingPunct="1">
      <a:defRPr sz="2000" kern="1200">
        <a:solidFill>
          <a:schemeClr val="tx1"/>
        </a:solidFill>
        <a:latin typeface="Verdana" pitchFamily="34" charset="0"/>
        <a:ea typeface="+mn-ea"/>
        <a:cs typeface="Arial" charset="0"/>
      </a:defRPr>
    </a:lvl6pPr>
    <a:lvl7pPr marL="2743200" algn="l" defTabSz="914400" rtl="0" eaLnBrk="1" latinLnBrk="0" hangingPunct="1">
      <a:defRPr sz="2000" kern="1200">
        <a:solidFill>
          <a:schemeClr val="tx1"/>
        </a:solidFill>
        <a:latin typeface="Verdana" pitchFamily="34" charset="0"/>
        <a:ea typeface="+mn-ea"/>
        <a:cs typeface="Arial" charset="0"/>
      </a:defRPr>
    </a:lvl7pPr>
    <a:lvl8pPr marL="3200400" algn="l" defTabSz="914400" rtl="0" eaLnBrk="1" latinLnBrk="0" hangingPunct="1">
      <a:defRPr sz="2000" kern="1200">
        <a:solidFill>
          <a:schemeClr val="tx1"/>
        </a:solidFill>
        <a:latin typeface="Verdana" pitchFamily="34" charset="0"/>
        <a:ea typeface="+mn-ea"/>
        <a:cs typeface="Arial" charset="0"/>
      </a:defRPr>
    </a:lvl8pPr>
    <a:lvl9pPr marL="3657600" algn="l" defTabSz="914400" rtl="0" eaLnBrk="1" latinLnBrk="0" hangingPunct="1">
      <a:defRPr sz="20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52" autoAdjust="0"/>
    <p:restoredTop sz="94660"/>
  </p:normalViewPr>
  <p:slideViewPr>
    <p:cSldViewPr>
      <p:cViewPr>
        <p:scale>
          <a:sx n="75" d="100"/>
          <a:sy n="75" d="100"/>
        </p:scale>
        <p:origin x="-72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23B800-8150-4587-A01B-8663A3F69DB6}" type="datetimeFigureOut">
              <a:rPr lang="en-US"/>
              <a:pPr>
                <a:defRPr/>
              </a:pPr>
              <a:t>12/9/2010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5E78CE7-AF3E-48B8-A50F-48887A86E5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1044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044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456FCFD5-2B99-48F0-8196-6FA602D3C12A}" type="datetimeFigureOut">
              <a:rPr lang="en-US"/>
              <a:pPr>
                <a:defRPr/>
              </a:pPr>
              <a:t>12/9/2010</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3EEE7C1-C1D1-4BC8-BB06-1E4222E1A8A3}" type="slidenum">
              <a:rPr lang="en-US"/>
              <a:pPr>
                <a:defRPr/>
              </a:pPr>
              <a:t>‹#›</a:t>
            </a:fld>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896833EA-880C-4258-804E-D563B46C0501}" type="datetimeFigureOut">
              <a:rPr lang="en-US"/>
              <a:pPr>
                <a:defRPr/>
              </a:pPr>
              <a:t>12/9/2010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320F7EB-69E0-4B82-BB8A-31A8DFBAA4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CEA261E5-56BC-477C-ACF4-9E9BDF3E3DAD}" type="datetimeFigureOut">
              <a:rPr lang="en-US"/>
              <a:pPr>
                <a:defRPr/>
              </a:pPr>
              <a:t>12/9/2010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78512-EF03-46BD-BC9E-8B49CDE7C1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8234305A-E6D0-4950-A0E4-123D37B0AD7A}" type="datetimeFigureOut">
              <a:rPr lang="en-US"/>
              <a:pPr>
                <a:defRPr/>
              </a:pPr>
              <a:t>12/9/2010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3864456-1C24-4B2F-9694-9987383D32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D1107F3B-0649-45C7-8C1B-0447F9D4854E}" type="datetimeFigureOut">
              <a:rPr lang="en-US"/>
              <a:pPr>
                <a:defRPr/>
              </a:pPr>
              <a:t>12/9/2010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3B7C464-7D13-4532-954E-57D4661BCF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A43536A3-9E74-470F-BF4C-1FA994BB4678}" type="datetimeFigureOut">
              <a:rPr lang="en-US"/>
              <a:pPr>
                <a:defRPr/>
              </a:pPr>
              <a:t>12/9/2010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5710559-02A4-4BFD-B1FC-077218B87F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0ACCB52-0F88-4283-923A-C37EA4110707}" type="datetimeFigureOut">
              <a:rPr lang="en-US"/>
              <a:pPr>
                <a:defRPr/>
              </a:pPr>
              <a:t>12/9/2010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F84661B-0B58-408C-A080-C1ECD1FE1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9856F219-431C-41B9-A105-75E4109A04B9}" type="datetimeFigureOut">
              <a:rPr lang="en-US"/>
              <a:pPr>
                <a:defRPr/>
              </a:pPr>
              <a:t>12/9/2010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737E504-31D1-4C90-A5CD-431BA87338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929217AF-8D7D-4674-86C4-EBB2BC39F7DA}" type="datetimeFigureOut">
              <a:rPr lang="en-US"/>
              <a:pPr>
                <a:defRPr/>
              </a:pPr>
              <a:t>12/9/2010</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34BB5B7-3BA8-4207-BD6C-B4085D4812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C652F520-DF7B-4A40-BE83-AF1B052B09B2}" type="datetimeFigureOut">
              <a:rPr lang="en-US"/>
              <a:pPr>
                <a:defRPr/>
              </a:pPr>
              <a:t>12/9/2010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9AFB541-44C5-4409-B490-3942B04D63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7B25FF7A-85BE-4756-A5EF-161C91F8F43B}" type="datetimeFigureOut">
              <a:rPr lang="en-US"/>
              <a:pPr>
                <a:defRPr/>
              </a:pPr>
              <a:t>12/9/2010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8843201-939A-4659-AC86-B0E5F8582A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1034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034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fld id="{40E56647-4377-4538-80F6-BF91C917AF49}" type="datetimeFigureOut">
              <a:rPr lang="en-US"/>
              <a:pPr>
                <a:defRPr/>
              </a:pPr>
              <a:t>12/9/2010</a:t>
            </a:fld>
            <a:endParaRPr lang="en-US"/>
          </a:p>
        </p:txBody>
      </p:sp>
      <p:sp>
        <p:nvSpPr>
          <p:cNvPr id="1034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p>
        </p:txBody>
      </p:sp>
      <p:sp>
        <p:nvSpPr>
          <p:cNvPr id="1034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6DD1F41-6E2B-4FA1-AAF7-A18BBDADC6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advClick="0"/>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owasp.org/" TargetMode="External"/><Relationship Id="rId7" Type="http://schemas.openxmlformats.org/officeDocument/2006/relationships/image" Target="../media/image1.png"/><Relationship Id="rId2" Type="http://schemas.openxmlformats.org/officeDocument/2006/relationships/hyperlink" Target="http://www.webmonkey.com/" TargetMode="External"/><Relationship Id="rId1" Type="http://schemas.openxmlformats.org/officeDocument/2006/relationships/slideLayout" Target="../slideLayouts/slideLayout7.xml"/><Relationship Id="rId6" Type="http://schemas.openxmlformats.org/officeDocument/2006/relationships/hyperlink" Target="http://lynx.browser.org/" TargetMode="External"/><Relationship Id="rId5" Type="http://schemas.openxmlformats.org/officeDocument/2006/relationships/hyperlink" Target="http://noscript.net/" TargetMode="External"/><Relationship Id="rId4" Type="http://schemas.openxmlformats.org/officeDocument/2006/relationships/hyperlink" Target="http://www.contextis.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facebook.com/plugins/like.php?href=http://www.victoriassecret.com/&amp;amp;layout=button_count&amp;amp;show_faces=false&amp;amp;width=50&amp;amp;action=like&amp;amp;colorscheme=light&amp;amp;height=21"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4294967295"/>
          </p:nvPr>
        </p:nvSpPr>
        <p:spPr>
          <a:xfrm>
            <a:off x="685800" y="1676400"/>
            <a:ext cx="6400800" cy="1600200"/>
          </a:xfrm>
        </p:spPr>
        <p:txBody>
          <a:bodyPr anchor="b"/>
          <a:lstStyle/>
          <a:p>
            <a:pPr marL="0" indent="0" eaLnBrk="1" hangingPunct="1">
              <a:lnSpc>
                <a:spcPct val="60000"/>
              </a:lnSpc>
              <a:buFont typeface="Wingdings" pitchFamily="2" charset="2"/>
              <a:buNone/>
            </a:pPr>
            <a:endParaRPr lang="en-US" sz="1800" smtClean="0">
              <a:latin typeface="Times New Roman" pitchFamily="18" charset="0"/>
              <a:cs typeface="Times New Roman" pitchFamily="18" charset="0"/>
            </a:endParaRPr>
          </a:p>
          <a:p>
            <a:pPr marL="0" indent="0" eaLnBrk="1" hangingPunct="1">
              <a:lnSpc>
                <a:spcPct val="60000"/>
              </a:lnSpc>
              <a:buFont typeface="Wingdings" pitchFamily="2" charset="2"/>
              <a:buNone/>
            </a:pPr>
            <a:r>
              <a:rPr lang="en-US" sz="2800" b="1" smtClean="0"/>
              <a:t>New Computer Security Threat</a:t>
            </a:r>
          </a:p>
          <a:p>
            <a:pPr marL="0" indent="0" eaLnBrk="1" hangingPunct="1">
              <a:lnSpc>
                <a:spcPct val="60000"/>
              </a:lnSpc>
              <a:buFont typeface="Wingdings" pitchFamily="2" charset="2"/>
              <a:buNone/>
            </a:pPr>
            <a:endParaRPr lang="en-US" sz="2800" b="1" smtClean="0"/>
          </a:p>
          <a:p>
            <a:pPr marL="0" indent="0" eaLnBrk="1" hangingPunct="1">
              <a:lnSpc>
                <a:spcPct val="60000"/>
              </a:lnSpc>
              <a:buFont typeface="Wingdings" pitchFamily="2" charset="2"/>
              <a:buNone/>
            </a:pPr>
            <a:r>
              <a:rPr lang="en-US" sz="2800" b="1" smtClean="0"/>
              <a:t> - ClickJacking</a:t>
            </a:r>
            <a:r>
              <a:rPr lang="en-US" sz="2800" smtClean="0"/>
              <a:t> </a:t>
            </a:r>
          </a:p>
        </p:txBody>
      </p:sp>
      <p:sp>
        <p:nvSpPr>
          <p:cNvPr id="14338" name="Subtitle 2"/>
          <p:cNvSpPr>
            <a:spLocks/>
          </p:cNvSpPr>
          <p:nvPr/>
        </p:nvSpPr>
        <p:spPr bwMode="auto">
          <a:xfrm>
            <a:off x="762000" y="3962400"/>
            <a:ext cx="6400800" cy="1981200"/>
          </a:xfrm>
          <a:prstGeom prst="rect">
            <a:avLst/>
          </a:prstGeom>
          <a:noFill/>
          <a:ln w="9525">
            <a:noFill/>
            <a:miter lim="800000"/>
            <a:headEnd/>
            <a:tailEnd/>
          </a:ln>
        </p:spPr>
        <p:txBody>
          <a:bodyPr anchor="b"/>
          <a:lstStyle/>
          <a:p>
            <a:pPr>
              <a:lnSpc>
                <a:spcPct val="60000"/>
              </a:lnSpc>
              <a:spcBef>
                <a:spcPct val="20000"/>
              </a:spcBef>
              <a:buClr>
                <a:schemeClr val="accent2"/>
              </a:buClr>
              <a:buFont typeface="Wingdings" pitchFamily="2" charset="2"/>
              <a:buNone/>
            </a:pPr>
            <a:endParaRPr lang="en-US" sz="1800">
              <a:latin typeface="Times New Roman" pitchFamily="18" charset="0"/>
              <a:cs typeface="Times New Roman" pitchFamily="18" charset="0"/>
            </a:endParaRPr>
          </a:p>
          <a:p>
            <a:pPr>
              <a:lnSpc>
                <a:spcPct val="60000"/>
              </a:lnSpc>
              <a:spcBef>
                <a:spcPct val="20000"/>
              </a:spcBef>
              <a:buClr>
                <a:schemeClr val="accent2"/>
              </a:buClr>
              <a:buFont typeface="Wingdings" pitchFamily="2" charset="2"/>
              <a:buNone/>
            </a:pPr>
            <a:r>
              <a:rPr lang="en-US" sz="1800" b="1">
                <a:latin typeface="Times New Roman" pitchFamily="18" charset="0"/>
                <a:cs typeface="Times New Roman" pitchFamily="18" charset="0"/>
              </a:rPr>
              <a:t>Ehab Ashary</a:t>
            </a:r>
          </a:p>
          <a:p>
            <a:pPr>
              <a:lnSpc>
                <a:spcPct val="60000"/>
              </a:lnSpc>
              <a:spcBef>
                <a:spcPct val="20000"/>
              </a:spcBef>
              <a:buClr>
                <a:schemeClr val="accent2"/>
              </a:buClr>
              <a:buFont typeface="Wingdings" pitchFamily="2" charset="2"/>
              <a:buNone/>
            </a:pPr>
            <a:r>
              <a:rPr lang="en-US" sz="1800" b="1">
                <a:latin typeface="Times New Roman" pitchFamily="18" charset="0"/>
                <a:cs typeface="Times New Roman" pitchFamily="18" charset="0"/>
              </a:rPr>
              <a:t>CS591-F2010</a:t>
            </a:r>
          </a:p>
          <a:p>
            <a:pPr>
              <a:lnSpc>
                <a:spcPct val="60000"/>
              </a:lnSpc>
              <a:spcBef>
                <a:spcPct val="20000"/>
              </a:spcBef>
              <a:buClr>
                <a:schemeClr val="accent2"/>
              </a:buClr>
              <a:buFont typeface="Wingdings" pitchFamily="2" charset="2"/>
              <a:buNone/>
            </a:pPr>
            <a:r>
              <a:rPr lang="en-US" sz="1800" b="1">
                <a:latin typeface="Times New Roman" pitchFamily="18" charset="0"/>
                <a:cs typeface="Times New Roman" pitchFamily="18" charset="0"/>
              </a:rPr>
              <a:t>University of Colorado, Colorado Springs </a:t>
            </a:r>
          </a:p>
          <a:p>
            <a:pPr>
              <a:lnSpc>
                <a:spcPct val="60000"/>
              </a:lnSpc>
              <a:spcBef>
                <a:spcPct val="20000"/>
              </a:spcBef>
              <a:buClr>
                <a:schemeClr val="accent2"/>
              </a:buClr>
              <a:buFont typeface="Wingdings" pitchFamily="2" charset="2"/>
              <a:buNone/>
            </a:pPr>
            <a:r>
              <a:rPr lang="en-US" sz="1800" b="1">
                <a:latin typeface="Times New Roman" pitchFamily="18" charset="0"/>
                <a:cs typeface="Times New Roman" pitchFamily="18" charset="0"/>
              </a:rPr>
              <a:t>Dr. C.Edward Chow</a:t>
            </a:r>
          </a:p>
        </p:txBody>
      </p:sp>
      <p:pic>
        <p:nvPicPr>
          <p:cNvPr id="14339" name="Picture 5"/>
          <p:cNvPicPr>
            <a:picLocks noChangeAspect="1" noChangeArrowheads="1"/>
          </p:cNvPicPr>
          <p:nvPr/>
        </p:nvPicPr>
        <p:blipFill>
          <a:blip r:embed="rId2"/>
          <a:srcRect/>
          <a:stretch>
            <a:fillRect/>
          </a:stretch>
        </p:blipFill>
        <p:spPr bwMode="auto">
          <a:xfrm>
            <a:off x="5972175" y="4124325"/>
            <a:ext cx="2714625" cy="19716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Mitigation Techniques</a:t>
            </a:r>
          </a:p>
        </p:txBody>
      </p:sp>
      <p:sp>
        <p:nvSpPr>
          <p:cNvPr id="23554"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sp>
        <p:nvSpPr>
          <p:cNvPr id="23555" name="Rectangle 5"/>
          <p:cNvSpPr>
            <a:spLocks noChangeArrowheads="1"/>
          </p:cNvSpPr>
          <p:nvPr/>
        </p:nvSpPr>
        <p:spPr bwMode="auto">
          <a:xfrm>
            <a:off x="609600" y="1752600"/>
            <a:ext cx="8153400" cy="2500313"/>
          </a:xfrm>
          <a:prstGeom prst="rect">
            <a:avLst/>
          </a:prstGeom>
          <a:noFill/>
          <a:ln w="9525">
            <a:noFill/>
            <a:miter lim="800000"/>
            <a:headEnd/>
            <a:tailEnd/>
          </a:ln>
        </p:spPr>
        <p:txBody>
          <a:bodyPr>
            <a:spAutoFit/>
          </a:bodyPr>
          <a:lstStyle/>
          <a:p>
            <a:pPr>
              <a:buClr>
                <a:schemeClr val="accent2"/>
              </a:buClr>
              <a:buFontTx/>
              <a:buChar char="•"/>
            </a:pPr>
            <a:r>
              <a:rPr lang="en-US"/>
              <a:t>Use Non-graphical Web browser, </a:t>
            </a:r>
            <a:r>
              <a:rPr lang="en-US">
                <a:solidFill>
                  <a:schemeClr val="accent2"/>
                </a:solidFill>
              </a:rPr>
              <a:t>Lynx</a:t>
            </a:r>
            <a:endParaRPr lang="en-US" sz="1800" i="1">
              <a:solidFill>
                <a:schemeClr val="accent2"/>
              </a:solidFill>
            </a:endParaRPr>
          </a:p>
          <a:p>
            <a:pPr lvl="1">
              <a:buClr>
                <a:schemeClr val="accent2"/>
              </a:buClr>
            </a:pPr>
            <a:endParaRPr lang="en-US" sz="1800" i="1">
              <a:solidFill>
                <a:schemeClr val="accent2"/>
              </a:solidFill>
            </a:endParaRPr>
          </a:p>
          <a:p>
            <a:pPr>
              <a:buClr>
                <a:schemeClr val="accent2"/>
              </a:buClr>
              <a:buFontTx/>
              <a:buChar char="•"/>
            </a:pPr>
            <a:r>
              <a:rPr lang="en-US"/>
              <a:t>Install </a:t>
            </a:r>
            <a:r>
              <a:rPr lang="en-US">
                <a:solidFill>
                  <a:schemeClr val="accent2"/>
                </a:solidFill>
              </a:rPr>
              <a:t>NoScript</a:t>
            </a:r>
            <a:r>
              <a:rPr lang="en-US"/>
              <a:t> Firefox plug-in, which blocks embedded content from untreated domains</a:t>
            </a:r>
          </a:p>
          <a:p>
            <a:pPr>
              <a:buClr>
                <a:schemeClr val="accent2"/>
              </a:buClr>
              <a:buFontTx/>
              <a:buChar char="•"/>
            </a:pPr>
            <a:endParaRPr lang="en-US"/>
          </a:p>
          <a:p>
            <a:pPr>
              <a:buClr>
                <a:schemeClr val="accent2"/>
              </a:buClr>
              <a:buFontTx/>
              <a:buChar char="•"/>
            </a:pPr>
            <a:r>
              <a:rPr lang="en-US"/>
              <a:t>Trust no one on the Internet</a:t>
            </a:r>
          </a:p>
          <a:p>
            <a:pPr>
              <a:buClr>
                <a:schemeClr val="accent2"/>
              </a:buClr>
              <a:buFontTx/>
              <a:buChar char="•"/>
            </a:pPr>
            <a:endParaRPr lang="en-US"/>
          </a:p>
          <a:p>
            <a:pPr>
              <a:buClr>
                <a:schemeClr val="accent2"/>
              </a:buClr>
              <a:buFontTx/>
              <a:buChar char="•"/>
            </a:pPr>
            <a:endParaRPr lang="en-US"/>
          </a:p>
        </p:txBody>
      </p:sp>
      <p:pic>
        <p:nvPicPr>
          <p:cNvPr id="23556" name="Picture 6"/>
          <p:cNvPicPr>
            <a:picLocks noChangeAspect="1" noChangeArrowheads="1"/>
          </p:cNvPicPr>
          <p:nvPr/>
        </p:nvPicPr>
        <p:blipFill>
          <a:blip r:embed="rId2"/>
          <a:srcRect/>
          <a:stretch>
            <a:fillRect/>
          </a:stretch>
        </p:blipFill>
        <p:spPr bwMode="auto">
          <a:xfrm>
            <a:off x="7781925" y="5868988"/>
            <a:ext cx="1362075" cy="989012"/>
          </a:xfrm>
          <a:prstGeom prst="rect">
            <a:avLst/>
          </a:prstGeom>
          <a:noFill/>
          <a:ln w="9525">
            <a:noFill/>
            <a:miter lim="800000"/>
            <a:headEnd/>
            <a:tailEnd/>
          </a:ln>
        </p:spPr>
      </p:pic>
      <p:pic>
        <p:nvPicPr>
          <p:cNvPr id="23557" name="Picture 7" descr="Firefox + NoScript vs Clickjacking"/>
          <p:cNvPicPr>
            <a:picLocks noChangeAspect="1" noChangeArrowheads="1"/>
          </p:cNvPicPr>
          <p:nvPr/>
        </p:nvPicPr>
        <p:blipFill>
          <a:blip r:embed="rId3"/>
          <a:srcRect/>
          <a:stretch>
            <a:fillRect/>
          </a:stretch>
        </p:blipFill>
        <p:spPr bwMode="auto">
          <a:xfrm>
            <a:off x="5334000" y="2819400"/>
            <a:ext cx="1219200" cy="1219200"/>
          </a:xfrm>
          <a:prstGeom prst="rect">
            <a:avLst/>
          </a:prstGeom>
          <a:noFill/>
          <a:ln w="9525">
            <a:noFill/>
            <a:miter lim="800000"/>
            <a:headEnd/>
            <a:tailEnd/>
          </a:ln>
        </p:spPr>
      </p:pic>
      <p:sp>
        <p:nvSpPr>
          <p:cNvPr id="23559" name="Rectangle 7"/>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7EE8D446-33C6-4479-8768-9743EA9FB3CD}" type="slidenum">
              <a:rPr lang="en-US"/>
              <a:pPr/>
              <a:t>10</a:t>
            </a:fld>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References </a:t>
            </a:r>
          </a:p>
        </p:txBody>
      </p:sp>
      <p:sp>
        <p:nvSpPr>
          <p:cNvPr id="28675"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sp>
        <p:nvSpPr>
          <p:cNvPr id="28676" name="Rectangle 5"/>
          <p:cNvSpPr>
            <a:spLocks noChangeArrowheads="1"/>
          </p:cNvSpPr>
          <p:nvPr/>
        </p:nvSpPr>
        <p:spPr bwMode="auto">
          <a:xfrm>
            <a:off x="609600" y="1752600"/>
            <a:ext cx="8153400" cy="4359275"/>
          </a:xfrm>
          <a:prstGeom prst="rect">
            <a:avLst/>
          </a:prstGeom>
          <a:noFill/>
          <a:ln w="9525">
            <a:noFill/>
            <a:miter lim="800000"/>
            <a:headEnd/>
            <a:tailEnd/>
          </a:ln>
        </p:spPr>
        <p:txBody>
          <a:bodyPr>
            <a:spAutoFit/>
          </a:bodyPr>
          <a:lstStyle/>
          <a:p>
            <a:pPr>
              <a:buClr>
                <a:schemeClr val="accent2"/>
              </a:buClr>
              <a:buFontTx/>
              <a:buChar char="•"/>
            </a:pPr>
            <a:r>
              <a:rPr lang="en-US" u="sng">
                <a:hlinkClick r:id="rId2"/>
              </a:rPr>
              <a:t>www.webmonkey.com</a:t>
            </a:r>
            <a:r>
              <a:rPr lang="en-US"/>
              <a:t> </a:t>
            </a:r>
          </a:p>
          <a:p>
            <a:pPr>
              <a:buClr>
                <a:schemeClr val="accent2"/>
              </a:buClr>
              <a:buFontTx/>
              <a:buChar char="•"/>
            </a:pPr>
            <a:endParaRPr lang="en-US"/>
          </a:p>
          <a:p>
            <a:pPr>
              <a:buClr>
                <a:schemeClr val="accent2"/>
              </a:buClr>
              <a:buFontTx/>
              <a:buChar char="•"/>
            </a:pPr>
            <a:r>
              <a:rPr lang="en-US"/>
              <a:t>New Insights into Clickjacking OWASP AppSec Research 2010</a:t>
            </a:r>
          </a:p>
          <a:p>
            <a:r>
              <a:rPr lang="en-US">
                <a:hlinkClick r:id="rId3"/>
              </a:rPr>
              <a:t>www.owasp.org</a:t>
            </a:r>
            <a:endParaRPr lang="en-US"/>
          </a:p>
          <a:p>
            <a:endParaRPr lang="en-US"/>
          </a:p>
          <a:p>
            <a:pPr>
              <a:buClr>
                <a:schemeClr val="accent2"/>
              </a:buClr>
              <a:buFontTx/>
              <a:buChar char="•"/>
            </a:pPr>
            <a:r>
              <a:rPr lang="en-US"/>
              <a:t>Next Generation Clickjacking .New attacks against framed web pages -Black Hat Europe, 14thApril 2010 </a:t>
            </a:r>
            <a:r>
              <a:rPr lang="en-US">
                <a:hlinkClick r:id="rId4"/>
              </a:rPr>
              <a:t>www.contextis.co.uk</a:t>
            </a:r>
            <a:endParaRPr lang="en-US"/>
          </a:p>
          <a:p>
            <a:pPr>
              <a:buClr>
                <a:schemeClr val="accent2"/>
              </a:buClr>
            </a:pPr>
            <a:endParaRPr lang="en-US"/>
          </a:p>
          <a:p>
            <a:pPr>
              <a:buClr>
                <a:schemeClr val="accent2"/>
              </a:buClr>
              <a:buFontTx/>
              <a:buChar char="•"/>
            </a:pPr>
            <a:r>
              <a:rPr lang="en-US">
                <a:hlinkClick r:id="rId5"/>
              </a:rPr>
              <a:t>http://noscript.net/</a:t>
            </a:r>
            <a:endParaRPr lang="en-US"/>
          </a:p>
          <a:p>
            <a:pPr>
              <a:buClr>
                <a:schemeClr val="accent2"/>
              </a:buClr>
              <a:buFontTx/>
              <a:buChar char="•"/>
            </a:pPr>
            <a:endParaRPr lang="en-US"/>
          </a:p>
          <a:p>
            <a:pPr>
              <a:buClr>
                <a:schemeClr val="accent2"/>
              </a:buClr>
              <a:buFontTx/>
              <a:buChar char="•"/>
            </a:pPr>
            <a:r>
              <a:rPr lang="en-US"/>
              <a:t> </a:t>
            </a:r>
            <a:r>
              <a:rPr lang="en-US">
                <a:hlinkClick r:id="rId6"/>
              </a:rPr>
              <a:t>http://lynx.browser.org/</a:t>
            </a:r>
            <a:r>
              <a:rPr lang="en-US"/>
              <a:t> </a:t>
            </a:r>
          </a:p>
          <a:p>
            <a:pPr>
              <a:buClr>
                <a:schemeClr val="accent2"/>
              </a:buClr>
              <a:buFontTx/>
              <a:buChar char="•"/>
            </a:pPr>
            <a:endParaRPr lang="en-US"/>
          </a:p>
        </p:txBody>
      </p:sp>
      <p:pic>
        <p:nvPicPr>
          <p:cNvPr id="28677" name="Picture 6"/>
          <p:cNvPicPr>
            <a:picLocks noChangeAspect="1" noChangeArrowheads="1"/>
          </p:cNvPicPr>
          <p:nvPr/>
        </p:nvPicPr>
        <p:blipFill>
          <a:blip r:embed="rId7"/>
          <a:srcRect/>
          <a:stretch>
            <a:fillRect/>
          </a:stretch>
        </p:blipFill>
        <p:spPr bwMode="auto">
          <a:xfrm>
            <a:off x="7781925" y="5868988"/>
            <a:ext cx="1362075" cy="989012"/>
          </a:xfrm>
          <a:prstGeom prst="rect">
            <a:avLst/>
          </a:prstGeom>
          <a:noFill/>
          <a:ln w="9525">
            <a:noFill/>
            <a:miter lim="800000"/>
            <a:headEnd/>
            <a:tailEnd/>
          </a:ln>
        </p:spPr>
      </p:pic>
      <p:sp>
        <p:nvSpPr>
          <p:cNvPr id="28679" name="Rectangle 7"/>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915E565A-4E5C-4AE3-AE9C-5A76D533E9C2}" type="slidenum">
              <a:rPr lang="en-US"/>
              <a:pPr/>
              <a:t>11</a:t>
            </a:fld>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Questions?</a:t>
            </a:r>
          </a:p>
        </p:txBody>
      </p:sp>
      <p:sp>
        <p:nvSpPr>
          <p:cNvPr id="24578"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pic>
        <p:nvPicPr>
          <p:cNvPr id="24579" name="Picture 5"/>
          <p:cNvPicPr>
            <a:picLocks noChangeAspect="1" noChangeArrowheads="1"/>
          </p:cNvPicPr>
          <p:nvPr/>
        </p:nvPicPr>
        <p:blipFill>
          <a:blip r:embed="rId2"/>
          <a:srcRect/>
          <a:stretch>
            <a:fillRect/>
          </a:stretch>
        </p:blipFill>
        <p:spPr bwMode="auto">
          <a:xfrm>
            <a:off x="7781925" y="5868988"/>
            <a:ext cx="1362075" cy="989012"/>
          </a:xfrm>
          <a:prstGeom prst="rect">
            <a:avLst/>
          </a:prstGeom>
          <a:noFill/>
          <a:ln w="9525">
            <a:noFill/>
            <a:miter lim="800000"/>
            <a:headEnd/>
            <a:tailEnd/>
          </a:ln>
        </p:spPr>
      </p:pic>
      <p:pic>
        <p:nvPicPr>
          <p:cNvPr id="24580" name="Picture 13" descr="2010-02-04-Questions.jpg"/>
          <p:cNvPicPr>
            <a:picLocks noChangeAspect="1" noChangeArrowheads="1"/>
          </p:cNvPicPr>
          <p:nvPr/>
        </p:nvPicPr>
        <p:blipFill>
          <a:blip r:embed="rId3"/>
          <a:srcRect/>
          <a:stretch>
            <a:fillRect/>
          </a:stretch>
        </p:blipFill>
        <p:spPr bwMode="auto">
          <a:xfrm>
            <a:off x="5219700" y="1905000"/>
            <a:ext cx="2857500" cy="3810000"/>
          </a:xfrm>
          <a:prstGeom prst="rect">
            <a:avLst/>
          </a:prstGeom>
          <a:noFill/>
          <a:ln w="9525">
            <a:noFill/>
            <a:miter lim="800000"/>
            <a:headEnd/>
            <a:tailEnd/>
          </a:ln>
        </p:spPr>
      </p:pic>
      <p:sp>
        <p:nvSpPr>
          <p:cNvPr id="24582" name="Rectangle 6"/>
          <p:cNvSpPr>
            <a:spLocks noChangeArrowheads="1"/>
          </p:cNvSpPr>
          <p:nvPr/>
        </p:nvSpPr>
        <p:spPr bwMode="auto">
          <a:xfrm>
            <a:off x="685800" y="6248400"/>
            <a:ext cx="3695700" cy="396875"/>
          </a:xfrm>
          <a:prstGeom prst="rect">
            <a:avLst/>
          </a:prstGeom>
          <a:noFill/>
          <a:ln w="9525">
            <a:noFill/>
            <a:miter lim="800000"/>
            <a:headEnd/>
            <a:tailEnd/>
          </a:ln>
          <a:effectLst/>
        </p:spPr>
        <p:txBody>
          <a:bodyPr wrap="none">
            <a:spAutoFit/>
          </a:bodyPr>
          <a:lstStyle/>
          <a:p>
            <a:r>
              <a:rPr lang="en-US" sz="1000"/>
              <a:t>Ehab Ashary 12/8/2010</a:t>
            </a:r>
            <a:r>
              <a:rPr lang="en-US"/>
              <a:t> 		     </a:t>
            </a:r>
            <a:fld id="{5C0E65C8-D7DC-4884-9AF4-A9710B73A8C6}" type="slidenum">
              <a:rPr lang="en-US"/>
              <a:pPr/>
              <a:t>12</a:t>
            </a:fld>
            <a:endParaRPr 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57200" y="457200"/>
            <a:ext cx="4572000" cy="793750"/>
          </a:xfrm>
          <a:prstGeom prst="rect">
            <a:avLst/>
          </a:prstGeom>
          <a:noFill/>
          <a:ln w="9525">
            <a:noFill/>
            <a:miter lim="800000"/>
            <a:headEnd/>
            <a:tailEnd/>
          </a:ln>
        </p:spPr>
        <p:txBody>
          <a:bodyPr>
            <a:spAutoFit/>
          </a:bodyPr>
          <a:lstStyle/>
          <a:p>
            <a:endParaRPr lang="en-US" sz="1800"/>
          </a:p>
          <a:p>
            <a:r>
              <a:rPr lang="en-US" sz="2800" b="1"/>
              <a:t>What is ClickJacking?</a:t>
            </a:r>
          </a:p>
        </p:txBody>
      </p:sp>
      <p:pic>
        <p:nvPicPr>
          <p:cNvPr id="15362" name="Picture 5"/>
          <p:cNvPicPr>
            <a:picLocks noChangeAspect="1" noChangeArrowheads="1"/>
          </p:cNvPicPr>
          <p:nvPr>
            <p:ph idx="4294967295"/>
          </p:nvPr>
        </p:nvPicPr>
        <p:blipFill>
          <a:blip r:embed="rId2"/>
          <a:srcRect/>
          <a:stretch>
            <a:fillRect/>
          </a:stretch>
        </p:blipFill>
        <p:spPr>
          <a:xfrm>
            <a:off x="5181600" y="2309813"/>
            <a:ext cx="3962400" cy="2185987"/>
          </a:xfrm>
        </p:spPr>
      </p:pic>
      <p:sp>
        <p:nvSpPr>
          <p:cNvPr id="15363" name="Rectangle 6"/>
          <p:cNvSpPr>
            <a:spLocks noChangeArrowheads="1"/>
          </p:cNvSpPr>
          <p:nvPr/>
        </p:nvSpPr>
        <p:spPr bwMode="auto">
          <a:xfrm>
            <a:off x="609600" y="1752600"/>
            <a:ext cx="4572000" cy="3444875"/>
          </a:xfrm>
          <a:prstGeom prst="rect">
            <a:avLst/>
          </a:prstGeom>
          <a:noFill/>
          <a:ln w="9525">
            <a:noFill/>
            <a:miter lim="800000"/>
            <a:headEnd/>
            <a:tailEnd/>
          </a:ln>
        </p:spPr>
        <p:txBody>
          <a:bodyPr>
            <a:spAutoFit/>
          </a:bodyPr>
          <a:lstStyle/>
          <a:p>
            <a:r>
              <a:rPr lang="en-US">
                <a:ea typeface="Arial Unicode MS" pitchFamily="34" charset="-128"/>
                <a:cs typeface="Arial Unicode MS" pitchFamily="34" charset="-128"/>
              </a:rPr>
              <a:t>“The basic idea is that an attacker loads the content of an external site into the site you’re visiting, sets the external content to be invisible and then overlays the page you’re looking at. When you click a link you see on the current page, you are in fact clicking on the externally loaded page and about to load pretty much whatever the attacker wants</a:t>
            </a:r>
            <a:r>
              <a:rPr lang="en-US"/>
              <a:t> </a:t>
            </a:r>
            <a:r>
              <a:rPr lang="en-US">
                <a:cs typeface="Times New Roman" pitchFamily="18" charset="0"/>
              </a:rPr>
              <a:t>.”</a:t>
            </a:r>
            <a:r>
              <a:rPr lang="en-US"/>
              <a:t> </a:t>
            </a:r>
          </a:p>
        </p:txBody>
      </p:sp>
      <p:pic>
        <p:nvPicPr>
          <p:cNvPr id="15364" name="Picture 7"/>
          <p:cNvPicPr>
            <a:picLocks noChangeAspect="1" noChangeArrowheads="1"/>
          </p:cNvPicPr>
          <p:nvPr/>
        </p:nvPicPr>
        <p:blipFill>
          <a:blip r:embed="rId3"/>
          <a:srcRect/>
          <a:stretch>
            <a:fillRect/>
          </a:stretch>
        </p:blipFill>
        <p:spPr bwMode="auto">
          <a:xfrm>
            <a:off x="7781925" y="5868988"/>
            <a:ext cx="1362075" cy="989012"/>
          </a:xfrm>
          <a:prstGeom prst="rect">
            <a:avLst/>
          </a:prstGeom>
          <a:noFill/>
          <a:ln w="9525">
            <a:noFill/>
            <a:miter lim="800000"/>
            <a:headEnd/>
            <a:tailEnd/>
          </a:ln>
        </p:spPr>
      </p:pic>
      <p:pic>
        <p:nvPicPr>
          <p:cNvPr id="15365" name="Picture 8"/>
          <p:cNvPicPr>
            <a:picLocks noChangeAspect="1" noChangeArrowheads="1"/>
          </p:cNvPicPr>
          <p:nvPr/>
        </p:nvPicPr>
        <p:blipFill>
          <a:blip r:embed="rId3"/>
          <a:srcRect/>
          <a:stretch>
            <a:fillRect/>
          </a:stretch>
        </p:blipFill>
        <p:spPr bwMode="auto">
          <a:xfrm>
            <a:off x="7781925" y="5868988"/>
            <a:ext cx="1362075" cy="989012"/>
          </a:xfrm>
          <a:prstGeom prst="rect">
            <a:avLst/>
          </a:prstGeom>
          <a:noFill/>
          <a:ln w="9525">
            <a:noFill/>
            <a:miter lim="800000"/>
            <a:headEnd/>
            <a:tailEnd/>
          </a:ln>
        </p:spPr>
      </p:pic>
      <p:sp>
        <p:nvSpPr>
          <p:cNvPr id="15367" name="Rectangle 7"/>
          <p:cNvSpPr>
            <a:spLocks noChangeArrowheads="1"/>
          </p:cNvSpPr>
          <p:nvPr/>
        </p:nvSpPr>
        <p:spPr bwMode="auto">
          <a:xfrm rot="10800000" flipV="1">
            <a:off x="608013" y="6248400"/>
            <a:ext cx="6737350" cy="396875"/>
          </a:xfrm>
          <a:prstGeom prst="rect">
            <a:avLst/>
          </a:prstGeom>
          <a:noFill/>
          <a:ln w="9525">
            <a:noFill/>
            <a:miter lim="800000"/>
            <a:headEnd/>
            <a:tailEnd/>
          </a:ln>
          <a:effectLst/>
        </p:spPr>
        <p:txBody>
          <a:bodyPr>
            <a:spAutoFit/>
          </a:bodyPr>
          <a:lstStyle/>
          <a:p>
            <a:r>
              <a:rPr lang="en-US" sz="1000"/>
              <a:t>Ehab Ashary 12/8/2010</a:t>
            </a:r>
            <a:r>
              <a:rPr lang="en-US"/>
              <a:t> 		     </a:t>
            </a:r>
            <a:fld id="{136A2C38-E320-41F6-B554-1DD43DB94D3E}" type="slidenum">
              <a:rPr lang="en-US"/>
              <a:pPr/>
              <a:t>2</a:t>
            </a:fld>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457200" y="457200"/>
            <a:ext cx="4572000" cy="793750"/>
          </a:xfrm>
          <a:prstGeom prst="rect">
            <a:avLst/>
          </a:prstGeom>
          <a:noFill/>
          <a:ln w="9525">
            <a:noFill/>
            <a:miter lim="800000"/>
            <a:headEnd/>
            <a:tailEnd/>
          </a:ln>
        </p:spPr>
        <p:txBody>
          <a:bodyPr>
            <a:spAutoFit/>
          </a:bodyPr>
          <a:lstStyle/>
          <a:p>
            <a:endParaRPr lang="en-US" sz="1800"/>
          </a:p>
          <a:p>
            <a:r>
              <a:rPr lang="en-US" sz="2800" b="1"/>
              <a:t>Why Should I care?</a:t>
            </a:r>
          </a:p>
        </p:txBody>
      </p:sp>
      <p:sp>
        <p:nvSpPr>
          <p:cNvPr id="16386" name="Rectangle 4"/>
          <p:cNvSpPr>
            <a:spLocks noChangeArrowheads="1"/>
          </p:cNvSpPr>
          <p:nvPr/>
        </p:nvSpPr>
        <p:spPr bwMode="auto">
          <a:xfrm>
            <a:off x="609600" y="1752600"/>
            <a:ext cx="6934200" cy="4664075"/>
          </a:xfrm>
          <a:prstGeom prst="rect">
            <a:avLst/>
          </a:prstGeom>
          <a:noFill/>
          <a:ln w="9525">
            <a:noFill/>
            <a:miter lim="800000"/>
            <a:headEnd/>
            <a:tailEnd/>
          </a:ln>
        </p:spPr>
        <p:txBody>
          <a:bodyPr>
            <a:spAutoFit/>
          </a:bodyPr>
          <a:lstStyle/>
          <a:p>
            <a:pPr>
              <a:buClr>
                <a:schemeClr val="accent2"/>
              </a:buClr>
              <a:buFontTx/>
              <a:buChar char="•"/>
            </a:pPr>
            <a:r>
              <a:rPr lang="en-US"/>
              <a:t>It is transparent </a:t>
            </a:r>
          </a:p>
          <a:p>
            <a:pPr>
              <a:buClr>
                <a:schemeClr val="accent2"/>
              </a:buClr>
              <a:buFontTx/>
              <a:buChar char="•"/>
            </a:pPr>
            <a:endParaRPr lang="en-US"/>
          </a:p>
          <a:p>
            <a:pPr>
              <a:buClr>
                <a:schemeClr val="accent2"/>
              </a:buClr>
              <a:buFontTx/>
              <a:buChar char="•"/>
            </a:pPr>
            <a:r>
              <a:rPr lang="en-US"/>
              <a:t>Simple to implement</a:t>
            </a:r>
          </a:p>
          <a:p>
            <a:pPr>
              <a:buClr>
                <a:schemeClr val="accent2"/>
              </a:buClr>
              <a:buFontTx/>
              <a:buChar char="•"/>
            </a:pPr>
            <a:endParaRPr lang="en-US"/>
          </a:p>
          <a:p>
            <a:pPr>
              <a:buClr>
                <a:schemeClr val="accent2"/>
              </a:buClr>
              <a:buFontTx/>
              <a:buChar char="•"/>
            </a:pPr>
            <a:r>
              <a:rPr lang="en-US"/>
              <a:t>Difficult to stop</a:t>
            </a:r>
          </a:p>
          <a:p>
            <a:pPr>
              <a:buClr>
                <a:schemeClr val="accent2"/>
              </a:buClr>
            </a:pPr>
            <a:r>
              <a:rPr lang="en-US"/>
              <a:t> </a:t>
            </a:r>
          </a:p>
          <a:p>
            <a:pPr>
              <a:buClr>
                <a:schemeClr val="accent2"/>
              </a:buClr>
              <a:buFontTx/>
              <a:buChar char="•"/>
            </a:pPr>
            <a:r>
              <a:rPr lang="en-US"/>
              <a:t>No one has yet come up with an effective solution </a:t>
            </a:r>
          </a:p>
          <a:p>
            <a:pPr>
              <a:buClr>
                <a:schemeClr val="accent2"/>
              </a:buClr>
              <a:buFontTx/>
              <a:buChar char="•"/>
            </a:pPr>
            <a:endParaRPr lang="en-US"/>
          </a:p>
          <a:p>
            <a:r>
              <a:rPr lang="en-US" b="1"/>
              <a:t>SQL Injection</a:t>
            </a:r>
            <a:endParaRPr lang="en-US"/>
          </a:p>
          <a:p>
            <a:pPr>
              <a:buClr>
                <a:schemeClr val="accent2"/>
              </a:buClr>
              <a:buFontTx/>
              <a:buChar char="•"/>
            </a:pPr>
            <a:r>
              <a:rPr lang="en-US"/>
              <a:t>1,440,000  Google Results ~ 12 year old</a:t>
            </a:r>
          </a:p>
          <a:p>
            <a:r>
              <a:rPr lang="en-US" b="1"/>
              <a:t>Cross-Site Scripting xss</a:t>
            </a:r>
            <a:endParaRPr lang="en-US"/>
          </a:p>
          <a:p>
            <a:pPr>
              <a:buClr>
                <a:schemeClr val="accent2"/>
              </a:buClr>
              <a:buFontTx/>
              <a:buChar char="•"/>
            </a:pPr>
            <a:r>
              <a:rPr lang="en-US"/>
              <a:t>1,150,000   Google Results ~ 14 year old</a:t>
            </a:r>
          </a:p>
          <a:p>
            <a:r>
              <a:rPr lang="en-US" b="1"/>
              <a:t>ClickJacking</a:t>
            </a:r>
            <a:endParaRPr lang="en-US"/>
          </a:p>
          <a:p>
            <a:pPr>
              <a:buClr>
                <a:schemeClr val="accent2"/>
              </a:buClr>
              <a:buFontTx/>
              <a:buChar char="•"/>
            </a:pPr>
            <a:r>
              <a:rPr lang="en-US"/>
              <a:t>265,000  Google Results ~ 2 year old</a:t>
            </a:r>
          </a:p>
          <a:p>
            <a:pPr>
              <a:buClr>
                <a:schemeClr val="accent2"/>
              </a:buClr>
              <a:buFontTx/>
              <a:buChar char="•"/>
            </a:pPr>
            <a:endParaRPr lang="en-US"/>
          </a:p>
        </p:txBody>
      </p:sp>
      <p:pic>
        <p:nvPicPr>
          <p:cNvPr id="16387" name="Picture 5"/>
          <p:cNvPicPr>
            <a:picLocks noChangeAspect="1" noChangeArrowheads="1"/>
          </p:cNvPicPr>
          <p:nvPr/>
        </p:nvPicPr>
        <p:blipFill>
          <a:blip r:embed="rId2"/>
          <a:srcRect/>
          <a:stretch>
            <a:fillRect/>
          </a:stretch>
        </p:blipFill>
        <p:spPr bwMode="auto">
          <a:xfrm>
            <a:off x="7781925" y="5868988"/>
            <a:ext cx="1362075" cy="989012"/>
          </a:xfrm>
          <a:prstGeom prst="rect">
            <a:avLst/>
          </a:prstGeom>
          <a:noFill/>
          <a:ln w="9525">
            <a:noFill/>
            <a:miter lim="800000"/>
            <a:headEnd/>
            <a:tailEnd/>
          </a:ln>
        </p:spPr>
      </p:pic>
      <p:sp>
        <p:nvSpPr>
          <p:cNvPr id="16389" name="Rectangle 5"/>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71754CF9-DC57-4B83-A25A-27CDECF464A0}" type="slidenum">
              <a:rPr lang="en-US"/>
              <a:pPr/>
              <a:t>3</a:t>
            </a:fld>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457200" y="457200"/>
            <a:ext cx="4572000" cy="793750"/>
          </a:xfrm>
          <a:prstGeom prst="rect">
            <a:avLst/>
          </a:prstGeom>
          <a:noFill/>
          <a:ln w="9525">
            <a:noFill/>
            <a:miter lim="800000"/>
            <a:headEnd/>
            <a:tailEnd/>
          </a:ln>
        </p:spPr>
        <p:txBody>
          <a:bodyPr>
            <a:spAutoFit/>
          </a:bodyPr>
          <a:lstStyle/>
          <a:p>
            <a:endParaRPr lang="en-US" sz="1800"/>
          </a:p>
          <a:p>
            <a:r>
              <a:rPr lang="en-US" sz="2800" b="1"/>
              <a:t>How?</a:t>
            </a:r>
          </a:p>
        </p:txBody>
      </p:sp>
      <p:pic>
        <p:nvPicPr>
          <p:cNvPr id="17410" name="Picture 4"/>
          <p:cNvPicPr>
            <a:picLocks noChangeAspect="1" noChangeArrowheads="1"/>
          </p:cNvPicPr>
          <p:nvPr/>
        </p:nvPicPr>
        <p:blipFill>
          <a:blip r:embed="rId2"/>
          <a:srcRect/>
          <a:stretch>
            <a:fillRect/>
          </a:stretch>
        </p:blipFill>
        <p:spPr bwMode="auto">
          <a:xfrm>
            <a:off x="5638800" y="1676400"/>
            <a:ext cx="3276600" cy="2971800"/>
          </a:xfrm>
          <a:prstGeom prst="rect">
            <a:avLst/>
          </a:prstGeom>
          <a:noFill/>
          <a:ln w="9525">
            <a:noFill/>
            <a:miter lim="800000"/>
            <a:headEnd/>
            <a:tailEnd/>
          </a:ln>
        </p:spPr>
      </p:pic>
      <p:sp>
        <p:nvSpPr>
          <p:cNvPr id="17411" name="Rectangle 5"/>
          <p:cNvSpPr>
            <a:spLocks noChangeArrowheads="1"/>
          </p:cNvSpPr>
          <p:nvPr/>
        </p:nvSpPr>
        <p:spPr bwMode="auto">
          <a:xfrm>
            <a:off x="685800" y="1752600"/>
            <a:ext cx="4724400" cy="4664075"/>
          </a:xfrm>
          <a:prstGeom prst="rect">
            <a:avLst/>
          </a:prstGeom>
          <a:noFill/>
          <a:ln w="9525">
            <a:noFill/>
            <a:miter lim="800000"/>
            <a:headEnd/>
            <a:tailEnd/>
          </a:ln>
        </p:spPr>
        <p:txBody>
          <a:bodyPr>
            <a:spAutoFit/>
          </a:bodyPr>
          <a:lstStyle/>
          <a:p>
            <a:pPr>
              <a:buClr>
                <a:schemeClr val="accent2"/>
              </a:buClr>
              <a:buFontTx/>
              <a:buChar char="•"/>
            </a:pPr>
            <a:r>
              <a:rPr lang="en-US"/>
              <a:t>It is all about </a:t>
            </a:r>
            <a:r>
              <a:rPr lang="en-US">
                <a:solidFill>
                  <a:schemeClr val="accent2"/>
                </a:solidFill>
              </a:rPr>
              <a:t>iFrame</a:t>
            </a:r>
            <a:r>
              <a:rPr lang="en-US"/>
              <a:t>.</a:t>
            </a:r>
          </a:p>
          <a:p>
            <a:pPr>
              <a:buClr>
                <a:schemeClr val="accent2"/>
              </a:buClr>
              <a:buFontTx/>
              <a:buChar char="•"/>
            </a:pPr>
            <a:endParaRPr lang="en-US"/>
          </a:p>
          <a:p>
            <a:pPr>
              <a:buClr>
                <a:schemeClr val="accent2"/>
              </a:buClr>
              <a:buFontTx/>
              <a:buChar char="•"/>
            </a:pPr>
            <a:r>
              <a:rPr lang="en-US"/>
              <a:t>Any site can frame any other site</a:t>
            </a:r>
          </a:p>
          <a:p>
            <a:r>
              <a:rPr lang="en-US"/>
              <a:t>&lt;iframe src=“http://www.google.com/...”&gt;&lt;/iframe&gt; </a:t>
            </a:r>
          </a:p>
          <a:p>
            <a:endParaRPr lang="en-US"/>
          </a:p>
          <a:p>
            <a:pPr>
              <a:buClr>
                <a:schemeClr val="accent2"/>
              </a:buClr>
              <a:buFontTx/>
              <a:buChar char="•"/>
            </a:pPr>
            <a:r>
              <a:rPr lang="en-US"/>
              <a:t>HTML attributes:</a:t>
            </a:r>
          </a:p>
          <a:p>
            <a:pPr lvl="1">
              <a:buClr>
                <a:schemeClr val="accent2"/>
              </a:buClr>
              <a:buFont typeface="Wingdings" pitchFamily="2" charset="2"/>
              <a:buChar char="§"/>
            </a:pPr>
            <a:r>
              <a:rPr lang="en-US">
                <a:solidFill>
                  <a:schemeClr val="accent2"/>
                </a:solidFill>
              </a:rPr>
              <a:t>Style</a:t>
            </a:r>
            <a:r>
              <a:rPr lang="en-US"/>
              <a:t>, layouting HTML element</a:t>
            </a:r>
          </a:p>
          <a:p>
            <a:pPr lvl="1">
              <a:buClr>
                <a:schemeClr val="accent2"/>
              </a:buClr>
              <a:buFont typeface="Wingdings" pitchFamily="2" charset="2"/>
              <a:buChar char="§"/>
            </a:pPr>
            <a:r>
              <a:rPr lang="en-US">
                <a:solidFill>
                  <a:schemeClr val="accent2"/>
                </a:solidFill>
              </a:rPr>
              <a:t>Opacity</a:t>
            </a:r>
            <a:r>
              <a:rPr lang="en-US"/>
              <a:t> defining the visibility percentage of the </a:t>
            </a:r>
            <a:r>
              <a:rPr lang="en-US">
                <a:solidFill>
                  <a:schemeClr val="accent2"/>
                </a:solidFill>
              </a:rPr>
              <a:t>iFrame</a:t>
            </a:r>
            <a:r>
              <a:rPr lang="en-US"/>
              <a:t> </a:t>
            </a:r>
          </a:p>
          <a:p>
            <a:pPr lvl="2">
              <a:buClr>
                <a:schemeClr val="accent2"/>
              </a:buClr>
              <a:buFontTx/>
              <a:buChar char="o"/>
            </a:pPr>
            <a:r>
              <a:rPr lang="en-US"/>
              <a:t>1.0 complete visible</a:t>
            </a:r>
          </a:p>
          <a:p>
            <a:pPr lvl="2">
              <a:buClr>
                <a:schemeClr val="accent2"/>
              </a:buClr>
              <a:buFontTx/>
              <a:buChar char="o"/>
            </a:pPr>
            <a:r>
              <a:rPr lang="en-US"/>
              <a:t>0.0 complete invisible </a:t>
            </a:r>
          </a:p>
          <a:p>
            <a:endParaRPr lang="en-US"/>
          </a:p>
          <a:p>
            <a:endParaRPr lang="en-US"/>
          </a:p>
        </p:txBody>
      </p:sp>
      <p:pic>
        <p:nvPicPr>
          <p:cNvPr id="17412" name="Picture 6"/>
          <p:cNvPicPr>
            <a:picLocks noChangeAspect="1" noChangeArrowheads="1"/>
          </p:cNvPicPr>
          <p:nvPr/>
        </p:nvPicPr>
        <p:blipFill>
          <a:blip r:embed="rId3"/>
          <a:srcRect/>
          <a:stretch>
            <a:fillRect/>
          </a:stretch>
        </p:blipFill>
        <p:spPr bwMode="auto">
          <a:xfrm>
            <a:off x="7781925" y="5868988"/>
            <a:ext cx="1362075" cy="989012"/>
          </a:xfrm>
          <a:prstGeom prst="rect">
            <a:avLst/>
          </a:prstGeom>
          <a:noFill/>
          <a:ln w="9525">
            <a:noFill/>
            <a:miter lim="800000"/>
            <a:headEnd/>
            <a:tailEnd/>
          </a:ln>
        </p:spPr>
      </p:pic>
      <p:sp>
        <p:nvSpPr>
          <p:cNvPr id="17414" name="Rectangle 6"/>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4F515158-49C0-4358-A26D-5B7C350B3316}" type="slidenum">
              <a:rPr lang="en-US"/>
              <a:pPr/>
              <a:t>4</a:t>
            </a:fld>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Facebook, Like or Unlike</a:t>
            </a:r>
          </a:p>
        </p:txBody>
      </p:sp>
      <p:sp>
        <p:nvSpPr>
          <p:cNvPr id="18434" name="Rectangle 4"/>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pic>
        <p:nvPicPr>
          <p:cNvPr id="18435" name="Picture 8" descr="facebook clickjacking"/>
          <p:cNvPicPr>
            <a:picLocks noChangeAspect="1" noChangeArrowheads="1"/>
          </p:cNvPicPr>
          <p:nvPr/>
        </p:nvPicPr>
        <p:blipFill>
          <a:blip r:embed="rId2"/>
          <a:srcRect/>
          <a:stretch>
            <a:fillRect/>
          </a:stretch>
        </p:blipFill>
        <p:spPr bwMode="auto">
          <a:xfrm>
            <a:off x="4572000" y="3505200"/>
            <a:ext cx="3052763" cy="2608263"/>
          </a:xfrm>
          <a:prstGeom prst="rect">
            <a:avLst/>
          </a:prstGeom>
          <a:noFill/>
          <a:ln w="9525">
            <a:noFill/>
            <a:miter lim="800000"/>
            <a:headEnd/>
            <a:tailEnd/>
          </a:ln>
        </p:spPr>
      </p:pic>
      <p:pic>
        <p:nvPicPr>
          <p:cNvPr id="18436" name="Picture 9"/>
          <p:cNvPicPr>
            <a:picLocks noChangeAspect="1" noChangeArrowheads="1"/>
          </p:cNvPicPr>
          <p:nvPr/>
        </p:nvPicPr>
        <p:blipFill>
          <a:blip r:embed="rId3"/>
          <a:srcRect/>
          <a:stretch>
            <a:fillRect/>
          </a:stretch>
        </p:blipFill>
        <p:spPr bwMode="auto">
          <a:xfrm>
            <a:off x="2438400" y="1676400"/>
            <a:ext cx="2286000" cy="1828800"/>
          </a:xfrm>
          <a:prstGeom prst="rect">
            <a:avLst/>
          </a:prstGeom>
          <a:noFill/>
          <a:ln w="9525">
            <a:noFill/>
            <a:miter lim="800000"/>
            <a:headEnd/>
            <a:tailEnd/>
          </a:ln>
        </p:spPr>
      </p:pic>
      <p:pic>
        <p:nvPicPr>
          <p:cNvPr id="18437" name="Picture 10"/>
          <p:cNvPicPr>
            <a:picLocks noChangeAspect="1" noChangeArrowheads="1"/>
          </p:cNvPicPr>
          <p:nvPr/>
        </p:nvPicPr>
        <p:blipFill>
          <a:blip r:embed="rId4"/>
          <a:srcRect/>
          <a:stretch>
            <a:fillRect/>
          </a:stretch>
        </p:blipFill>
        <p:spPr bwMode="auto">
          <a:xfrm>
            <a:off x="0" y="1752600"/>
            <a:ext cx="2590800" cy="1943100"/>
          </a:xfrm>
          <a:prstGeom prst="rect">
            <a:avLst/>
          </a:prstGeom>
          <a:noFill/>
          <a:ln w="9525">
            <a:noFill/>
            <a:miter lim="800000"/>
            <a:headEnd/>
            <a:tailEnd/>
          </a:ln>
        </p:spPr>
      </p:pic>
      <p:pic>
        <p:nvPicPr>
          <p:cNvPr id="18438" name="Picture 11"/>
          <p:cNvPicPr>
            <a:picLocks noChangeAspect="1" noChangeArrowheads="1"/>
          </p:cNvPicPr>
          <p:nvPr/>
        </p:nvPicPr>
        <p:blipFill>
          <a:blip r:embed="rId5"/>
          <a:srcRect/>
          <a:stretch>
            <a:fillRect/>
          </a:stretch>
        </p:blipFill>
        <p:spPr bwMode="auto">
          <a:xfrm>
            <a:off x="4724400" y="1676400"/>
            <a:ext cx="1781175" cy="1743075"/>
          </a:xfrm>
          <a:prstGeom prst="rect">
            <a:avLst/>
          </a:prstGeom>
          <a:noFill/>
          <a:ln w="9525">
            <a:noFill/>
            <a:miter lim="800000"/>
            <a:headEnd/>
            <a:tailEnd/>
          </a:ln>
        </p:spPr>
      </p:pic>
      <p:pic>
        <p:nvPicPr>
          <p:cNvPr id="18439" name="Picture 13"/>
          <p:cNvPicPr>
            <a:picLocks noChangeAspect="1" noChangeArrowheads="1"/>
          </p:cNvPicPr>
          <p:nvPr/>
        </p:nvPicPr>
        <p:blipFill>
          <a:blip r:embed="rId6"/>
          <a:srcRect/>
          <a:stretch>
            <a:fillRect/>
          </a:stretch>
        </p:blipFill>
        <p:spPr bwMode="auto">
          <a:xfrm>
            <a:off x="152400" y="3886200"/>
            <a:ext cx="3048000" cy="2044700"/>
          </a:xfrm>
          <a:prstGeom prst="rect">
            <a:avLst/>
          </a:prstGeom>
          <a:noFill/>
          <a:ln w="9525">
            <a:noFill/>
            <a:miter lim="800000"/>
            <a:headEnd/>
            <a:tailEnd/>
          </a:ln>
        </p:spPr>
      </p:pic>
      <p:pic>
        <p:nvPicPr>
          <p:cNvPr id="18440" name="Picture 12"/>
          <p:cNvPicPr>
            <a:picLocks noChangeAspect="1" noChangeArrowheads="1"/>
          </p:cNvPicPr>
          <p:nvPr/>
        </p:nvPicPr>
        <p:blipFill>
          <a:blip r:embed="rId7"/>
          <a:srcRect/>
          <a:stretch>
            <a:fillRect/>
          </a:stretch>
        </p:blipFill>
        <p:spPr bwMode="auto">
          <a:xfrm>
            <a:off x="2971800" y="3657600"/>
            <a:ext cx="1600200" cy="2362200"/>
          </a:xfrm>
          <a:prstGeom prst="rect">
            <a:avLst/>
          </a:prstGeom>
          <a:noFill/>
          <a:ln w="9525">
            <a:noFill/>
            <a:miter lim="800000"/>
            <a:headEnd/>
            <a:tailEnd/>
          </a:ln>
        </p:spPr>
      </p:pic>
      <p:pic>
        <p:nvPicPr>
          <p:cNvPr id="18441" name="Picture 14"/>
          <p:cNvPicPr>
            <a:picLocks noChangeAspect="1" noChangeArrowheads="1"/>
          </p:cNvPicPr>
          <p:nvPr/>
        </p:nvPicPr>
        <p:blipFill>
          <a:blip r:embed="rId8"/>
          <a:srcRect/>
          <a:stretch>
            <a:fillRect/>
          </a:stretch>
        </p:blipFill>
        <p:spPr bwMode="auto">
          <a:xfrm>
            <a:off x="7781925" y="5868988"/>
            <a:ext cx="1362075" cy="989012"/>
          </a:xfrm>
          <a:prstGeom prst="rect">
            <a:avLst/>
          </a:prstGeom>
          <a:noFill/>
          <a:ln w="9525">
            <a:noFill/>
            <a:miter lim="800000"/>
            <a:headEnd/>
            <a:tailEnd/>
          </a:ln>
        </p:spPr>
      </p:pic>
      <p:sp>
        <p:nvSpPr>
          <p:cNvPr id="18443" name="Rectangle 11"/>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ACB66E66-DDD6-430A-905B-9B2F903F965B}" type="slidenum">
              <a:rPr lang="en-US"/>
              <a:pPr/>
              <a:t>5</a:t>
            </a:fld>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Facebook, Like or Unlike</a:t>
            </a:r>
          </a:p>
        </p:txBody>
      </p:sp>
      <p:sp>
        <p:nvSpPr>
          <p:cNvPr id="19458"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pic>
        <p:nvPicPr>
          <p:cNvPr id="19459" name="Picture 10"/>
          <p:cNvPicPr>
            <a:picLocks noChangeAspect="1" noChangeArrowheads="1"/>
          </p:cNvPicPr>
          <p:nvPr/>
        </p:nvPicPr>
        <p:blipFill>
          <a:blip r:embed="rId2"/>
          <a:srcRect/>
          <a:stretch>
            <a:fillRect/>
          </a:stretch>
        </p:blipFill>
        <p:spPr bwMode="auto">
          <a:xfrm>
            <a:off x="7781925" y="5868988"/>
            <a:ext cx="1362075" cy="989012"/>
          </a:xfrm>
          <a:prstGeom prst="rect">
            <a:avLst/>
          </a:prstGeom>
          <a:noFill/>
          <a:ln w="9525">
            <a:noFill/>
            <a:miter lim="800000"/>
            <a:headEnd/>
            <a:tailEnd/>
          </a:ln>
        </p:spPr>
      </p:pic>
      <p:pic>
        <p:nvPicPr>
          <p:cNvPr id="19460" name="Picture 12"/>
          <p:cNvPicPr>
            <a:picLocks noChangeAspect="1" noChangeArrowheads="1"/>
          </p:cNvPicPr>
          <p:nvPr/>
        </p:nvPicPr>
        <p:blipFill>
          <a:blip r:embed="rId3"/>
          <a:srcRect/>
          <a:stretch>
            <a:fillRect/>
          </a:stretch>
        </p:blipFill>
        <p:spPr bwMode="auto">
          <a:xfrm>
            <a:off x="836613" y="1905000"/>
            <a:ext cx="6097587" cy="3810000"/>
          </a:xfrm>
          <a:prstGeom prst="rect">
            <a:avLst/>
          </a:prstGeom>
          <a:noFill/>
          <a:ln w="9525">
            <a:noFill/>
            <a:miter lim="800000"/>
            <a:headEnd/>
            <a:tailEnd/>
          </a:ln>
        </p:spPr>
      </p:pic>
      <p:sp>
        <p:nvSpPr>
          <p:cNvPr id="19462" name="Rectangle 6"/>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3D9B4C45-4EF3-4F14-9D72-06715060AEB0}" type="slidenum">
              <a:rPr lang="en-US"/>
              <a:pPr/>
              <a:t>6</a:t>
            </a:fld>
            <a:endParaRPr 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Facebook, Like or Unlike</a:t>
            </a:r>
          </a:p>
        </p:txBody>
      </p:sp>
      <p:sp>
        <p:nvSpPr>
          <p:cNvPr id="20482"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pic>
        <p:nvPicPr>
          <p:cNvPr id="20483" name="Picture 4"/>
          <p:cNvPicPr>
            <a:picLocks noChangeAspect="1" noChangeArrowheads="1"/>
          </p:cNvPicPr>
          <p:nvPr/>
        </p:nvPicPr>
        <p:blipFill>
          <a:blip r:embed="rId2"/>
          <a:srcRect/>
          <a:stretch>
            <a:fillRect/>
          </a:stretch>
        </p:blipFill>
        <p:spPr bwMode="auto">
          <a:xfrm>
            <a:off x="7781925" y="5868988"/>
            <a:ext cx="1362075" cy="989012"/>
          </a:xfrm>
          <a:prstGeom prst="rect">
            <a:avLst/>
          </a:prstGeom>
          <a:noFill/>
          <a:ln w="9525">
            <a:noFill/>
            <a:miter lim="800000"/>
            <a:headEnd/>
            <a:tailEnd/>
          </a:ln>
        </p:spPr>
      </p:pic>
      <p:pic>
        <p:nvPicPr>
          <p:cNvPr id="20484" name="Picture 6"/>
          <p:cNvPicPr>
            <a:picLocks noChangeAspect="1" noChangeArrowheads="1"/>
          </p:cNvPicPr>
          <p:nvPr/>
        </p:nvPicPr>
        <p:blipFill>
          <a:blip r:embed="rId3"/>
          <a:srcRect/>
          <a:stretch>
            <a:fillRect/>
          </a:stretch>
        </p:blipFill>
        <p:spPr bwMode="auto">
          <a:xfrm>
            <a:off x="838200" y="1905000"/>
            <a:ext cx="6097588" cy="3810000"/>
          </a:xfrm>
          <a:prstGeom prst="rect">
            <a:avLst/>
          </a:prstGeom>
          <a:noFill/>
          <a:ln w="9525">
            <a:noFill/>
            <a:miter lim="800000"/>
            <a:headEnd/>
            <a:tailEnd/>
          </a:ln>
        </p:spPr>
      </p:pic>
      <p:sp>
        <p:nvSpPr>
          <p:cNvPr id="20486" name="Rectangle 6"/>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AA372DC8-6DE7-4DF7-A509-AE7EB7833BF4}" type="slidenum">
              <a:rPr lang="en-US"/>
              <a:pPr/>
              <a:t>7</a:t>
            </a:fld>
            <a:endParaRPr lang="en-U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Facebook, Like or Unlike</a:t>
            </a:r>
          </a:p>
        </p:txBody>
      </p:sp>
      <p:sp>
        <p:nvSpPr>
          <p:cNvPr id="21506"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pic>
        <p:nvPicPr>
          <p:cNvPr id="21507" name="Picture 5"/>
          <p:cNvPicPr>
            <a:picLocks noChangeAspect="1" noChangeArrowheads="1"/>
          </p:cNvPicPr>
          <p:nvPr/>
        </p:nvPicPr>
        <p:blipFill>
          <a:blip r:embed="rId2"/>
          <a:srcRect/>
          <a:stretch>
            <a:fillRect/>
          </a:stretch>
        </p:blipFill>
        <p:spPr bwMode="auto">
          <a:xfrm>
            <a:off x="0" y="5029200"/>
            <a:ext cx="8077200" cy="1143000"/>
          </a:xfrm>
          <a:prstGeom prst="rect">
            <a:avLst/>
          </a:prstGeom>
          <a:noFill/>
          <a:ln w="9525">
            <a:noFill/>
            <a:miter lim="800000"/>
            <a:headEnd/>
            <a:tailEnd/>
          </a:ln>
        </p:spPr>
      </p:pic>
      <p:sp>
        <p:nvSpPr>
          <p:cNvPr id="21508" name="Rectangle 6"/>
          <p:cNvSpPr>
            <a:spLocks noChangeArrowheads="1"/>
          </p:cNvSpPr>
          <p:nvPr/>
        </p:nvSpPr>
        <p:spPr bwMode="auto">
          <a:xfrm>
            <a:off x="609600" y="1752600"/>
            <a:ext cx="8153400" cy="3444875"/>
          </a:xfrm>
          <a:prstGeom prst="rect">
            <a:avLst/>
          </a:prstGeom>
          <a:noFill/>
          <a:ln w="9525">
            <a:noFill/>
            <a:miter lim="800000"/>
            <a:headEnd/>
            <a:tailEnd/>
          </a:ln>
        </p:spPr>
        <p:txBody>
          <a:bodyPr>
            <a:spAutoFit/>
          </a:bodyPr>
          <a:lstStyle/>
          <a:p>
            <a:r>
              <a:rPr lang="en-US"/>
              <a:t>&lt;div id="wrapper" </a:t>
            </a:r>
            <a:r>
              <a:rPr lang="en-US">
                <a:solidFill>
                  <a:schemeClr val="accent2"/>
                </a:solidFill>
              </a:rPr>
              <a:t>style="</a:t>
            </a:r>
            <a:r>
              <a:rPr lang="en-US"/>
              <a:t>position: absolute; </a:t>
            </a:r>
            <a:r>
              <a:rPr lang="en-US">
                <a:solidFill>
                  <a:schemeClr val="accent2"/>
                </a:solidFill>
              </a:rPr>
              <a:t>opacity: 0.0</a:t>
            </a:r>
            <a:r>
              <a:rPr lang="en-US"/>
              <a:t>; filter: alpha(opacity = 0); margin-left: -50px; z-index: 5;"&gt;</a:t>
            </a:r>
          </a:p>
          <a:p>
            <a:r>
              <a:rPr lang="en-US"/>
              <a:t>&lt;iframe src="</a:t>
            </a:r>
            <a:r>
              <a:rPr lang="en-US">
                <a:hlinkClick r:id="rId3"/>
              </a:rPr>
              <a:t>http://www.facebook.com/plugins/like.php?href=http://www.victoriassecret.com/&amp;amp;layout=button_count&amp;amp;show_faces=false&amp;amp;width=50&amp;amp;action=like&amp;amp;colorscheme=light&amp;amp;height=21</a:t>
            </a:r>
            <a:r>
              <a:rPr lang="en-US"/>
              <a:t>" scrolling="no" frameborder="0" style="border:none; overflow:hidden; width:50px; height:21px;" allowTransparency="true"&gt;&lt;/iframe&gt;</a:t>
            </a:r>
          </a:p>
          <a:p>
            <a:r>
              <a:rPr lang="en-US"/>
              <a:t>&lt;/div&gt;</a:t>
            </a:r>
          </a:p>
        </p:txBody>
      </p:sp>
      <p:pic>
        <p:nvPicPr>
          <p:cNvPr id="21509" name="Picture 4"/>
          <p:cNvPicPr>
            <a:picLocks noChangeAspect="1" noChangeArrowheads="1"/>
          </p:cNvPicPr>
          <p:nvPr/>
        </p:nvPicPr>
        <p:blipFill>
          <a:blip r:embed="rId4"/>
          <a:srcRect/>
          <a:stretch>
            <a:fillRect/>
          </a:stretch>
        </p:blipFill>
        <p:spPr bwMode="auto">
          <a:xfrm>
            <a:off x="7781925" y="5868988"/>
            <a:ext cx="1362075" cy="989012"/>
          </a:xfrm>
          <a:prstGeom prst="rect">
            <a:avLst/>
          </a:prstGeom>
          <a:noFill/>
          <a:ln w="9525">
            <a:noFill/>
            <a:miter lim="800000"/>
            <a:headEnd/>
            <a:tailEnd/>
          </a:ln>
        </p:spPr>
      </p:pic>
      <p:sp>
        <p:nvSpPr>
          <p:cNvPr id="21511" name="Rectangle 7"/>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250BF582-EC49-4F95-A218-7EA777BE00F2}" type="slidenum">
              <a:rPr lang="en-US"/>
              <a:pPr/>
              <a:t>8</a:t>
            </a:fld>
            <a:endParaRPr 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457200" y="457200"/>
            <a:ext cx="5181600" cy="793750"/>
          </a:xfrm>
          <a:prstGeom prst="rect">
            <a:avLst/>
          </a:prstGeom>
          <a:noFill/>
          <a:ln w="9525">
            <a:noFill/>
            <a:miter lim="800000"/>
            <a:headEnd/>
            <a:tailEnd/>
          </a:ln>
        </p:spPr>
        <p:txBody>
          <a:bodyPr>
            <a:spAutoFit/>
          </a:bodyPr>
          <a:lstStyle/>
          <a:p>
            <a:endParaRPr lang="en-US" sz="1800"/>
          </a:p>
          <a:p>
            <a:r>
              <a:rPr lang="en-US" sz="2800" b="1"/>
              <a:t>Mitigation Techniques</a:t>
            </a:r>
          </a:p>
        </p:txBody>
      </p:sp>
      <p:sp>
        <p:nvSpPr>
          <p:cNvPr id="22530" name="Rectangle 3"/>
          <p:cNvSpPr>
            <a:spLocks noChangeArrowheads="1"/>
          </p:cNvSpPr>
          <p:nvPr/>
        </p:nvSpPr>
        <p:spPr bwMode="auto">
          <a:xfrm>
            <a:off x="685800" y="1752600"/>
            <a:ext cx="4572000" cy="396875"/>
          </a:xfrm>
          <a:prstGeom prst="rect">
            <a:avLst/>
          </a:prstGeom>
          <a:noFill/>
          <a:ln w="9525">
            <a:noFill/>
            <a:miter lim="800000"/>
            <a:headEnd/>
            <a:tailEnd/>
          </a:ln>
        </p:spPr>
        <p:txBody>
          <a:bodyPr>
            <a:spAutoFit/>
          </a:bodyPr>
          <a:lstStyle/>
          <a:p>
            <a:endParaRPr lang="en-US"/>
          </a:p>
        </p:txBody>
      </p:sp>
      <p:sp>
        <p:nvSpPr>
          <p:cNvPr id="22531" name="Rectangle 5"/>
          <p:cNvSpPr>
            <a:spLocks noChangeArrowheads="1"/>
          </p:cNvSpPr>
          <p:nvPr/>
        </p:nvSpPr>
        <p:spPr bwMode="auto">
          <a:xfrm>
            <a:off x="609600" y="1752600"/>
            <a:ext cx="8153400" cy="4208463"/>
          </a:xfrm>
          <a:prstGeom prst="rect">
            <a:avLst/>
          </a:prstGeom>
          <a:noFill/>
          <a:ln w="9525">
            <a:noFill/>
            <a:miter lim="800000"/>
            <a:headEnd/>
            <a:tailEnd/>
          </a:ln>
        </p:spPr>
        <p:txBody>
          <a:bodyPr>
            <a:spAutoFit/>
          </a:bodyPr>
          <a:lstStyle/>
          <a:p>
            <a:pPr>
              <a:buClr>
                <a:schemeClr val="accent2"/>
              </a:buClr>
              <a:buFontTx/>
              <a:buChar char="•"/>
            </a:pPr>
            <a:r>
              <a:rPr lang="en-US"/>
              <a:t>HTTP Response Header: X-Frame-Option</a:t>
            </a:r>
          </a:p>
          <a:p>
            <a:pPr lvl="1">
              <a:buClr>
                <a:schemeClr val="accent2"/>
              </a:buClr>
              <a:buFont typeface="Wingdings" pitchFamily="2" charset="2"/>
              <a:buChar char="§"/>
            </a:pPr>
            <a:r>
              <a:rPr lang="en-US"/>
              <a:t>Internet Explorer 8+, Opera 10.5+, Safari 4+, Chrome 4</a:t>
            </a:r>
          </a:p>
          <a:p>
            <a:pPr lvl="1">
              <a:buClr>
                <a:schemeClr val="accent2"/>
              </a:buClr>
              <a:buFont typeface="Wingdings" pitchFamily="2" charset="2"/>
              <a:buChar char="§"/>
            </a:pPr>
            <a:r>
              <a:rPr lang="en-US">
                <a:solidFill>
                  <a:schemeClr val="accent2"/>
                </a:solidFill>
              </a:rPr>
              <a:t>Deny</a:t>
            </a:r>
            <a:r>
              <a:rPr lang="en-US"/>
              <a:t>, prevents the page from being rendered if it’s</a:t>
            </a:r>
          </a:p>
          <a:p>
            <a:pPr lvl="1">
              <a:buClr>
                <a:schemeClr val="accent2"/>
              </a:buClr>
            </a:pPr>
            <a:r>
              <a:rPr lang="en-US"/>
              <a:t>within a frame</a:t>
            </a:r>
          </a:p>
          <a:p>
            <a:pPr lvl="1">
              <a:buClr>
                <a:schemeClr val="accent2"/>
              </a:buClr>
              <a:buFont typeface="Wingdings" pitchFamily="2" charset="2"/>
              <a:buChar char="§"/>
            </a:pPr>
            <a:r>
              <a:rPr lang="en-US">
                <a:solidFill>
                  <a:schemeClr val="accent2"/>
                </a:solidFill>
              </a:rPr>
              <a:t>SameOrigin</a:t>
            </a:r>
            <a:r>
              <a:rPr lang="en-US"/>
              <a:t>, prevents the page from rendering if it’s</a:t>
            </a:r>
          </a:p>
          <a:p>
            <a:pPr lvl="1">
              <a:buClr>
                <a:schemeClr val="accent2"/>
              </a:buClr>
            </a:pPr>
            <a:r>
              <a:rPr lang="en-US"/>
              <a:t>within a frame from another top-level domain</a:t>
            </a:r>
          </a:p>
          <a:p>
            <a:pPr lvl="1">
              <a:buClr>
                <a:schemeClr val="accent2"/>
              </a:buClr>
            </a:pPr>
            <a:r>
              <a:rPr lang="en-US" sz="1800" i="1"/>
              <a:t>Header append X-FRAME-OPTIONS "SAMEORIGIN" </a:t>
            </a:r>
          </a:p>
          <a:p>
            <a:pPr lvl="1">
              <a:buClr>
                <a:schemeClr val="accent2"/>
              </a:buClr>
            </a:pPr>
            <a:r>
              <a:rPr lang="en-US" sz="1800" i="1"/>
              <a:t>Header append X-FRAME-OPTIONS "DENY" </a:t>
            </a:r>
          </a:p>
          <a:p>
            <a:pPr lvl="1">
              <a:buClr>
                <a:schemeClr val="accent2"/>
              </a:buClr>
            </a:pPr>
            <a:endParaRPr lang="en-US" sz="1800" i="1"/>
          </a:p>
          <a:p>
            <a:pPr>
              <a:buClr>
                <a:schemeClr val="accent2"/>
              </a:buClr>
              <a:buFontTx/>
              <a:buChar char="•"/>
            </a:pPr>
            <a:r>
              <a:rPr lang="en-US"/>
              <a:t>Frame Busting Script</a:t>
            </a:r>
          </a:p>
          <a:p>
            <a:pPr lvl="1">
              <a:buClr>
                <a:schemeClr val="accent2"/>
              </a:buClr>
              <a:buFont typeface="Wingdings" pitchFamily="2" charset="2"/>
              <a:buChar char="§"/>
            </a:pPr>
            <a:r>
              <a:rPr lang="en-US"/>
              <a:t>Used to determine if site is being rendered in a frame</a:t>
            </a:r>
          </a:p>
          <a:p>
            <a:pPr lvl="1">
              <a:buClr>
                <a:schemeClr val="accent2"/>
              </a:buClr>
              <a:buFont typeface="Wingdings" pitchFamily="2" charset="2"/>
              <a:buChar char="§"/>
            </a:pPr>
            <a:r>
              <a:rPr lang="en-US"/>
              <a:t>Can be defeated</a:t>
            </a:r>
          </a:p>
          <a:p>
            <a:pPr lvl="1">
              <a:buClr>
                <a:schemeClr val="accent2"/>
              </a:buClr>
            </a:pPr>
            <a:r>
              <a:rPr lang="en-US" sz="1800" i="1"/>
              <a:t>      If (top.location.hostname != self.location.hostname)</a:t>
            </a:r>
          </a:p>
          <a:p>
            <a:pPr lvl="1"/>
            <a:r>
              <a:rPr lang="en-US" sz="1800"/>
              <a:t>	top.location.href = self.location.href</a:t>
            </a:r>
            <a:endParaRPr lang="en-US"/>
          </a:p>
        </p:txBody>
      </p:sp>
      <p:pic>
        <p:nvPicPr>
          <p:cNvPr id="22532" name="Picture 6"/>
          <p:cNvPicPr>
            <a:picLocks noChangeAspect="1" noChangeArrowheads="1"/>
          </p:cNvPicPr>
          <p:nvPr/>
        </p:nvPicPr>
        <p:blipFill>
          <a:blip r:embed="rId2"/>
          <a:srcRect/>
          <a:stretch>
            <a:fillRect/>
          </a:stretch>
        </p:blipFill>
        <p:spPr bwMode="auto">
          <a:xfrm>
            <a:off x="7781925" y="5868988"/>
            <a:ext cx="1362075" cy="989012"/>
          </a:xfrm>
          <a:prstGeom prst="rect">
            <a:avLst/>
          </a:prstGeom>
          <a:noFill/>
          <a:ln w="9525">
            <a:noFill/>
            <a:miter lim="800000"/>
            <a:headEnd/>
            <a:tailEnd/>
          </a:ln>
        </p:spPr>
      </p:pic>
      <p:sp>
        <p:nvSpPr>
          <p:cNvPr id="22534" name="Rectangle 6"/>
          <p:cNvSpPr>
            <a:spLocks noChangeArrowheads="1"/>
          </p:cNvSpPr>
          <p:nvPr/>
        </p:nvSpPr>
        <p:spPr bwMode="auto">
          <a:xfrm>
            <a:off x="685800" y="6248400"/>
            <a:ext cx="3533775" cy="396875"/>
          </a:xfrm>
          <a:prstGeom prst="rect">
            <a:avLst/>
          </a:prstGeom>
          <a:noFill/>
          <a:ln w="9525">
            <a:noFill/>
            <a:miter lim="800000"/>
            <a:headEnd/>
            <a:tailEnd/>
          </a:ln>
          <a:effectLst/>
        </p:spPr>
        <p:txBody>
          <a:bodyPr wrap="none">
            <a:spAutoFit/>
          </a:bodyPr>
          <a:lstStyle/>
          <a:p>
            <a:r>
              <a:rPr lang="en-US" sz="1000"/>
              <a:t>Ehab Ashary 12/8/2010</a:t>
            </a:r>
            <a:r>
              <a:rPr lang="en-US"/>
              <a:t> 		     </a:t>
            </a:r>
            <a:fld id="{ADBCEDFC-958E-4077-8691-A738B1B570BA}" type="slidenum">
              <a:rPr lang="en-US"/>
              <a:pPr/>
              <a:t>9</a:t>
            </a:fld>
            <a:endParaRPr lang="en-US"/>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2013</TotalTime>
  <Words>390</Words>
  <Application>Microsoft Office PowerPoint</Application>
  <PresentationFormat>On-screen Show (4:3)</PresentationFormat>
  <Paragraphs>99</Paragraphs>
  <Slides>12</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12</vt:i4>
      </vt:variant>
    </vt:vector>
  </HeadingPairs>
  <TitlesOfParts>
    <vt:vector size="20" baseType="lpstr">
      <vt:lpstr>Verdana</vt:lpstr>
      <vt:lpstr>Arial</vt:lpstr>
      <vt:lpstr>Wingdings</vt:lpstr>
      <vt:lpstr>Calibri</vt:lpstr>
      <vt:lpstr>Times New Roman</vt:lpstr>
      <vt:lpstr>Arial Unicode MS</vt:lpstr>
      <vt:lpstr>Profile</vt:lpstr>
      <vt:lpstr>Profile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Symbiotic Routing in Future Data Centers</dc:title>
  <dc:creator>user</dc:creator>
  <cp:lastModifiedBy>Ehab Ashary</cp:lastModifiedBy>
  <cp:revision>117</cp:revision>
  <dcterms:created xsi:type="dcterms:W3CDTF">2010-11-17T06:30:41Z</dcterms:created>
  <dcterms:modified xsi:type="dcterms:W3CDTF">2010-12-10T03:01:37Z</dcterms:modified>
</cp:coreProperties>
</file>